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
  </p:notesMasterIdLst>
  <p:handoutMasterIdLst>
    <p:handoutMasterId r:id="rId9"/>
  </p:handoutMasterIdLst>
  <p:sldIdLst>
    <p:sldId id="256" r:id="rId3"/>
    <p:sldId id="275" r:id="rId4"/>
    <p:sldId id="265" r:id="rId5"/>
    <p:sldId id="276" r:id="rId6"/>
    <p:sldId id="277" r:id="rId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howGuides="1">
      <p:cViewPr>
        <p:scale>
          <a:sx n="123" d="100"/>
          <a:sy n="123" d="100"/>
        </p:scale>
        <p:origin x="-108" y="-72"/>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notesTextViewPr>
    <p:cViewPr>
      <p:scale>
        <a:sx n="1" d="1"/>
        <a:sy n="1" d="1"/>
      </p:scale>
      <p:origin x="0" y="0"/>
    </p:cViewPr>
  </p:notesTextViewPr>
  <p:notesViewPr>
    <p:cSldViewPr showGuides="1">
      <p:cViewPr varScale="1">
        <p:scale>
          <a:sx n="83" d="100"/>
          <a:sy n="83" d="100"/>
        </p:scale>
        <p:origin x="119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ru-RU" smtClean="0"/>
              <a:t>04.11.2016</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lang="ru-RU" smtClean="0"/>
              <a:t>‹#›</a:t>
            </a:fld>
            <a:endParaRPr lang="ru-RU"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ru-RU" smtClean="0"/>
              <a:t>04.11.2016</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lang="ru-RU" smtClean="0"/>
              <a:t>‹#›</a:t>
            </a:fld>
            <a:endParaRPr lang="ru-RU"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5214" y="533400"/>
            <a:ext cx="5029200" cy="2514601"/>
          </a:xfrm>
        </p:spPr>
        <p:txBody>
          <a:bodyPr>
            <a:normAutofit/>
          </a:bodyPr>
          <a:lstStyle>
            <a:lvl1pPr>
              <a:defRPr sz="54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3E0FA9E5-6744-4841-888F-9E7CC0C2B7EC}" type="datetimeFigureOut">
              <a:rPr lang="ru-RU" smtClean="0"/>
              <a:t>04.11.2016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AEAE4A8-A6E5-453E-B946-FB774B73F48C}" type="slidenum">
              <a:rPr lang="ru-RU" smtClean="0"/>
              <a:t>‹#›</a:t>
            </a:fld>
            <a:endParaRPr lang="ru-RU"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E0FA9E5-6744-4841-888F-9E7CC0C2B7EC}" type="datetimeFigureOut">
              <a:rPr lang="ru-RU" smtClean="0"/>
              <a:t>04.11.2016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AEAE4A8-A6E5-453E-B946-FB774B73F48C}" type="slidenum">
              <a:rPr lang="ru-RU" smtClean="0"/>
              <a:t>‹#›</a:t>
            </a:fld>
            <a:endParaRPr lang="ru-RU"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61412" y="533400"/>
            <a:ext cx="2362201" cy="5486400"/>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065213" y="533400"/>
            <a:ext cx="7467599"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E0FA9E5-6744-4841-888F-9E7CC0C2B7EC}" type="datetimeFigureOut">
              <a:rPr lang="ru-RU" smtClean="0"/>
              <a:t>04.11.2016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AEAE4A8-A6E5-453E-B946-FB774B73F48C}" type="slidenum">
              <a:rPr lang="ru-RU" smtClean="0"/>
              <a:t>‹#›</a:t>
            </a:fld>
            <a:endParaRPr lang="ru-RU"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E0FA9E5-6744-4841-888F-9E7CC0C2B7EC}" type="datetimeFigureOut">
              <a:rPr lang="ru-RU" smtClean="0"/>
              <a:t>04.11.2016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AEAE4A8-A6E5-453E-B946-FB774B73F48C}" type="slidenum">
              <a:rPr lang="ru-RU" smtClean="0"/>
              <a:t>‹#›</a:t>
            </a:fld>
            <a:endParaRPr lang="ru-RU"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0FA9E5-6744-4841-888F-9E7CC0C2B7EC}" type="datetimeFigureOut">
              <a:rPr lang="ru-RU" smtClean="0"/>
              <a:t>04.11.2016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AEAE4A8-A6E5-453E-B946-FB774B73F48C}" type="slidenum">
              <a:rPr lang="ru-RU" smtClean="0"/>
              <a:t>‹#›</a:t>
            </a:fld>
            <a:endParaRPr lang="ru-RU"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3E0FA9E5-6744-4841-888F-9E7CC0C2B7EC}" type="datetimeFigureOut">
              <a:rPr lang="ru-RU" smtClean="0"/>
              <a:t>04.11.2016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AEAE4A8-A6E5-453E-B946-FB774B73F48C}" type="slidenum">
              <a:rPr lang="ru-RU" smtClean="0"/>
              <a:t>‹#›</a:t>
            </a:fld>
            <a:endParaRPr lang="ru-RU"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1" y="533400"/>
            <a:ext cx="8686802" cy="10668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3E0FA9E5-6744-4841-888F-9E7CC0C2B7EC}" type="datetimeFigureOut">
              <a:rPr lang="ru-RU" smtClean="0"/>
              <a:t>04.11.2016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AEAE4A8-A6E5-453E-B946-FB774B73F48C}" type="slidenum">
              <a:rPr lang="ru-RU" smtClean="0"/>
              <a:t>‹#›</a:t>
            </a:fld>
            <a:endParaRPr lang="ru-RU"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3E0FA9E5-6744-4841-888F-9E7CC0C2B7EC}" type="datetimeFigureOut">
              <a:rPr lang="ru-RU" smtClean="0"/>
              <a:t>04.11.2016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AEAE4A8-A6E5-453E-B946-FB774B73F48C}" type="slidenum">
              <a:rPr lang="ru-RU" smtClean="0"/>
              <a:t>‹#›</a:t>
            </a:fld>
            <a:endParaRPr lang="ru-RU"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0FA9E5-6744-4841-888F-9E7CC0C2B7EC}" type="datetimeFigureOut">
              <a:rPr lang="ru-RU" smtClean="0"/>
              <a:t>04.11.2016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AEAE4A8-A6E5-453E-B946-FB774B73F48C}" type="slidenum">
              <a:rPr lang="ru-RU" smtClean="0"/>
              <a:t>‹#›</a:t>
            </a:fld>
            <a:endParaRPr lang="ru-RU"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3" y="533400"/>
            <a:ext cx="4114800" cy="1524000"/>
          </a:xfrm>
        </p:spPr>
        <p:txBody>
          <a:bodyPr anchor="b">
            <a:normAutofit/>
          </a:bodyPr>
          <a:lstStyle>
            <a:lvl1pPr algn="l">
              <a:defRPr sz="3600" b="1"/>
            </a:lvl1pPr>
          </a:lstStyle>
          <a:p>
            <a:r>
              <a:rPr lang="ru-RU" smtClean="0"/>
              <a:t>Образец заголовка</a:t>
            </a:r>
            <a:endParaRPr lang="ru-RU" dirty="0"/>
          </a:p>
        </p:txBody>
      </p:sp>
      <p:sp>
        <p:nvSpPr>
          <p:cNvPr id="3" name="Объект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E0FA9E5-6744-4841-888F-9E7CC0C2B7EC}" type="datetimeFigureOut">
              <a:rPr lang="ru-RU" smtClean="0"/>
              <a:t>04.11.2016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AEAE4A8-A6E5-453E-B946-FB774B73F48C}" type="slidenum">
              <a:rPr lang="ru-RU" smtClean="0"/>
              <a:t>‹#›</a:t>
            </a:fld>
            <a:endParaRPr lang="ru-RU"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3" y="533400"/>
            <a:ext cx="4114800" cy="1524000"/>
          </a:xfrm>
        </p:spPr>
        <p:txBody>
          <a:bodyPr anchor="b">
            <a:noAutofit/>
          </a:bodyPr>
          <a:lstStyle>
            <a:lvl1pPr algn="l">
              <a:defRPr sz="3600" b="1"/>
            </a:lvl1pPr>
          </a:lstStyle>
          <a:p>
            <a:r>
              <a:rPr lang="ru-RU" smtClean="0"/>
              <a:t>Образец заголовка</a:t>
            </a:r>
            <a:endParaRPr lang="ru-RU" dirty="0"/>
          </a:p>
        </p:txBody>
      </p:sp>
      <p:sp>
        <p:nvSpPr>
          <p:cNvPr id="3" name="Рисунок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ru-RU" smtClean="0"/>
              <a:pPr/>
              <a:t>04.11.2016</a:t>
            </a:fld>
            <a:endParaRPr lang="ru-RU" dirty="0"/>
          </a:p>
        </p:txBody>
      </p:sp>
      <p:sp>
        <p:nvSpPr>
          <p:cNvPr id="5" name="Нижний колонтитул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ru-RU" dirty="0"/>
          </a:p>
        </p:txBody>
      </p:sp>
      <p:sp>
        <p:nvSpPr>
          <p:cNvPr id="6" name="Номер слайда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lang="ru-RU" smtClean="0"/>
              <a:pPr/>
              <a:t>‹#›</a:t>
            </a:fld>
            <a:endParaRPr lang="ru-RU"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Fire_apparatus" TargetMode="External"/><Relationship Id="rId13" Type="http://schemas.openxmlformats.org/officeDocument/2006/relationships/hyperlink" Target="https://en.wikipedia.org/wiki/Medical_director" TargetMode="External"/><Relationship Id="rId3" Type="http://schemas.openxmlformats.org/officeDocument/2006/relationships/hyperlink" Target="https://en.wikipedia.org/wiki/Emergency_medical_services" TargetMode="External"/><Relationship Id="rId7" Type="http://schemas.openxmlformats.org/officeDocument/2006/relationships/hyperlink" Target="https://en.wikipedia.org/wiki/Fire_department" TargetMode="External"/><Relationship Id="rId12" Type="http://schemas.openxmlformats.org/officeDocument/2006/relationships/hyperlink" Target="https://en.wikipedia.org/wiki/Scope_of_practice" TargetMode="External"/><Relationship Id="rId17" Type="http://schemas.openxmlformats.org/officeDocument/2006/relationships/hyperlink" Target="https://en.wikipedia.org/wiki/Volunteer" TargetMode="External"/><Relationship Id="rId2" Type="http://schemas.openxmlformats.org/officeDocument/2006/relationships/hyperlink" Target="https://en.wikipedia.org/wiki/Health_care_provider" TargetMode="External"/><Relationship Id="rId16" Type="http://schemas.openxmlformats.org/officeDocument/2006/relationships/hyperlink" Target="https://en.wikipedia.org/wiki/Rural_health" TargetMode="External"/><Relationship Id="rId1" Type="http://schemas.openxmlformats.org/officeDocument/2006/relationships/slideLayout" Target="../slideLayouts/slideLayout7.xml"/><Relationship Id="rId6" Type="http://schemas.openxmlformats.org/officeDocument/2006/relationships/hyperlink" Target="https://en.wikipedia.org/wiki/Hospital" TargetMode="External"/><Relationship Id="rId11" Type="http://schemas.openxmlformats.org/officeDocument/2006/relationships/hyperlink" Target="https://en.wikipedia.org/wiki/Firefighter" TargetMode="External"/><Relationship Id="rId5" Type="http://schemas.openxmlformats.org/officeDocument/2006/relationships/hyperlink" Target="https://en.wikipedia.org/wiki/Government" TargetMode="External"/><Relationship Id="rId15" Type="http://schemas.openxmlformats.org/officeDocument/2006/relationships/hyperlink" Target="https://en.wikipedia.org/wiki/Emergency_medical_technician#cite_note-3" TargetMode="External"/><Relationship Id="rId10" Type="http://schemas.openxmlformats.org/officeDocument/2006/relationships/hyperlink" Target="https://en.wikipedia.org/wiki/Police_vehicle" TargetMode="External"/><Relationship Id="rId4" Type="http://schemas.openxmlformats.org/officeDocument/2006/relationships/hyperlink" Target="https://en.wikipedia.org/wiki/Emergency_medical_technician#cite_note-BLS-1" TargetMode="External"/><Relationship Id="rId9" Type="http://schemas.openxmlformats.org/officeDocument/2006/relationships/hyperlink" Target="https://en.wikipedia.org/wiki/Police_department" TargetMode="External"/><Relationship Id="rId14" Type="http://schemas.openxmlformats.org/officeDocument/2006/relationships/hyperlink" Target="https://en.wikipedia.org/wiki/Physicia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1764" y="2570583"/>
            <a:ext cx="7128792" cy="2514601"/>
          </a:xfrm>
        </p:spPr>
        <p:txBody>
          <a:bodyPr>
            <a:normAutofit fontScale="90000"/>
          </a:bodyPr>
          <a:lstStyle/>
          <a:p>
            <a:r>
              <a:rPr lang="et-EE" b="0" dirty="0"/>
              <a:t>erakorralise meditsiini tehniku roll kiirabis ja erakorralise meditsiini osakonnas ning nende tööülesannete sooritamiseks vajalikud teadmised ja oskused</a:t>
            </a:r>
            <a:endParaRPr lang="ru-RU" dirty="0"/>
          </a:p>
        </p:txBody>
      </p:sp>
      <p:sp>
        <p:nvSpPr>
          <p:cNvPr id="3" name="Подзаголовок 2"/>
          <p:cNvSpPr>
            <a:spLocks noGrp="1"/>
          </p:cNvSpPr>
          <p:nvPr>
            <p:ph type="subTitle" idx="1"/>
          </p:nvPr>
        </p:nvSpPr>
        <p:spPr>
          <a:xfrm>
            <a:off x="621804" y="5085184"/>
            <a:ext cx="5029201" cy="1397000"/>
          </a:xfrm>
        </p:spPr>
        <p:txBody>
          <a:bodyPr/>
          <a:lstStyle/>
          <a:p>
            <a:r>
              <a:rPr lang="et-EE" dirty="0" smtClean="0"/>
              <a:t>Tallinn 2016</a:t>
            </a:r>
            <a:endParaRPr lang="ru-RU"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77988" y="260648"/>
            <a:ext cx="9145016" cy="4893647"/>
          </a:xfrm>
          <a:prstGeom prst="rect">
            <a:avLst/>
          </a:prstGeom>
        </p:spPr>
        <p:txBody>
          <a:bodyPr wrap="square">
            <a:spAutoFit/>
          </a:bodyPr>
          <a:lstStyle/>
          <a:p>
            <a:r>
              <a:rPr lang="en-US" b="1" dirty="0">
                <a:solidFill>
                  <a:srgbClr val="252525"/>
                </a:solidFill>
                <a:latin typeface="Arial" panose="020B0604020202020204" pitchFamily="34" charset="0"/>
              </a:rPr>
              <a:t>Emergency Medical Technician</a:t>
            </a:r>
            <a:r>
              <a:rPr lang="en-US" dirty="0">
                <a:solidFill>
                  <a:srgbClr val="252525"/>
                </a:solidFill>
                <a:latin typeface="Arial" panose="020B0604020202020204" pitchFamily="34" charset="0"/>
              </a:rPr>
              <a:t> (</a:t>
            </a:r>
            <a:r>
              <a:rPr lang="en-US" b="1" dirty="0">
                <a:solidFill>
                  <a:srgbClr val="252525"/>
                </a:solidFill>
                <a:latin typeface="Arial" panose="020B0604020202020204" pitchFamily="34" charset="0"/>
              </a:rPr>
              <a:t>EMT</a:t>
            </a:r>
            <a:r>
              <a:rPr lang="en-US" dirty="0">
                <a:solidFill>
                  <a:srgbClr val="252525"/>
                </a:solidFill>
                <a:latin typeface="Arial" panose="020B0604020202020204" pitchFamily="34" charset="0"/>
              </a:rPr>
              <a:t>) and </a:t>
            </a:r>
            <a:r>
              <a:rPr lang="en-US" b="1" dirty="0">
                <a:solidFill>
                  <a:srgbClr val="252525"/>
                </a:solidFill>
                <a:latin typeface="Arial" panose="020B0604020202020204" pitchFamily="34" charset="0"/>
              </a:rPr>
              <a:t>ambulance technician</a:t>
            </a:r>
            <a:r>
              <a:rPr lang="en-US" dirty="0">
                <a:solidFill>
                  <a:srgbClr val="252525"/>
                </a:solidFill>
                <a:latin typeface="Arial" panose="020B0604020202020204" pitchFamily="34" charset="0"/>
              </a:rPr>
              <a:t> are terms used in some countries to denote a </a:t>
            </a:r>
            <a:r>
              <a:rPr lang="en-US" dirty="0">
                <a:solidFill>
                  <a:srgbClr val="0B0080"/>
                </a:solidFill>
                <a:latin typeface="Arial" panose="020B0604020202020204" pitchFamily="34" charset="0"/>
                <a:hlinkClick r:id="rId2" tooltip="Health care provider"/>
              </a:rPr>
              <a:t>health care provider</a:t>
            </a:r>
            <a:r>
              <a:rPr lang="en-US" dirty="0">
                <a:solidFill>
                  <a:srgbClr val="252525"/>
                </a:solidFill>
                <a:latin typeface="Arial" panose="020B0604020202020204" pitchFamily="34" charset="0"/>
              </a:rPr>
              <a:t> of </a:t>
            </a:r>
            <a:r>
              <a:rPr lang="en-US" dirty="0">
                <a:solidFill>
                  <a:srgbClr val="0B0080"/>
                </a:solidFill>
                <a:latin typeface="Arial" panose="020B0604020202020204" pitchFamily="34" charset="0"/>
                <a:hlinkClick r:id="rId3" tooltip="Emergency medical services"/>
              </a:rPr>
              <a:t>emergency medical services</a:t>
            </a:r>
            <a:r>
              <a:rPr lang="en-US" dirty="0">
                <a:solidFill>
                  <a:srgbClr val="252525"/>
                </a:solidFill>
                <a:latin typeface="Arial" panose="020B0604020202020204" pitchFamily="34" charset="0"/>
              </a:rPr>
              <a:t>.</a:t>
            </a:r>
            <a:r>
              <a:rPr lang="en-US" baseline="30000" dirty="0">
                <a:solidFill>
                  <a:srgbClr val="0B0080"/>
                </a:solidFill>
                <a:latin typeface="Arial" panose="020B0604020202020204" pitchFamily="34" charset="0"/>
                <a:hlinkClick r:id="rId4"/>
              </a:rPr>
              <a:t>[1]</a:t>
            </a:r>
            <a:r>
              <a:rPr lang="en-US" dirty="0">
                <a:solidFill>
                  <a:srgbClr val="252525"/>
                </a:solidFill>
                <a:latin typeface="Arial" panose="020B0604020202020204" pitchFamily="34" charset="0"/>
              </a:rPr>
              <a:t> </a:t>
            </a:r>
            <a:endParaRPr lang="et-EE" dirty="0" smtClean="0">
              <a:solidFill>
                <a:srgbClr val="252525"/>
              </a:solidFill>
              <a:latin typeface="Arial" panose="020B0604020202020204" pitchFamily="34" charset="0"/>
            </a:endParaRPr>
          </a:p>
          <a:p>
            <a:r>
              <a:rPr lang="en-US" sz="2000" dirty="0" smtClean="0">
                <a:solidFill>
                  <a:srgbClr val="FF0000"/>
                </a:solidFill>
                <a:latin typeface="Arial" panose="020B0604020202020204" pitchFamily="34" charset="0"/>
              </a:rPr>
              <a:t>EMTs </a:t>
            </a:r>
            <a:r>
              <a:rPr lang="en-US" sz="2000" dirty="0">
                <a:solidFill>
                  <a:srgbClr val="FF0000"/>
                </a:solidFill>
                <a:latin typeface="Arial" panose="020B0604020202020204" pitchFamily="34" charset="0"/>
              </a:rPr>
              <a:t>are clinicians, trained to respond quickly to emergency situations regarding medical issues, traumatic injuries and accident scenes. </a:t>
            </a:r>
            <a:endParaRPr lang="et-EE" sz="2000" dirty="0" smtClean="0">
              <a:solidFill>
                <a:srgbClr val="FF0000"/>
              </a:solidFill>
              <a:latin typeface="Arial" panose="020B0604020202020204" pitchFamily="34" charset="0"/>
            </a:endParaRPr>
          </a:p>
          <a:p>
            <a:endParaRPr lang="et-EE" dirty="0">
              <a:solidFill>
                <a:srgbClr val="252525"/>
              </a:solidFill>
              <a:latin typeface="Arial" panose="020B0604020202020204" pitchFamily="34" charset="0"/>
            </a:endParaRPr>
          </a:p>
          <a:p>
            <a:endParaRPr lang="en-US" dirty="0">
              <a:solidFill>
                <a:srgbClr val="252525"/>
              </a:solidFill>
              <a:latin typeface="Arial" panose="020B0604020202020204" pitchFamily="34" charset="0"/>
            </a:endParaRPr>
          </a:p>
          <a:p>
            <a:r>
              <a:rPr lang="en-US" dirty="0" smtClean="0">
                <a:solidFill>
                  <a:srgbClr val="252525"/>
                </a:solidFill>
                <a:latin typeface="Arial" panose="020B0604020202020204" pitchFamily="34" charset="0"/>
              </a:rPr>
              <a:t>EMTs </a:t>
            </a:r>
            <a:r>
              <a:rPr lang="en-US" dirty="0">
                <a:solidFill>
                  <a:srgbClr val="252525"/>
                </a:solidFill>
                <a:latin typeface="Arial" panose="020B0604020202020204" pitchFamily="34" charset="0"/>
              </a:rPr>
              <a:t>are often employed by private ambulance services, </a:t>
            </a:r>
            <a:r>
              <a:rPr lang="en-US" dirty="0">
                <a:solidFill>
                  <a:srgbClr val="0B0080"/>
                </a:solidFill>
                <a:latin typeface="Arial" panose="020B0604020202020204" pitchFamily="34" charset="0"/>
                <a:hlinkClick r:id="rId5" tooltip="Government"/>
              </a:rPr>
              <a:t>governments</a:t>
            </a:r>
            <a:r>
              <a:rPr lang="en-US" dirty="0">
                <a:solidFill>
                  <a:srgbClr val="252525"/>
                </a:solidFill>
                <a:latin typeface="Arial" panose="020B0604020202020204" pitchFamily="34" charset="0"/>
              </a:rPr>
              <a:t>, and </a:t>
            </a:r>
            <a:r>
              <a:rPr lang="en-US" dirty="0">
                <a:solidFill>
                  <a:srgbClr val="0B0080"/>
                </a:solidFill>
                <a:latin typeface="Arial" panose="020B0604020202020204" pitchFamily="34" charset="0"/>
                <a:hlinkClick r:id="rId6" tooltip="Hospital"/>
              </a:rPr>
              <a:t>hospitals</a:t>
            </a:r>
            <a:r>
              <a:rPr lang="en-US" dirty="0">
                <a:solidFill>
                  <a:srgbClr val="252525"/>
                </a:solidFill>
                <a:latin typeface="Arial" panose="020B0604020202020204" pitchFamily="34" charset="0"/>
              </a:rPr>
              <a:t>, but are also often employed by </a:t>
            </a:r>
            <a:r>
              <a:rPr lang="en-US" dirty="0">
                <a:solidFill>
                  <a:srgbClr val="0B0080"/>
                </a:solidFill>
                <a:latin typeface="Arial" panose="020B0604020202020204" pitchFamily="34" charset="0"/>
                <a:hlinkClick r:id="rId7" tooltip="Fire department"/>
              </a:rPr>
              <a:t>fire departments</a:t>
            </a:r>
            <a:r>
              <a:rPr lang="en-US" dirty="0">
                <a:solidFill>
                  <a:srgbClr val="252525"/>
                </a:solidFill>
                <a:latin typeface="Arial" panose="020B0604020202020204" pitchFamily="34" charset="0"/>
              </a:rPr>
              <a:t> (and seen on </a:t>
            </a:r>
            <a:r>
              <a:rPr lang="en-US" dirty="0">
                <a:solidFill>
                  <a:srgbClr val="0B0080"/>
                </a:solidFill>
                <a:latin typeface="Arial" panose="020B0604020202020204" pitchFamily="34" charset="0"/>
                <a:hlinkClick r:id="rId8" tooltip="Fire apparatus"/>
              </a:rPr>
              <a:t>fire apparatus</a:t>
            </a:r>
            <a:r>
              <a:rPr lang="en-US" dirty="0">
                <a:solidFill>
                  <a:srgbClr val="252525"/>
                </a:solidFill>
                <a:latin typeface="Arial" panose="020B0604020202020204" pitchFamily="34" charset="0"/>
              </a:rPr>
              <a:t>), in </a:t>
            </a:r>
            <a:r>
              <a:rPr lang="en-US" dirty="0">
                <a:solidFill>
                  <a:srgbClr val="0B0080"/>
                </a:solidFill>
                <a:latin typeface="Arial" panose="020B0604020202020204" pitchFamily="34" charset="0"/>
                <a:hlinkClick r:id="rId9" tooltip="Police department"/>
              </a:rPr>
              <a:t>police departments</a:t>
            </a:r>
            <a:r>
              <a:rPr lang="en-US" dirty="0">
                <a:solidFill>
                  <a:srgbClr val="252525"/>
                </a:solidFill>
                <a:latin typeface="Arial" panose="020B0604020202020204" pitchFamily="34" charset="0"/>
              </a:rPr>
              <a:t> (and seen on </a:t>
            </a:r>
            <a:r>
              <a:rPr lang="en-US" dirty="0">
                <a:solidFill>
                  <a:srgbClr val="0B0080"/>
                </a:solidFill>
                <a:latin typeface="Arial" panose="020B0604020202020204" pitchFamily="34" charset="0"/>
                <a:hlinkClick r:id="rId10" tooltip="Police vehicle"/>
              </a:rPr>
              <a:t>police vehicles</a:t>
            </a:r>
            <a:r>
              <a:rPr lang="en-US" dirty="0">
                <a:solidFill>
                  <a:srgbClr val="252525"/>
                </a:solidFill>
                <a:latin typeface="Arial" panose="020B0604020202020204" pitchFamily="34" charset="0"/>
              </a:rPr>
              <a:t>), and there are many </a:t>
            </a:r>
            <a:r>
              <a:rPr lang="en-US" dirty="0">
                <a:solidFill>
                  <a:srgbClr val="0B0080"/>
                </a:solidFill>
                <a:latin typeface="Arial" panose="020B0604020202020204" pitchFamily="34" charset="0"/>
                <a:hlinkClick r:id="rId11" tooltip="Firefighter"/>
              </a:rPr>
              <a:t>firefighter</a:t>
            </a:r>
            <a:r>
              <a:rPr lang="en-US" dirty="0">
                <a:solidFill>
                  <a:srgbClr val="252525"/>
                </a:solidFill>
                <a:latin typeface="Arial" panose="020B0604020202020204" pitchFamily="34" charset="0"/>
              </a:rPr>
              <a:t>/EMTs and police officer/EMTs.</a:t>
            </a:r>
            <a:r>
              <a:rPr lang="en-US" baseline="30000" dirty="0">
                <a:solidFill>
                  <a:srgbClr val="0B0080"/>
                </a:solidFill>
                <a:latin typeface="Arial" panose="020B0604020202020204" pitchFamily="34" charset="0"/>
                <a:hlinkClick r:id="rId4"/>
              </a:rPr>
              <a:t>[1]</a:t>
            </a:r>
            <a:r>
              <a:rPr lang="en-US" dirty="0">
                <a:solidFill>
                  <a:srgbClr val="252525"/>
                </a:solidFill>
                <a:latin typeface="Arial" panose="020B0604020202020204" pitchFamily="34" charset="0"/>
              </a:rPr>
              <a:t> </a:t>
            </a:r>
            <a:endParaRPr lang="et-EE" dirty="0" smtClean="0">
              <a:solidFill>
                <a:srgbClr val="252525"/>
              </a:solidFill>
              <a:latin typeface="Arial" panose="020B0604020202020204" pitchFamily="34" charset="0"/>
            </a:endParaRPr>
          </a:p>
          <a:p>
            <a:endParaRPr lang="et-EE" dirty="0">
              <a:solidFill>
                <a:srgbClr val="252525"/>
              </a:solidFill>
              <a:latin typeface="Arial" panose="020B0604020202020204" pitchFamily="34" charset="0"/>
            </a:endParaRPr>
          </a:p>
          <a:p>
            <a:r>
              <a:rPr lang="en-US" dirty="0" smtClean="0">
                <a:solidFill>
                  <a:srgbClr val="252525"/>
                </a:solidFill>
                <a:latin typeface="Arial" panose="020B0604020202020204" pitchFamily="34" charset="0"/>
              </a:rPr>
              <a:t>EMTs </a:t>
            </a:r>
            <a:r>
              <a:rPr lang="en-US" dirty="0">
                <a:solidFill>
                  <a:srgbClr val="252525"/>
                </a:solidFill>
                <a:latin typeface="Arial" panose="020B0604020202020204" pitchFamily="34" charset="0"/>
              </a:rPr>
              <a:t>operate under a limited </a:t>
            </a:r>
            <a:r>
              <a:rPr lang="en-US" dirty="0">
                <a:solidFill>
                  <a:srgbClr val="0B0080"/>
                </a:solidFill>
                <a:latin typeface="Arial" panose="020B0604020202020204" pitchFamily="34" charset="0"/>
                <a:hlinkClick r:id="rId12" tooltip="Scope of practice"/>
              </a:rPr>
              <a:t>scope of </a:t>
            </a:r>
            <a:r>
              <a:rPr lang="en-US" dirty="0" smtClean="0">
                <a:solidFill>
                  <a:srgbClr val="0B0080"/>
                </a:solidFill>
                <a:latin typeface="Arial" panose="020B0604020202020204" pitchFamily="34" charset="0"/>
                <a:hlinkClick r:id="rId12" tooltip="Scope of practice"/>
              </a:rPr>
              <a:t>practice</a:t>
            </a:r>
            <a:r>
              <a:rPr lang="en-US" dirty="0" smtClean="0">
                <a:solidFill>
                  <a:srgbClr val="252525"/>
                </a:solidFill>
                <a:latin typeface="Arial" panose="020B0604020202020204" pitchFamily="34" charset="0"/>
              </a:rPr>
              <a:t>.</a:t>
            </a:r>
            <a:endParaRPr lang="et-EE" dirty="0" smtClean="0">
              <a:solidFill>
                <a:srgbClr val="252525"/>
              </a:solidFill>
              <a:latin typeface="Arial" panose="020B0604020202020204" pitchFamily="34" charset="0"/>
            </a:endParaRPr>
          </a:p>
          <a:p>
            <a:endParaRPr lang="et-EE" dirty="0">
              <a:solidFill>
                <a:srgbClr val="252525"/>
              </a:solidFill>
              <a:latin typeface="Arial" panose="020B0604020202020204" pitchFamily="34" charset="0"/>
            </a:endParaRPr>
          </a:p>
          <a:p>
            <a:r>
              <a:rPr lang="en-US" sz="2000" dirty="0" smtClean="0">
                <a:solidFill>
                  <a:srgbClr val="FF0000"/>
                </a:solidFill>
                <a:latin typeface="Arial" panose="020B0604020202020204" pitchFamily="34" charset="0"/>
              </a:rPr>
              <a:t>EMTs </a:t>
            </a:r>
            <a:r>
              <a:rPr lang="en-US" sz="2000" dirty="0">
                <a:solidFill>
                  <a:srgbClr val="FF0000"/>
                </a:solidFill>
                <a:latin typeface="Arial" panose="020B0604020202020204" pitchFamily="34" charset="0"/>
              </a:rPr>
              <a:t>are normally supervised by a </a:t>
            </a:r>
            <a:r>
              <a:rPr lang="en-US" sz="2000" dirty="0">
                <a:solidFill>
                  <a:srgbClr val="FF0000"/>
                </a:solidFill>
                <a:latin typeface="Arial" panose="020B0604020202020204" pitchFamily="34" charset="0"/>
                <a:hlinkClick r:id="rId13" tooltip="Medical director"/>
              </a:rPr>
              <a:t>medical director</a:t>
            </a:r>
            <a:r>
              <a:rPr lang="en-US" sz="2000" dirty="0">
                <a:solidFill>
                  <a:srgbClr val="FF0000"/>
                </a:solidFill>
                <a:latin typeface="Arial" panose="020B0604020202020204" pitchFamily="34" charset="0"/>
              </a:rPr>
              <a:t>, who is a </a:t>
            </a:r>
            <a:r>
              <a:rPr lang="en-US" sz="2000" dirty="0">
                <a:solidFill>
                  <a:srgbClr val="FF0000"/>
                </a:solidFill>
                <a:latin typeface="Arial" panose="020B0604020202020204" pitchFamily="34" charset="0"/>
                <a:hlinkClick r:id="rId14" tooltip="Physician"/>
              </a:rPr>
              <a:t>physician</a:t>
            </a:r>
            <a:r>
              <a:rPr lang="en-US" sz="2000" dirty="0">
                <a:solidFill>
                  <a:srgbClr val="FF0000"/>
                </a:solidFill>
                <a:latin typeface="Arial" panose="020B0604020202020204" pitchFamily="34" charset="0"/>
              </a:rPr>
              <a:t>.</a:t>
            </a:r>
            <a:r>
              <a:rPr lang="en-US" sz="2000" baseline="30000" dirty="0">
                <a:solidFill>
                  <a:srgbClr val="FF0000"/>
                </a:solidFill>
                <a:latin typeface="Arial" panose="020B0604020202020204" pitchFamily="34" charset="0"/>
                <a:hlinkClick r:id="rId15"/>
              </a:rPr>
              <a:t>[3]</a:t>
            </a:r>
            <a:endParaRPr lang="en-US" sz="2000" dirty="0">
              <a:solidFill>
                <a:srgbClr val="FF0000"/>
              </a:solidFill>
              <a:latin typeface="Arial" panose="020B0604020202020204" pitchFamily="34" charset="0"/>
            </a:endParaRPr>
          </a:p>
          <a:p>
            <a:endParaRPr lang="et-EE" dirty="0" smtClean="0">
              <a:solidFill>
                <a:srgbClr val="252525"/>
              </a:solidFill>
              <a:latin typeface="Arial" panose="020B0604020202020204" pitchFamily="34" charset="0"/>
            </a:endParaRPr>
          </a:p>
          <a:p>
            <a:r>
              <a:rPr lang="en-US" dirty="0" smtClean="0">
                <a:solidFill>
                  <a:srgbClr val="252525"/>
                </a:solidFill>
                <a:latin typeface="Arial" panose="020B0604020202020204" pitchFamily="34" charset="0"/>
              </a:rPr>
              <a:t>Some </a:t>
            </a:r>
            <a:r>
              <a:rPr lang="en-US" dirty="0">
                <a:solidFill>
                  <a:srgbClr val="252525"/>
                </a:solidFill>
                <a:latin typeface="Arial" panose="020B0604020202020204" pitchFamily="34" charset="0"/>
              </a:rPr>
              <a:t>EMTs are paid employees, while others (particularly those in </a:t>
            </a:r>
            <a:r>
              <a:rPr lang="en-US" dirty="0">
                <a:solidFill>
                  <a:srgbClr val="0B0080"/>
                </a:solidFill>
                <a:latin typeface="Arial" panose="020B0604020202020204" pitchFamily="34" charset="0"/>
                <a:hlinkClick r:id="rId16" tooltip="Rural health"/>
              </a:rPr>
              <a:t>rural areas</a:t>
            </a:r>
            <a:r>
              <a:rPr lang="en-US" dirty="0">
                <a:solidFill>
                  <a:srgbClr val="252525"/>
                </a:solidFill>
                <a:latin typeface="Arial" panose="020B0604020202020204" pitchFamily="34" charset="0"/>
              </a:rPr>
              <a:t>) are </a:t>
            </a:r>
            <a:r>
              <a:rPr lang="en-US" dirty="0">
                <a:solidFill>
                  <a:srgbClr val="0B0080"/>
                </a:solidFill>
                <a:latin typeface="Arial" panose="020B0604020202020204" pitchFamily="34" charset="0"/>
                <a:hlinkClick r:id="rId17" tooltip="Volunteer"/>
              </a:rPr>
              <a:t>volunteers</a:t>
            </a:r>
            <a:r>
              <a:rPr lang="en-US" dirty="0">
                <a:solidFill>
                  <a:srgbClr val="252525"/>
                </a:solidFill>
                <a:latin typeface="Arial" panose="020B0604020202020204" pitchFamily="34" charset="0"/>
              </a:rPr>
              <a:t>.</a:t>
            </a:r>
            <a:r>
              <a:rPr lang="en-US" baseline="30000" dirty="0">
                <a:solidFill>
                  <a:srgbClr val="0B0080"/>
                </a:solidFill>
                <a:latin typeface="Arial" panose="020B0604020202020204" pitchFamily="34" charset="0"/>
                <a:hlinkClick r:id="rId4"/>
              </a:rPr>
              <a:t>[1]</a:t>
            </a:r>
            <a:endParaRPr lang="en-US" b="0" i="0" dirty="0">
              <a:solidFill>
                <a:srgbClr val="252525"/>
              </a:solidFill>
              <a:effectLst/>
              <a:latin typeface="Arial" panose="020B0604020202020204" pitchFamily="34" charset="0"/>
            </a:endParaRPr>
          </a:p>
        </p:txBody>
      </p:sp>
    </p:spTree>
    <p:extLst>
      <p:ext uri="{BB962C8B-B14F-4D97-AF65-F5344CB8AC3E}">
        <p14:creationId xmlns:p14="http://schemas.microsoft.com/office/powerpoint/2010/main" val="103923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r>
              <a:rPr lang="et-EE" dirty="0" smtClean="0"/>
              <a:t>EMO tehniku teadmised</a:t>
            </a:r>
            <a:endParaRPr lang="ru-RU" dirty="0"/>
          </a:p>
        </p:txBody>
      </p:sp>
      <p:sp>
        <p:nvSpPr>
          <p:cNvPr id="14" name="Объект 13"/>
          <p:cNvSpPr>
            <a:spLocks noGrp="1"/>
          </p:cNvSpPr>
          <p:nvPr>
            <p:ph idx="1"/>
          </p:nvPr>
        </p:nvSpPr>
        <p:spPr/>
        <p:txBody>
          <a:bodyPr>
            <a:normAutofit lnSpcReduction="10000"/>
          </a:bodyPr>
          <a:lstStyle/>
          <a:p>
            <a:r>
              <a:rPr lang="et-EE" dirty="0" smtClean="0"/>
              <a:t>Anatoomia</a:t>
            </a:r>
          </a:p>
          <a:p>
            <a:r>
              <a:rPr lang="et-EE" dirty="0" err="1" smtClean="0"/>
              <a:t>Patofüsioloogia</a:t>
            </a:r>
            <a:r>
              <a:rPr lang="et-EE" dirty="0" smtClean="0"/>
              <a:t> (põhilised patoloogilised protsessid)</a:t>
            </a:r>
          </a:p>
          <a:p>
            <a:r>
              <a:rPr lang="et-EE" dirty="0" smtClean="0"/>
              <a:t>Farmakoloogia alused</a:t>
            </a:r>
            <a:endParaRPr lang="ru-RU" dirty="0" smtClean="0"/>
          </a:p>
          <a:p>
            <a:r>
              <a:rPr lang="et-EE" dirty="0" smtClean="0"/>
              <a:t>Ergonoomika</a:t>
            </a:r>
          </a:p>
          <a:p>
            <a:r>
              <a:rPr lang="et-EE" dirty="0" err="1" smtClean="0"/>
              <a:t>Deontoloogia</a:t>
            </a:r>
            <a:endParaRPr lang="et-EE" dirty="0" smtClean="0"/>
          </a:p>
          <a:p>
            <a:r>
              <a:rPr lang="et-EE" dirty="0" smtClean="0"/>
              <a:t>Aseptika</a:t>
            </a:r>
          </a:p>
          <a:p>
            <a:r>
              <a:rPr lang="et-EE" dirty="0" err="1" smtClean="0"/>
              <a:t>Desmurgia</a:t>
            </a:r>
            <a:r>
              <a:rPr lang="et-EE" dirty="0" smtClean="0"/>
              <a:t> + </a:t>
            </a:r>
            <a:r>
              <a:rPr lang="et-EE" dirty="0" err="1" smtClean="0"/>
              <a:t>immobilisatsioon</a:t>
            </a:r>
            <a:endParaRPr lang="et-EE" dirty="0" smtClean="0"/>
          </a:p>
          <a:p>
            <a:r>
              <a:rPr lang="et-EE" dirty="0" smtClean="0"/>
              <a:t>BLS</a:t>
            </a:r>
            <a:r>
              <a:rPr lang="et-EE" dirty="0"/>
              <a:t> </a:t>
            </a:r>
            <a:r>
              <a:rPr lang="et-EE" dirty="0" smtClean="0"/>
              <a:t>+ ACLS</a:t>
            </a:r>
          </a:p>
          <a:p>
            <a:r>
              <a:rPr lang="et-EE" dirty="0"/>
              <a:t>ATLS "</a:t>
            </a:r>
            <a:r>
              <a:rPr lang="et-EE" dirty="0" err="1"/>
              <a:t>Initial</a:t>
            </a:r>
            <a:r>
              <a:rPr lang="et-EE" dirty="0"/>
              <a:t> </a:t>
            </a:r>
            <a:r>
              <a:rPr lang="et-EE" dirty="0" err="1"/>
              <a:t>Assessment</a:t>
            </a:r>
            <a:r>
              <a:rPr lang="et-EE" dirty="0"/>
              <a:t> and </a:t>
            </a:r>
            <a:r>
              <a:rPr lang="et-EE" dirty="0" err="1" smtClean="0"/>
              <a:t>Management</a:t>
            </a:r>
            <a:r>
              <a:rPr lang="et-EE" dirty="0" smtClean="0"/>
              <a:t>„ TEAM</a:t>
            </a:r>
            <a:r>
              <a:rPr lang="et-EE" baseline="30000" dirty="0" smtClean="0"/>
              <a:t>®</a:t>
            </a:r>
          </a:p>
        </p:txBody>
      </p:sp>
      <p:pic>
        <p:nvPicPr>
          <p:cNvPr id="2" name="Рисунок 1"/>
          <p:cNvPicPr>
            <a:picLocks noChangeAspect="1"/>
          </p:cNvPicPr>
          <p:nvPr/>
        </p:nvPicPr>
        <p:blipFill>
          <a:blip r:embed="rId2"/>
          <a:stretch>
            <a:fillRect/>
          </a:stretch>
        </p:blipFill>
        <p:spPr>
          <a:xfrm>
            <a:off x="8326660" y="188640"/>
            <a:ext cx="3588457" cy="2641104"/>
          </a:xfrm>
          <a:prstGeom prst="rect">
            <a:avLst/>
          </a:prstGeom>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t-EE" dirty="0" smtClean="0"/>
              <a:t>EMO tehniku oskused</a:t>
            </a:r>
            <a:endParaRPr lang="ru-RU" dirty="0"/>
          </a:p>
        </p:txBody>
      </p:sp>
      <p:sp>
        <p:nvSpPr>
          <p:cNvPr id="3" name="Объект 2"/>
          <p:cNvSpPr>
            <a:spLocks noGrp="1"/>
          </p:cNvSpPr>
          <p:nvPr>
            <p:ph idx="1"/>
          </p:nvPr>
        </p:nvSpPr>
        <p:spPr>
          <a:xfrm>
            <a:off x="7627777" y="260648"/>
            <a:ext cx="4248472" cy="4191000"/>
          </a:xfrm>
        </p:spPr>
        <p:txBody>
          <a:bodyPr>
            <a:normAutofit fontScale="47500" lnSpcReduction="20000"/>
          </a:bodyPr>
          <a:lstStyle/>
          <a:p>
            <a:r>
              <a:rPr lang="en-US" dirty="0"/>
              <a:t>Patient assessment, vitals and continuous monitoring and reassessment (BLS interventions when indicated) - A note on this, this is as much as you make it, RN's are typically not going to be reassessing their patients as much as you will have the opportunity to, simply because of their other job functions.</a:t>
            </a:r>
          </a:p>
          <a:p>
            <a:r>
              <a:rPr lang="en-US" dirty="0"/>
              <a:t>airway management (</a:t>
            </a:r>
            <a:r>
              <a:rPr lang="en-US" dirty="0" err="1"/>
              <a:t>opa</a:t>
            </a:r>
            <a:r>
              <a:rPr lang="en-US" dirty="0"/>
              <a:t>/</a:t>
            </a:r>
            <a:r>
              <a:rPr lang="en-US" dirty="0" err="1"/>
              <a:t>npa</a:t>
            </a:r>
            <a:r>
              <a:rPr lang="en-US" dirty="0"/>
              <a:t>, BVM, suctioning, </a:t>
            </a:r>
            <a:r>
              <a:rPr lang="en-US" dirty="0" err="1"/>
              <a:t>ect</a:t>
            </a:r>
            <a:r>
              <a:rPr lang="en-US" dirty="0"/>
              <a:t>..)</a:t>
            </a:r>
          </a:p>
          <a:p>
            <a:r>
              <a:rPr lang="en-US" dirty="0"/>
              <a:t>wound care (cleaning wounds, dressing wounds, </a:t>
            </a:r>
            <a:r>
              <a:rPr lang="en-US" dirty="0" smtClean="0"/>
              <a:t>splinting)</a:t>
            </a:r>
            <a:endParaRPr lang="en-US" dirty="0"/>
          </a:p>
          <a:p>
            <a:r>
              <a:rPr lang="en-US" dirty="0"/>
              <a:t>CPR during codes</a:t>
            </a:r>
          </a:p>
          <a:p>
            <a:r>
              <a:rPr lang="en-US" dirty="0"/>
              <a:t>Obtaining EKG's</a:t>
            </a:r>
          </a:p>
          <a:p>
            <a:r>
              <a:rPr lang="en-US" dirty="0"/>
              <a:t>Lobby triage</a:t>
            </a:r>
          </a:p>
          <a:p>
            <a:r>
              <a:rPr lang="en-US" dirty="0"/>
              <a:t>Stocking supplies</a:t>
            </a:r>
          </a:p>
          <a:p>
            <a:r>
              <a:rPr lang="en-US" dirty="0"/>
              <a:t>Transport (using your two legs!)</a:t>
            </a:r>
          </a:p>
          <a:p>
            <a:r>
              <a:rPr lang="en-US" dirty="0"/>
              <a:t>Usually you'll have an option to learn phlebotomy (no IV's though)</a:t>
            </a:r>
          </a:p>
          <a:p>
            <a:r>
              <a:rPr lang="en-US" dirty="0"/>
              <a:t>Obtain trays/special needs for RN, PA, NP or Doc</a:t>
            </a:r>
          </a:p>
          <a:p>
            <a:r>
              <a:rPr lang="en-US" dirty="0"/>
              <a:t>"Assist" with various procedures at the discretion of the RN PA, NP or Doc (</a:t>
            </a:r>
            <a:r>
              <a:rPr lang="en-US" dirty="0" err="1"/>
              <a:t>foley</a:t>
            </a:r>
            <a:r>
              <a:rPr lang="en-US" dirty="0"/>
              <a:t>/ng tube/sutures, chest tubes/central lines </a:t>
            </a:r>
            <a:r>
              <a:rPr lang="en-US" dirty="0" err="1"/>
              <a:t>ect</a:t>
            </a:r>
            <a:r>
              <a:rPr lang="en-US" dirty="0" smtClean="0"/>
              <a:t>..)</a:t>
            </a:r>
            <a:endParaRPr lang="en-US" dirty="0"/>
          </a:p>
        </p:txBody>
      </p:sp>
      <p:sp>
        <p:nvSpPr>
          <p:cNvPr id="4" name="Объект 2"/>
          <p:cNvSpPr txBox="1">
            <a:spLocks/>
          </p:cNvSpPr>
          <p:nvPr/>
        </p:nvSpPr>
        <p:spPr>
          <a:xfrm>
            <a:off x="1065212" y="1988840"/>
            <a:ext cx="6325344" cy="4536504"/>
          </a:xfrm>
          <a:prstGeom prst="rect">
            <a:avLst/>
          </a:prstGeom>
        </p:spPr>
        <p:txBody>
          <a:bodyPr vert="horz" lIns="91440" tIns="45720" rIns="91440" bIns="45720" rtlCol="0">
            <a:normAutofit fontScale="70000" lnSpcReduction="2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t-EE" dirty="0" smtClean="0"/>
              <a:t>Patsiendi seisundi hindamine, eluliste parameetrite jälgimine</a:t>
            </a:r>
            <a:endParaRPr lang="en-US" dirty="0" smtClean="0"/>
          </a:p>
          <a:p>
            <a:r>
              <a:rPr lang="et-EE" dirty="0" smtClean="0"/>
              <a:t>Hingamisteede käsitlus – aspiratsioon, hapnik, CPAP maski asetamine jne</a:t>
            </a:r>
            <a:endParaRPr lang="en-US" dirty="0" smtClean="0"/>
          </a:p>
          <a:p>
            <a:r>
              <a:rPr lang="et-EE" dirty="0" smtClean="0"/>
              <a:t>Haava töötlus, jäsemete </a:t>
            </a:r>
            <a:r>
              <a:rPr lang="et-EE" dirty="0" err="1" smtClean="0"/>
              <a:t>immobilisatsioon</a:t>
            </a:r>
            <a:r>
              <a:rPr lang="et-EE" dirty="0" smtClean="0"/>
              <a:t>, vaagna pehme fiksaatori asetamine</a:t>
            </a:r>
          </a:p>
          <a:p>
            <a:r>
              <a:rPr lang="et-EE" dirty="0" smtClean="0"/>
              <a:t>Rahutu patsiendi ohjeldamise tehnika ja võtted</a:t>
            </a:r>
            <a:endParaRPr lang="en-US" dirty="0" smtClean="0"/>
          </a:p>
          <a:p>
            <a:r>
              <a:rPr lang="et-EE" dirty="0" err="1" smtClean="0"/>
              <a:t>Kardiopulmonaalse</a:t>
            </a:r>
            <a:r>
              <a:rPr lang="et-EE" dirty="0" smtClean="0"/>
              <a:t> taaselustamise võtted (CPR)</a:t>
            </a:r>
          </a:p>
          <a:p>
            <a:r>
              <a:rPr lang="en-US" dirty="0" smtClean="0"/>
              <a:t>EKG</a:t>
            </a:r>
            <a:r>
              <a:rPr lang="et-EE" dirty="0" smtClean="0"/>
              <a:t> registreerimine</a:t>
            </a:r>
            <a:endParaRPr lang="en-US" dirty="0" smtClean="0"/>
          </a:p>
          <a:p>
            <a:r>
              <a:rPr lang="et-EE" dirty="0" smtClean="0"/>
              <a:t>EMO </a:t>
            </a:r>
            <a:r>
              <a:rPr lang="en-US" dirty="0" err="1" smtClean="0"/>
              <a:t>tria</a:t>
            </a:r>
            <a:r>
              <a:rPr lang="et-EE" dirty="0" err="1" smtClean="0"/>
              <a:t>ažis</a:t>
            </a:r>
            <a:r>
              <a:rPr lang="et-EE" dirty="0" smtClean="0"/>
              <a:t> assisteerimine</a:t>
            </a:r>
            <a:endParaRPr lang="en-US" dirty="0" smtClean="0"/>
          </a:p>
          <a:p>
            <a:r>
              <a:rPr lang="en-US" dirty="0" smtClean="0"/>
              <a:t>Transport (</a:t>
            </a:r>
            <a:r>
              <a:rPr lang="et-EE" dirty="0" smtClean="0"/>
              <a:t>raam</a:t>
            </a:r>
            <a:r>
              <a:rPr lang="en-US" dirty="0" smtClean="0"/>
              <a:t>)</a:t>
            </a:r>
          </a:p>
          <a:p>
            <a:r>
              <a:rPr lang="et-EE" dirty="0" smtClean="0"/>
              <a:t>i/v liini rajamine</a:t>
            </a:r>
            <a:endParaRPr lang="en-US" dirty="0" smtClean="0"/>
          </a:p>
          <a:p>
            <a:r>
              <a:rPr lang="et-EE" dirty="0" smtClean="0"/>
              <a:t>Assisteerimine protseduuridel</a:t>
            </a:r>
            <a:r>
              <a:rPr lang="en-US" dirty="0" smtClean="0"/>
              <a:t> (</a:t>
            </a:r>
            <a:r>
              <a:rPr lang="en-US" dirty="0" err="1" smtClean="0"/>
              <a:t>foley</a:t>
            </a:r>
            <a:r>
              <a:rPr lang="en-US" dirty="0" smtClean="0"/>
              <a:t>/ng</a:t>
            </a:r>
            <a:r>
              <a:rPr lang="et-EE" dirty="0" smtClean="0"/>
              <a:t>sond</a:t>
            </a:r>
            <a:r>
              <a:rPr lang="en-US" dirty="0" smtClean="0"/>
              <a:t>/</a:t>
            </a:r>
            <a:r>
              <a:rPr lang="et-EE" dirty="0" smtClean="0"/>
              <a:t>õmblus/</a:t>
            </a:r>
            <a:r>
              <a:rPr lang="et-EE" dirty="0" err="1" smtClean="0"/>
              <a:t>pleuradreenaaž</a:t>
            </a:r>
            <a:r>
              <a:rPr lang="en-US" dirty="0" smtClean="0"/>
              <a:t>/</a:t>
            </a:r>
            <a:r>
              <a:rPr lang="et-EE" dirty="0" smtClean="0"/>
              <a:t>tsentraalne veen jne</a:t>
            </a:r>
            <a:r>
              <a:rPr lang="en-US" dirty="0" smtClean="0"/>
              <a:t>)</a:t>
            </a:r>
            <a:endParaRPr lang="et-EE" dirty="0" smtClean="0"/>
          </a:p>
          <a:p>
            <a:r>
              <a:rPr lang="et-EE" dirty="0" smtClean="0"/>
              <a:t>Sanitaarkorrastus </a:t>
            </a:r>
            <a:endParaRPr lang="en-US" dirty="0"/>
          </a:p>
        </p:txBody>
      </p:sp>
      <p:pic>
        <p:nvPicPr>
          <p:cNvPr id="5" name="Рисунок 4"/>
          <p:cNvPicPr>
            <a:picLocks noChangeAspect="1"/>
          </p:cNvPicPr>
          <p:nvPr/>
        </p:nvPicPr>
        <p:blipFill>
          <a:blip r:embed="rId2"/>
          <a:stretch>
            <a:fillRect/>
          </a:stretch>
        </p:blipFill>
        <p:spPr>
          <a:xfrm>
            <a:off x="6547657" y="4749419"/>
            <a:ext cx="2160240" cy="2016224"/>
          </a:xfrm>
          <a:prstGeom prst="rect">
            <a:avLst/>
          </a:prstGeom>
        </p:spPr>
      </p:pic>
    </p:spTree>
    <p:extLst>
      <p:ext uri="{BB962C8B-B14F-4D97-AF65-F5344CB8AC3E}">
        <p14:creationId xmlns:p14="http://schemas.microsoft.com/office/powerpoint/2010/main" val="239948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t-EE" dirty="0" smtClean="0"/>
              <a:t>EMO tehnik</a:t>
            </a:r>
            <a:endParaRPr lang="ru-RU" dirty="0"/>
          </a:p>
        </p:txBody>
      </p:sp>
      <p:sp>
        <p:nvSpPr>
          <p:cNvPr id="3" name="Объект 2"/>
          <p:cNvSpPr>
            <a:spLocks noGrp="1"/>
          </p:cNvSpPr>
          <p:nvPr>
            <p:ph idx="1"/>
          </p:nvPr>
        </p:nvSpPr>
        <p:spPr/>
        <p:txBody>
          <a:bodyPr/>
          <a:lstStyle/>
          <a:p>
            <a:r>
              <a:rPr lang="et-EE" dirty="0" smtClean="0"/>
              <a:t>Empaatia võimega</a:t>
            </a:r>
          </a:p>
          <a:p>
            <a:r>
              <a:rPr lang="et-EE" dirty="0" smtClean="0"/>
              <a:t>Meeskonna liige</a:t>
            </a:r>
          </a:p>
          <a:p>
            <a:r>
              <a:rPr lang="et-EE" dirty="0" smtClean="0"/>
              <a:t>Tähelepanelik</a:t>
            </a:r>
          </a:p>
          <a:p>
            <a:r>
              <a:rPr lang="et-EE" dirty="0" smtClean="0"/>
              <a:t>Füüsiliselt tugev</a:t>
            </a:r>
          </a:p>
          <a:p>
            <a:endParaRPr lang="ru-RU" dirty="0"/>
          </a:p>
        </p:txBody>
      </p:sp>
      <p:sp>
        <p:nvSpPr>
          <p:cNvPr id="4" name="Прямоугольник 3"/>
          <p:cNvSpPr/>
          <p:nvPr/>
        </p:nvSpPr>
        <p:spPr>
          <a:xfrm>
            <a:off x="9049885" y="6461749"/>
            <a:ext cx="3114186" cy="369332"/>
          </a:xfrm>
          <a:prstGeom prst="rect">
            <a:avLst/>
          </a:prstGeom>
        </p:spPr>
        <p:txBody>
          <a:bodyPr wrap="none">
            <a:spAutoFit/>
          </a:bodyPr>
          <a:lstStyle/>
          <a:p>
            <a:r>
              <a:rPr lang="et-EE" dirty="0"/>
              <a:t>https://youtu.be/felVj2vOXGs</a:t>
            </a:r>
            <a:endParaRPr lang="ru-RU" dirty="0"/>
          </a:p>
        </p:txBody>
      </p:sp>
      <p:pic>
        <p:nvPicPr>
          <p:cNvPr id="5" name="Рисунок 4"/>
          <p:cNvPicPr>
            <a:picLocks noChangeAspect="1"/>
          </p:cNvPicPr>
          <p:nvPr/>
        </p:nvPicPr>
        <p:blipFill>
          <a:blip r:embed="rId2"/>
          <a:stretch>
            <a:fillRect/>
          </a:stretch>
        </p:blipFill>
        <p:spPr>
          <a:xfrm>
            <a:off x="796809" y="4211545"/>
            <a:ext cx="3785435" cy="2075309"/>
          </a:xfrm>
          <a:prstGeom prst="rect">
            <a:avLst/>
          </a:prstGeom>
        </p:spPr>
      </p:pic>
      <p:pic>
        <p:nvPicPr>
          <p:cNvPr id="6" name="Рисунок 5"/>
          <p:cNvPicPr>
            <a:picLocks noChangeAspect="1"/>
          </p:cNvPicPr>
          <p:nvPr/>
        </p:nvPicPr>
        <p:blipFill>
          <a:blip r:embed="rId3"/>
          <a:stretch>
            <a:fillRect/>
          </a:stretch>
        </p:blipFill>
        <p:spPr>
          <a:xfrm>
            <a:off x="7966620" y="757392"/>
            <a:ext cx="2880320" cy="1645897"/>
          </a:xfrm>
          <a:prstGeom prst="rect">
            <a:avLst/>
          </a:prstGeom>
        </p:spPr>
      </p:pic>
      <p:pic>
        <p:nvPicPr>
          <p:cNvPr id="7" name="Рисунок 6"/>
          <p:cNvPicPr>
            <a:picLocks noChangeAspect="1"/>
          </p:cNvPicPr>
          <p:nvPr/>
        </p:nvPicPr>
        <p:blipFill>
          <a:blip r:embed="rId4"/>
          <a:stretch>
            <a:fillRect/>
          </a:stretch>
        </p:blipFill>
        <p:spPr>
          <a:xfrm>
            <a:off x="4582244" y="1223533"/>
            <a:ext cx="2815501" cy="1761356"/>
          </a:xfrm>
          <a:prstGeom prst="rect">
            <a:avLst/>
          </a:prstGeom>
        </p:spPr>
      </p:pic>
      <p:pic>
        <p:nvPicPr>
          <p:cNvPr id="8" name="Рисунок 7"/>
          <p:cNvPicPr>
            <a:picLocks noChangeAspect="1"/>
          </p:cNvPicPr>
          <p:nvPr/>
        </p:nvPicPr>
        <p:blipFill>
          <a:blip r:embed="rId5"/>
          <a:stretch>
            <a:fillRect/>
          </a:stretch>
        </p:blipFill>
        <p:spPr>
          <a:xfrm>
            <a:off x="5989994" y="3149507"/>
            <a:ext cx="2085975" cy="2124075"/>
          </a:xfrm>
          <a:prstGeom prst="rect">
            <a:avLst/>
          </a:prstGeom>
        </p:spPr>
      </p:pic>
    </p:spTree>
    <p:extLst>
      <p:ext uri="{BB962C8B-B14F-4D97-AF65-F5344CB8AC3E}">
        <p14:creationId xmlns:p14="http://schemas.microsoft.com/office/powerpoint/2010/main" val="75844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Рабочий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Рабочий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D182A0E-7F17-4A86-A7C5-8846F54E43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Контрастная деловая презентация (широкоэкранный формат)</Template>
  <TotalTime>0</TotalTime>
  <Words>279</Words>
  <Application>Microsoft Office PowerPoint</Application>
  <PresentationFormat>Kohandatud</PresentationFormat>
  <Paragraphs>52</Paragraphs>
  <Slides>5</Slides>
  <Notes>0</Notes>
  <HiddenSlides>0</HiddenSlides>
  <MMClips>0</MMClips>
  <ScaleCrop>false</ScaleCrop>
  <HeadingPairs>
    <vt:vector size="4" baseType="variant">
      <vt:variant>
        <vt:lpstr>Kujundus</vt:lpstr>
      </vt:variant>
      <vt:variant>
        <vt:i4>1</vt:i4>
      </vt:variant>
      <vt:variant>
        <vt:lpstr>Slaidipealkirjad</vt:lpstr>
      </vt:variant>
      <vt:variant>
        <vt:i4>5</vt:i4>
      </vt:variant>
    </vt:vector>
  </HeadingPairs>
  <TitlesOfParts>
    <vt:vector size="6" baseType="lpstr">
      <vt:lpstr>Business Contrast 16x9</vt:lpstr>
      <vt:lpstr>erakorralise meditsiini tehniku roll kiirabis ja erakorralise meditsiini osakonnas ning nende tööülesannete sooritamiseks vajalikud teadmised ja oskused</vt:lpstr>
      <vt:lpstr>PowerPointi esitlus</vt:lpstr>
      <vt:lpstr>EMO tehniku teadmised</vt:lpstr>
      <vt:lpstr>EMO tehniku oskused</vt:lpstr>
      <vt:lpstr>EMO tehnik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2016-11-03T00:31:12Z</dcterms:created>
  <dcterms:modified xsi:type="dcterms:W3CDTF">2016-11-04T12:29:05Z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