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3"/>
  </p:handoutMasterIdLst>
  <p:sldIdLst>
    <p:sldId id="263" r:id="rId2"/>
    <p:sldId id="257" r:id="rId3"/>
    <p:sldId id="258" r:id="rId4"/>
    <p:sldId id="259" r:id="rId5"/>
    <p:sldId id="285" r:id="rId6"/>
    <p:sldId id="261" r:id="rId7"/>
    <p:sldId id="260" r:id="rId8"/>
    <p:sldId id="262" r:id="rId9"/>
    <p:sldId id="264" r:id="rId10"/>
    <p:sldId id="265" r:id="rId11"/>
    <p:sldId id="266" r:id="rId12"/>
    <p:sldId id="283" r:id="rId13"/>
    <p:sldId id="268" r:id="rId14"/>
    <p:sldId id="269" r:id="rId15"/>
    <p:sldId id="270" r:id="rId16"/>
    <p:sldId id="271" r:id="rId17"/>
    <p:sldId id="287" r:id="rId18"/>
    <p:sldId id="272" r:id="rId19"/>
    <p:sldId id="273" r:id="rId20"/>
    <p:sldId id="274" r:id="rId21"/>
    <p:sldId id="275" r:id="rId22"/>
    <p:sldId id="288" r:id="rId23"/>
    <p:sldId id="276" r:id="rId24"/>
    <p:sldId id="277" r:id="rId25"/>
    <p:sldId id="278" r:id="rId26"/>
    <p:sldId id="279" r:id="rId27"/>
    <p:sldId id="280" r:id="rId28"/>
    <p:sldId id="281" r:id="rId29"/>
    <p:sldId id="282" r:id="rId30"/>
    <p:sldId id="286" r:id="rId31"/>
    <p:sldId id="284" r:id="rId32"/>
  </p:sldIdLst>
  <p:sldSz cx="12192000" cy="6858000"/>
  <p:notesSz cx="6669088" cy="9926638"/>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9" autoAdjust="0"/>
    <p:restoredTop sz="85011" autoAdjust="0"/>
  </p:normalViewPr>
  <p:slideViewPr>
    <p:cSldViewPr snapToGrid="0">
      <p:cViewPr varScale="1">
        <p:scale>
          <a:sx n="57" d="100"/>
          <a:sy n="57" d="100"/>
        </p:scale>
        <p:origin x="150"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F018B078-532F-4D72-A170-4F3DDE30DB34}" type="datetimeFigureOut">
              <a:rPr lang="et-EE" smtClean="0"/>
              <a:t>21.11.2018</a:t>
            </a:fld>
            <a:endParaRPr lang="et-EE"/>
          </a:p>
        </p:txBody>
      </p:sp>
      <p:sp>
        <p:nvSpPr>
          <p:cNvPr id="4" name="Jaluse kohatäide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et-EE"/>
          </a:p>
        </p:txBody>
      </p:sp>
      <p:sp>
        <p:nvSpPr>
          <p:cNvPr id="5" name="Slaidinumbri kohatäide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2BDCE63B-7688-450B-923A-5B5BC878BA16}" type="slidenum">
              <a:rPr lang="et-EE" smtClean="0"/>
              <a:t>‹#›</a:t>
            </a:fld>
            <a:endParaRPr lang="et-EE"/>
          </a:p>
        </p:txBody>
      </p:sp>
    </p:spTree>
    <p:extLst>
      <p:ext uri="{BB962C8B-B14F-4D97-AF65-F5344CB8AC3E}">
        <p14:creationId xmlns:p14="http://schemas.microsoft.com/office/powerpoint/2010/main" val="10098316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t-E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t-EE"/>
          </a:p>
        </p:txBody>
      </p:sp>
      <p:sp>
        <p:nvSpPr>
          <p:cNvPr id="4" name="Date Placeholder 3"/>
          <p:cNvSpPr>
            <a:spLocks noGrp="1"/>
          </p:cNvSpPr>
          <p:nvPr>
            <p:ph type="dt" sz="half" idx="10"/>
          </p:nvPr>
        </p:nvSpPr>
        <p:spPr/>
        <p:txBody>
          <a:bodyPr/>
          <a:lstStyle/>
          <a:p>
            <a:fld id="{CCEA5714-8135-4DA7-8F20-D9A25BCE31ED}" type="datetimeFigureOut">
              <a:rPr lang="et-EE" smtClean="0"/>
              <a:t>21.11.2018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6B151FA1-3ACC-4E3D-B026-69041A19B81E}" type="slidenum">
              <a:rPr lang="et-EE" smtClean="0"/>
              <a:t>‹#›</a:t>
            </a:fld>
            <a:endParaRPr lang="et-EE"/>
          </a:p>
        </p:txBody>
      </p:sp>
    </p:spTree>
    <p:extLst>
      <p:ext uri="{BB962C8B-B14F-4D97-AF65-F5344CB8AC3E}">
        <p14:creationId xmlns:p14="http://schemas.microsoft.com/office/powerpoint/2010/main" val="3812794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10"/>
          </p:nvPr>
        </p:nvSpPr>
        <p:spPr/>
        <p:txBody>
          <a:bodyPr/>
          <a:lstStyle/>
          <a:p>
            <a:fld id="{CCEA5714-8135-4DA7-8F20-D9A25BCE31ED}" type="datetimeFigureOut">
              <a:rPr lang="et-EE" smtClean="0"/>
              <a:t>21.11.2018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6B151FA1-3ACC-4E3D-B026-69041A19B81E}" type="slidenum">
              <a:rPr lang="et-EE" smtClean="0"/>
              <a:t>‹#›</a:t>
            </a:fld>
            <a:endParaRPr lang="et-EE"/>
          </a:p>
        </p:txBody>
      </p:sp>
    </p:spTree>
    <p:extLst>
      <p:ext uri="{BB962C8B-B14F-4D97-AF65-F5344CB8AC3E}">
        <p14:creationId xmlns:p14="http://schemas.microsoft.com/office/powerpoint/2010/main" val="3325544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t-E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10"/>
          </p:nvPr>
        </p:nvSpPr>
        <p:spPr/>
        <p:txBody>
          <a:bodyPr/>
          <a:lstStyle/>
          <a:p>
            <a:fld id="{CCEA5714-8135-4DA7-8F20-D9A25BCE31ED}" type="datetimeFigureOut">
              <a:rPr lang="et-EE" smtClean="0"/>
              <a:t>21.11.2018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6B151FA1-3ACC-4E3D-B026-69041A19B81E}" type="slidenum">
              <a:rPr lang="et-EE" smtClean="0"/>
              <a:t>‹#›</a:t>
            </a:fld>
            <a:endParaRPr lang="et-EE"/>
          </a:p>
        </p:txBody>
      </p:sp>
    </p:spTree>
    <p:extLst>
      <p:ext uri="{BB962C8B-B14F-4D97-AF65-F5344CB8AC3E}">
        <p14:creationId xmlns:p14="http://schemas.microsoft.com/office/powerpoint/2010/main" val="2628886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10"/>
          </p:nvPr>
        </p:nvSpPr>
        <p:spPr/>
        <p:txBody>
          <a:bodyPr/>
          <a:lstStyle/>
          <a:p>
            <a:fld id="{CCEA5714-8135-4DA7-8F20-D9A25BCE31ED}" type="datetimeFigureOut">
              <a:rPr lang="et-EE" smtClean="0"/>
              <a:t>21.11.2018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6B151FA1-3ACC-4E3D-B026-69041A19B81E}" type="slidenum">
              <a:rPr lang="et-EE" smtClean="0"/>
              <a:t>‹#›</a:t>
            </a:fld>
            <a:endParaRPr lang="et-EE"/>
          </a:p>
        </p:txBody>
      </p:sp>
    </p:spTree>
    <p:extLst>
      <p:ext uri="{BB962C8B-B14F-4D97-AF65-F5344CB8AC3E}">
        <p14:creationId xmlns:p14="http://schemas.microsoft.com/office/powerpoint/2010/main" val="1406800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t-E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EA5714-8135-4DA7-8F20-D9A25BCE31ED}" type="datetimeFigureOut">
              <a:rPr lang="et-EE" smtClean="0"/>
              <a:t>21.11.2018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6B151FA1-3ACC-4E3D-B026-69041A19B81E}" type="slidenum">
              <a:rPr lang="et-EE" smtClean="0"/>
              <a:t>‹#›</a:t>
            </a:fld>
            <a:endParaRPr lang="et-EE"/>
          </a:p>
        </p:txBody>
      </p:sp>
    </p:spTree>
    <p:extLst>
      <p:ext uri="{BB962C8B-B14F-4D97-AF65-F5344CB8AC3E}">
        <p14:creationId xmlns:p14="http://schemas.microsoft.com/office/powerpoint/2010/main" val="459763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Date Placeholder 4"/>
          <p:cNvSpPr>
            <a:spLocks noGrp="1"/>
          </p:cNvSpPr>
          <p:nvPr>
            <p:ph type="dt" sz="half" idx="10"/>
          </p:nvPr>
        </p:nvSpPr>
        <p:spPr/>
        <p:txBody>
          <a:bodyPr/>
          <a:lstStyle/>
          <a:p>
            <a:fld id="{CCEA5714-8135-4DA7-8F20-D9A25BCE31ED}" type="datetimeFigureOut">
              <a:rPr lang="et-EE" smtClean="0"/>
              <a:t>21.11.2018</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6B151FA1-3ACC-4E3D-B026-69041A19B81E}" type="slidenum">
              <a:rPr lang="et-EE" smtClean="0"/>
              <a:t>‹#›</a:t>
            </a:fld>
            <a:endParaRPr lang="et-EE"/>
          </a:p>
        </p:txBody>
      </p:sp>
    </p:spTree>
    <p:extLst>
      <p:ext uri="{BB962C8B-B14F-4D97-AF65-F5344CB8AC3E}">
        <p14:creationId xmlns:p14="http://schemas.microsoft.com/office/powerpoint/2010/main" val="2679927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t-E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7" name="Date Placeholder 6"/>
          <p:cNvSpPr>
            <a:spLocks noGrp="1"/>
          </p:cNvSpPr>
          <p:nvPr>
            <p:ph type="dt" sz="half" idx="10"/>
          </p:nvPr>
        </p:nvSpPr>
        <p:spPr/>
        <p:txBody>
          <a:bodyPr/>
          <a:lstStyle/>
          <a:p>
            <a:fld id="{CCEA5714-8135-4DA7-8F20-D9A25BCE31ED}" type="datetimeFigureOut">
              <a:rPr lang="et-EE" smtClean="0"/>
              <a:t>21.11.2018</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6B151FA1-3ACC-4E3D-B026-69041A19B81E}" type="slidenum">
              <a:rPr lang="et-EE" smtClean="0"/>
              <a:t>‹#›</a:t>
            </a:fld>
            <a:endParaRPr lang="et-EE"/>
          </a:p>
        </p:txBody>
      </p:sp>
    </p:spTree>
    <p:extLst>
      <p:ext uri="{BB962C8B-B14F-4D97-AF65-F5344CB8AC3E}">
        <p14:creationId xmlns:p14="http://schemas.microsoft.com/office/powerpoint/2010/main" val="1166009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Date Placeholder 2"/>
          <p:cNvSpPr>
            <a:spLocks noGrp="1"/>
          </p:cNvSpPr>
          <p:nvPr>
            <p:ph type="dt" sz="half" idx="10"/>
          </p:nvPr>
        </p:nvSpPr>
        <p:spPr/>
        <p:txBody>
          <a:bodyPr/>
          <a:lstStyle/>
          <a:p>
            <a:fld id="{CCEA5714-8135-4DA7-8F20-D9A25BCE31ED}" type="datetimeFigureOut">
              <a:rPr lang="et-EE" smtClean="0"/>
              <a:t>21.11.2018</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6B151FA1-3ACC-4E3D-B026-69041A19B81E}" type="slidenum">
              <a:rPr lang="et-EE" smtClean="0"/>
              <a:t>‹#›</a:t>
            </a:fld>
            <a:endParaRPr lang="et-EE"/>
          </a:p>
        </p:txBody>
      </p:sp>
    </p:spTree>
    <p:extLst>
      <p:ext uri="{BB962C8B-B14F-4D97-AF65-F5344CB8AC3E}">
        <p14:creationId xmlns:p14="http://schemas.microsoft.com/office/powerpoint/2010/main" val="1839411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EA5714-8135-4DA7-8F20-D9A25BCE31ED}" type="datetimeFigureOut">
              <a:rPr lang="et-EE" smtClean="0"/>
              <a:t>21.11.2018</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6B151FA1-3ACC-4E3D-B026-69041A19B81E}" type="slidenum">
              <a:rPr lang="et-EE" smtClean="0"/>
              <a:t>‹#›</a:t>
            </a:fld>
            <a:endParaRPr lang="et-EE"/>
          </a:p>
        </p:txBody>
      </p:sp>
    </p:spTree>
    <p:extLst>
      <p:ext uri="{BB962C8B-B14F-4D97-AF65-F5344CB8AC3E}">
        <p14:creationId xmlns:p14="http://schemas.microsoft.com/office/powerpoint/2010/main" val="1553328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CEA5714-8135-4DA7-8F20-D9A25BCE31ED}" type="datetimeFigureOut">
              <a:rPr lang="et-EE" smtClean="0"/>
              <a:t>21.11.2018</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6B151FA1-3ACC-4E3D-B026-69041A19B81E}" type="slidenum">
              <a:rPr lang="et-EE" smtClean="0"/>
              <a:t>‹#›</a:t>
            </a:fld>
            <a:endParaRPr lang="et-EE"/>
          </a:p>
        </p:txBody>
      </p:sp>
    </p:spTree>
    <p:extLst>
      <p:ext uri="{BB962C8B-B14F-4D97-AF65-F5344CB8AC3E}">
        <p14:creationId xmlns:p14="http://schemas.microsoft.com/office/powerpoint/2010/main" val="1729619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CEA5714-8135-4DA7-8F20-D9A25BCE31ED}" type="datetimeFigureOut">
              <a:rPr lang="et-EE" smtClean="0"/>
              <a:t>21.11.2018</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6B151FA1-3ACC-4E3D-B026-69041A19B81E}" type="slidenum">
              <a:rPr lang="et-EE" smtClean="0"/>
              <a:t>‹#›</a:t>
            </a:fld>
            <a:endParaRPr lang="et-EE"/>
          </a:p>
        </p:txBody>
      </p:sp>
    </p:spTree>
    <p:extLst>
      <p:ext uri="{BB962C8B-B14F-4D97-AF65-F5344CB8AC3E}">
        <p14:creationId xmlns:p14="http://schemas.microsoft.com/office/powerpoint/2010/main" val="4246548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t-E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EA5714-8135-4DA7-8F20-D9A25BCE31ED}" type="datetimeFigureOut">
              <a:rPr lang="et-EE" smtClean="0"/>
              <a:t>21.11.2018</a:t>
            </a:fld>
            <a:endParaRPr lang="et-E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151FA1-3ACC-4E3D-B026-69041A19B81E}" type="slidenum">
              <a:rPr lang="et-EE" smtClean="0"/>
              <a:t>‹#›</a:t>
            </a:fld>
            <a:endParaRPr lang="et-EE"/>
          </a:p>
        </p:txBody>
      </p:sp>
    </p:spTree>
    <p:extLst>
      <p:ext uri="{BB962C8B-B14F-4D97-AF65-F5344CB8AC3E}">
        <p14:creationId xmlns:p14="http://schemas.microsoft.com/office/powerpoint/2010/main" val="123593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tk.ois.ee/et/student/view?student_id=6196" TargetMode="External"/><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3523989" y="-2"/>
            <a:ext cx="8668011" cy="1327759"/>
          </a:xfrm>
          <a:prstGeom prst="rect">
            <a:avLst/>
          </a:prstGeom>
        </p:spPr>
      </p:pic>
      <p:sp>
        <p:nvSpPr>
          <p:cNvPr id="2" name="Title 1"/>
          <p:cNvSpPr>
            <a:spLocks noGrp="1"/>
          </p:cNvSpPr>
          <p:nvPr>
            <p:ph type="title"/>
          </p:nvPr>
        </p:nvSpPr>
        <p:spPr>
          <a:xfrm>
            <a:off x="225466" y="-1741118"/>
            <a:ext cx="11966533" cy="1741117"/>
          </a:xfrm>
        </p:spPr>
        <p:txBody>
          <a:bodyPr/>
          <a:lstStyle/>
          <a:p>
            <a:endParaRPr lang="et-EE" dirty="0"/>
          </a:p>
        </p:txBody>
      </p:sp>
      <p:sp>
        <p:nvSpPr>
          <p:cNvPr id="3" name="Content Placeholder 2"/>
          <p:cNvSpPr>
            <a:spLocks noGrp="1"/>
          </p:cNvSpPr>
          <p:nvPr>
            <p:ph idx="1"/>
          </p:nvPr>
        </p:nvSpPr>
        <p:spPr>
          <a:xfrm>
            <a:off x="225467" y="1453019"/>
            <a:ext cx="11128333" cy="5511453"/>
          </a:xfrm>
        </p:spPr>
        <p:txBody>
          <a:bodyPr>
            <a:normAutofit fontScale="85000" lnSpcReduction="20000"/>
          </a:bodyPr>
          <a:lstStyle/>
          <a:p>
            <a:endParaRPr lang="et-EE" i="1" dirty="0"/>
          </a:p>
          <a:p>
            <a:pPr marL="0" indent="0" algn="ctr">
              <a:buNone/>
            </a:pPr>
            <a:r>
              <a:rPr lang="et-EE" b="1" dirty="0"/>
              <a:t>TALLINNA TERVISHOIU KÕRGKOOLI ÕE- JA ÄMMAEMANDA ÕPPEKAVA ÜLIÕPILASTE HINNANG  SIMULATSIOONIÕPPELE JA KOGEMUS SEOSES ÕPIVÄLJUNDITE SAAVUTAMISEGA EELKLIINILISEL PRAKTIKAL</a:t>
            </a:r>
          </a:p>
          <a:p>
            <a:pPr marL="0" indent="0" algn="ctr">
              <a:buNone/>
            </a:pPr>
            <a:endParaRPr lang="et-EE" dirty="0">
              <a:hlinkClick r:id="rId3"/>
            </a:endParaRPr>
          </a:p>
          <a:p>
            <a:pPr marL="0" indent="0" algn="ctr">
              <a:buNone/>
            </a:pPr>
            <a:r>
              <a:rPr lang="et-EE" dirty="0" err="1"/>
              <a:t>Sophie</a:t>
            </a:r>
            <a:r>
              <a:rPr lang="et-EE" dirty="0"/>
              <a:t> </a:t>
            </a:r>
            <a:r>
              <a:rPr lang="et-EE" dirty="0" err="1"/>
              <a:t>Dragunevitž</a:t>
            </a:r>
            <a:endParaRPr lang="et-EE" dirty="0"/>
          </a:p>
          <a:p>
            <a:pPr marL="0" indent="0" algn="ctr">
              <a:buNone/>
            </a:pPr>
            <a:r>
              <a:rPr lang="et-EE" dirty="0"/>
              <a:t>Marge </a:t>
            </a:r>
            <a:r>
              <a:rPr lang="et-EE" dirty="0" err="1"/>
              <a:t>Koorep</a:t>
            </a:r>
            <a:endParaRPr lang="et-EE" dirty="0"/>
          </a:p>
          <a:p>
            <a:pPr marL="0" indent="0" algn="ctr">
              <a:buNone/>
            </a:pPr>
            <a:r>
              <a:rPr lang="et-EE" dirty="0"/>
              <a:t>​ </a:t>
            </a:r>
            <a:r>
              <a:rPr lang="et-EE" dirty="0" err="1"/>
              <a:t>Isabel</a:t>
            </a:r>
            <a:r>
              <a:rPr lang="et-EE" dirty="0"/>
              <a:t> Paul</a:t>
            </a:r>
          </a:p>
          <a:p>
            <a:pPr marL="0" indent="0" algn="ctr">
              <a:buNone/>
            </a:pPr>
            <a:r>
              <a:rPr lang="et-EE" dirty="0"/>
              <a:t>Ämmaemanda õppekava</a:t>
            </a:r>
          </a:p>
          <a:p>
            <a:pPr marL="0" indent="0" algn="ctr">
              <a:buNone/>
            </a:pPr>
            <a:endParaRPr lang="et-EE" u="sng" dirty="0"/>
          </a:p>
          <a:p>
            <a:pPr marL="0" indent="0" algn="ctr">
              <a:buNone/>
            </a:pPr>
            <a:r>
              <a:rPr lang="et-EE" dirty="0"/>
              <a:t>Rakendusuuring</a:t>
            </a:r>
          </a:p>
          <a:p>
            <a:pPr marL="0" indent="0" algn="ctr">
              <a:buNone/>
            </a:pPr>
            <a:endParaRPr lang="et-EE" dirty="0"/>
          </a:p>
          <a:p>
            <a:pPr marL="0" indent="0" algn="ctr">
              <a:buNone/>
            </a:pPr>
            <a:r>
              <a:rPr lang="et-EE" dirty="0"/>
              <a:t>Juhendaja Urve Kaasik-Aaslav MD, MA</a:t>
            </a:r>
          </a:p>
          <a:p>
            <a:pPr marL="0" indent="0" algn="ctr">
              <a:buNone/>
            </a:pPr>
            <a:endParaRPr lang="et-EE" dirty="0"/>
          </a:p>
          <a:p>
            <a:pPr marL="0" indent="0" algn="ctr">
              <a:buNone/>
            </a:pPr>
            <a:r>
              <a:rPr lang="et-EE" dirty="0"/>
              <a:t>2018</a:t>
            </a:r>
          </a:p>
          <a:p>
            <a:pPr algn="ctr"/>
            <a:endParaRPr lang="et-EE" dirty="0"/>
          </a:p>
        </p:txBody>
      </p:sp>
    </p:spTree>
    <p:extLst>
      <p:ext uri="{BB962C8B-B14F-4D97-AF65-F5344CB8AC3E}">
        <p14:creationId xmlns:p14="http://schemas.microsoft.com/office/powerpoint/2010/main" val="1417141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209" y="0"/>
            <a:ext cx="10567792" cy="1177448"/>
          </a:xfrm>
        </p:spPr>
        <p:txBody>
          <a:bodyPr>
            <a:normAutofit fontScale="90000"/>
          </a:bodyPr>
          <a:lstStyle/>
          <a:p>
            <a:br>
              <a:rPr lang="et-EE" dirty="0"/>
            </a:br>
            <a:endParaRPr lang="et-EE" dirty="0"/>
          </a:p>
        </p:txBody>
      </p:sp>
      <p:sp>
        <p:nvSpPr>
          <p:cNvPr id="3" name="Subtitle 2"/>
          <p:cNvSpPr>
            <a:spLocks noGrp="1"/>
          </p:cNvSpPr>
          <p:nvPr>
            <p:ph type="subTitle" idx="1"/>
          </p:nvPr>
        </p:nvSpPr>
        <p:spPr>
          <a:xfrm>
            <a:off x="1524000" y="1290182"/>
            <a:ext cx="9144000" cy="4897675"/>
          </a:xfrm>
        </p:spPr>
        <p:txBody>
          <a:bodyPr>
            <a:normAutofit fontScale="92500" lnSpcReduction="20000"/>
          </a:bodyPr>
          <a:lstStyle/>
          <a:p>
            <a:pPr algn="l"/>
            <a:r>
              <a:rPr lang="et-EE" sz="3200" b="1" dirty="0"/>
              <a:t> Kogemused seoses </a:t>
            </a:r>
            <a:r>
              <a:rPr lang="et-EE" sz="3200" b="1" dirty="0">
                <a:solidFill>
                  <a:srgbClr val="FF0000"/>
                </a:solidFill>
              </a:rPr>
              <a:t>simulatsiooniõppe korraldusega</a:t>
            </a:r>
            <a:r>
              <a:rPr lang="et-EE" sz="3200" b="1" dirty="0"/>
              <a:t>.</a:t>
            </a:r>
          </a:p>
          <a:p>
            <a:pPr marL="342900" indent="-342900" algn="l">
              <a:buFont typeface="Arial" panose="020B0604020202020204" pitchFamily="34" charset="0"/>
              <a:buChar char="•"/>
            </a:pPr>
            <a:r>
              <a:rPr lang="et-EE" sz="3200" b="1" dirty="0"/>
              <a:t>KIRJANDUS: </a:t>
            </a:r>
            <a:r>
              <a:rPr lang="et-EE" sz="2800" b="1" dirty="0"/>
              <a:t>praktiseerida </a:t>
            </a:r>
            <a:r>
              <a:rPr lang="et-EE" sz="3200" b="1" dirty="0"/>
              <a:t>reaalse elu lähedaselt erialaga seotud toiminguid</a:t>
            </a:r>
            <a:r>
              <a:rPr lang="et-EE" sz="2800" dirty="0"/>
              <a:t>. (Campbell jt 2013: 5-6.). </a:t>
            </a:r>
            <a:r>
              <a:rPr lang="et-EE" sz="3200" b="1" dirty="0"/>
              <a:t>Eelnev ettevalmistus, paremad tulemused. Iga sessiooni alguses antakse üliõpilastele ülevaade eesolevast simulatsioonharjutusest. (</a:t>
            </a:r>
            <a:r>
              <a:rPr lang="et-EE" sz="3200" dirty="0"/>
              <a:t>Hale jt 2011: 2</a:t>
            </a:r>
            <a:r>
              <a:rPr lang="et-EE" sz="3200" b="1" dirty="0"/>
              <a:t>). Näited </a:t>
            </a:r>
            <a:r>
              <a:rPr lang="et-EE" sz="3200" dirty="0"/>
              <a:t>transkribeeritud intervjuudest:</a:t>
            </a:r>
            <a:endParaRPr lang="et-EE" sz="3200" b="1" dirty="0"/>
          </a:p>
          <a:p>
            <a:pPr marL="342900" indent="-342900" algn="l">
              <a:buFont typeface="Arial" panose="020B0604020202020204" pitchFamily="34" charset="0"/>
              <a:buChar char="•"/>
            </a:pPr>
            <a:r>
              <a:rPr lang="et-EE" sz="3200" b="1" i="1" dirty="0"/>
              <a:t>Kõigepealt me istume selles ruumis, siis meile antakse need paberid, kus on kirjas kogu situatsioon, elulised näitajad ja siis me räägime läbi enamasti." (i3) "Kordame üle, räägime läbi  ja siis läheme sinna." (i3) "... rääkisime läbi mida diabeedi haigega teha."(i4) "Mina mingit hullu ettevalmistust ei tee." (i3). </a:t>
            </a:r>
            <a:endParaRPr lang="et-EE" dirty="0"/>
          </a:p>
        </p:txBody>
      </p:sp>
      <p:pic>
        <p:nvPicPr>
          <p:cNvPr id="5" name="Picture 4"/>
          <p:cNvPicPr>
            <a:picLocks noChangeAspect="1"/>
          </p:cNvPicPr>
          <p:nvPr/>
        </p:nvPicPr>
        <p:blipFill>
          <a:blip r:embed="rId2"/>
          <a:stretch>
            <a:fillRect/>
          </a:stretch>
        </p:blipFill>
        <p:spPr>
          <a:xfrm>
            <a:off x="3523989" y="-2"/>
            <a:ext cx="8668011" cy="1327759"/>
          </a:xfrm>
          <a:prstGeom prst="rect">
            <a:avLst/>
          </a:prstGeom>
        </p:spPr>
      </p:pic>
    </p:spTree>
    <p:extLst>
      <p:ext uri="{BB962C8B-B14F-4D97-AF65-F5344CB8AC3E}">
        <p14:creationId xmlns:p14="http://schemas.microsoft.com/office/powerpoint/2010/main" val="1511355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9860" y="1064712"/>
            <a:ext cx="9144000" cy="5098093"/>
          </a:xfrm>
        </p:spPr>
        <p:txBody>
          <a:bodyPr>
            <a:normAutofit lnSpcReduction="10000"/>
          </a:bodyPr>
          <a:lstStyle/>
          <a:p>
            <a:pPr algn="l"/>
            <a:endParaRPr lang="et-EE" b="1" dirty="0"/>
          </a:p>
          <a:p>
            <a:pPr algn="l"/>
            <a:endParaRPr lang="et-EE" sz="3200" b="1" dirty="0"/>
          </a:p>
          <a:p>
            <a:pPr algn="l"/>
            <a:r>
              <a:rPr lang="et-EE" sz="3200" b="1" dirty="0"/>
              <a:t>Kogemused seoses </a:t>
            </a:r>
            <a:r>
              <a:rPr lang="et-EE" sz="3200" b="1" dirty="0">
                <a:solidFill>
                  <a:srgbClr val="FF0000"/>
                </a:solidFill>
              </a:rPr>
              <a:t>simulatsiooniõppe korraldusega – jätk.</a:t>
            </a:r>
          </a:p>
          <a:p>
            <a:pPr marL="342900" indent="-342900" algn="l">
              <a:buFont typeface="Arial" panose="020B0604020202020204" pitchFamily="34" charset="0"/>
              <a:buChar char="•"/>
            </a:pPr>
            <a:r>
              <a:rPr lang="et-EE" sz="3200" b="1" i="1" dirty="0">
                <a:effectLst/>
                <a:latin typeface="Arial" panose="020B0604020202020204" pitchFamily="34" charset="0"/>
              </a:rPr>
              <a:t>Teised samal ajal vaatavad." (I3) "Eelmistel simulatsioonidel oli ka see, et kui me tegime mingit simulatsiooni, siis teised vaatasid kriitilisema pilguga, et kuidas läks." (I3). Mina mingit ettevalmistust ei tee....Õppimine kohapeal läbi tegevuse... Kui trauma S, siis lugesin materjalid läbi, et mitte lolliks jääda. Aega võiks rohkem olla...</a:t>
            </a:r>
          </a:p>
          <a:p>
            <a:pPr algn="l"/>
            <a:endParaRPr lang="et-EE" b="1" dirty="0">
              <a:solidFill>
                <a:srgbClr val="FF0000"/>
              </a:solidFill>
            </a:endParaRPr>
          </a:p>
          <a:p>
            <a:pPr algn="l"/>
            <a:endParaRPr lang="et-EE" b="1" dirty="0">
              <a:solidFill>
                <a:srgbClr val="FF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382082199"/>
              </p:ext>
            </p:extLst>
          </p:nvPr>
        </p:nvGraphicFramePr>
        <p:xfrm>
          <a:off x="1142726" y="1412936"/>
          <a:ext cx="208280" cy="3096434"/>
        </p:xfrm>
        <a:graphic>
          <a:graphicData uri="http://schemas.openxmlformats.org/drawingml/2006/table">
            <a:tbl>
              <a:tblPr/>
              <a:tblGrid>
                <a:gridCol w="208280">
                  <a:extLst>
                    <a:ext uri="{9D8B030D-6E8A-4147-A177-3AD203B41FA5}">
                      <a16:colId xmlns:a16="http://schemas.microsoft.com/office/drawing/2014/main" val="20000"/>
                    </a:ext>
                  </a:extLst>
                </a:gridCol>
              </a:tblGrid>
              <a:tr h="3096434">
                <a:tc>
                  <a:txBody>
                    <a:bodyPr/>
                    <a:lstStyle/>
                    <a:p>
                      <a:pPr algn="l"/>
                      <a:endParaRPr lang="et-EE" dirty="0">
                        <a:effectLst/>
                        <a:latin typeface="Arial" panose="020B0604020202020204" pitchFamily="34" charset="0"/>
                      </a:endParaRPr>
                    </a:p>
                  </a:txBody>
                  <a:tcPr anchor="b">
                    <a:lnL>
                      <a:noFill/>
                    </a:lnL>
                    <a:lnR>
                      <a:noFill/>
                    </a:lnR>
                    <a:lnT>
                      <a:noFill/>
                    </a:lnT>
                    <a:lnB>
                      <a:noFill/>
                    </a:lnB>
                    <a:solidFill>
                      <a:srgbClr val="E6B8AF"/>
                    </a:solidFill>
                  </a:tcPr>
                </a:tc>
                <a:extLst>
                  <a:ext uri="{0D108BD9-81ED-4DB2-BD59-A6C34878D82A}">
                    <a16:rowId xmlns:a16="http://schemas.microsoft.com/office/drawing/2014/main" val="10000"/>
                  </a:ext>
                </a:extLst>
              </a:tr>
            </a:tbl>
          </a:graphicData>
        </a:graphic>
      </p:graphicFrame>
      <p:pic>
        <p:nvPicPr>
          <p:cNvPr id="6" name="Picture 4"/>
          <p:cNvPicPr>
            <a:picLocks noChangeAspect="1"/>
          </p:cNvPicPr>
          <p:nvPr/>
        </p:nvPicPr>
        <p:blipFill>
          <a:blip r:embed="rId2"/>
          <a:stretch>
            <a:fillRect/>
          </a:stretch>
        </p:blipFill>
        <p:spPr>
          <a:xfrm>
            <a:off x="3523989" y="-2"/>
            <a:ext cx="8668011" cy="1327759"/>
          </a:xfrm>
          <a:prstGeom prst="rect">
            <a:avLst/>
          </a:prstGeom>
        </p:spPr>
      </p:pic>
    </p:spTree>
    <p:extLst>
      <p:ext uri="{BB962C8B-B14F-4D97-AF65-F5344CB8AC3E}">
        <p14:creationId xmlns:p14="http://schemas.microsoft.com/office/powerpoint/2010/main" val="374776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327758"/>
            <a:ext cx="9144000" cy="5110620"/>
          </a:xfrm>
        </p:spPr>
        <p:txBody>
          <a:bodyPr>
            <a:normAutofit fontScale="77500" lnSpcReduction="20000"/>
          </a:bodyPr>
          <a:lstStyle/>
          <a:p>
            <a:pPr algn="l"/>
            <a:r>
              <a:rPr lang="et-EE" sz="3400" b="1" dirty="0"/>
              <a:t>Kogemused seoses </a:t>
            </a:r>
            <a:r>
              <a:rPr lang="et-EE" sz="3400" b="1" dirty="0">
                <a:solidFill>
                  <a:srgbClr val="FF0000"/>
                </a:solidFill>
              </a:rPr>
              <a:t>simulatsiooniõppe korraldusega – jätk </a:t>
            </a:r>
          </a:p>
          <a:p>
            <a:pPr algn="l"/>
            <a:r>
              <a:rPr lang="et-EE" sz="3600" b="1" i="1" dirty="0"/>
              <a:t>„...saame ikka mingi pool tundi vähemalt varem ära."(I4)"...alati on piisavalt aega olnud." (I5)  "Jääb isegi aega vahest üle" (I5) "  "Neid toiminguid on üsna palju, et kõik ei ole saanud kõike läbi teha." (I3) "...et kõik võiks läbi teha seda, aga vist on selle aja taga ja õppejõudude taga."(I2) "...meil on mingite kindlate tundidega  niimoodi, et me teeme, ja õpetaja poolt nagu ei ole midagi, aga siis nagu osad tahavad ära minna."(I1) "...ja siis need kes nagu tahaksid rohkem, nendel nagu jääb siuke tunne et meil nagu jääb puudu, et noh,  oleks nagu vaja juurde neid tunde jah."(I1)  "...pool ja pool, niikaua kas joome kohvi või täna rääkis õpetaja meile üldse diabeedist."(I2) "Kõik saavad nii erineva kogemuse. Üks teeb ühte, teine passib niisama seal nurgas kuskil." (I2)</a:t>
            </a:r>
            <a:endParaRPr lang="et-EE" sz="3600" b="1" dirty="0">
              <a:effectLst/>
              <a:latin typeface="Arial" panose="020B0604020202020204" pitchFamily="34" charset="0"/>
            </a:endParaRPr>
          </a:p>
          <a:p>
            <a:endParaRPr lang="et-EE" dirty="0"/>
          </a:p>
        </p:txBody>
      </p:sp>
      <p:pic>
        <p:nvPicPr>
          <p:cNvPr id="5" name="Picture 4"/>
          <p:cNvPicPr>
            <a:picLocks noChangeAspect="1"/>
          </p:cNvPicPr>
          <p:nvPr/>
        </p:nvPicPr>
        <p:blipFill>
          <a:blip r:embed="rId2"/>
          <a:stretch>
            <a:fillRect/>
          </a:stretch>
        </p:blipFill>
        <p:spPr>
          <a:xfrm>
            <a:off x="3523989" y="-1"/>
            <a:ext cx="8668011" cy="1089765"/>
          </a:xfrm>
          <a:prstGeom prst="rect">
            <a:avLst/>
          </a:prstGeom>
        </p:spPr>
      </p:pic>
    </p:spTree>
    <p:extLst>
      <p:ext uri="{BB962C8B-B14F-4D97-AF65-F5344CB8AC3E}">
        <p14:creationId xmlns:p14="http://schemas.microsoft.com/office/powerpoint/2010/main" val="2181877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2838"/>
            <a:ext cx="9144000" cy="1191538"/>
          </a:xfrm>
        </p:spPr>
        <p:txBody>
          <a:bodyPr>
            <a:normAutofit/>
          </a:bodyPr>
          <a:lstStyle/>
          <a:p>
            <a:endParaRPr lang="et-EE" dirty="0"/>
          </a:p>
        </p:txBody>
      </p:sp>
      <p:sp>
        <p:nvSpPr>
          <p:cNvPr id="3" name="Subtitle 2"/>
          <p:cNvSpPr>
            <a:spLocks noGrp="1"/>
          </p:cNvSpPr>
          <p:nvPr>
            <p:ph type="subTitle" idx="1"/>
          </p:nvPr>
        </p:nvSpPr>
        <p:spPr>
          <a:xfrm>
            <a:off x="1524000" y="1028700"/>
            <a:ext cx="9144000" cy="6223869"/>
          </a:xfrm>
        </p:spPr>
        <p:txBody>
          <a:bodyPr>
            <a:normAutofit/>
          </a:bodyPr>
          <a:lstStyle/>
          <a:p>
            <a:pPr marL="342900" indent="-342900" algn="l">
              <a:buFont typeface="Arial" panose="020B0604020202020204" pitchFamily="34" charset="0"/>
              <a:buChar char="•"/>
            </a:pPr>
            <a:r>
              <a:rPr lang="et-EE" sz="3200" b="1" dirty="0"/>
              <a:t>Kogemused simulatsiooniõppega seoses </a:t>
            </a:r>
            <a:r>
              <a:rPr lang="et-EE" sz="3200" b="1" dirty="0">
                <a:solidFill>
                  <a:srgbClr val="FF0000"/>
                </a:solidFill>
              </a:rPr>
              <a:t>õppejõududega</a:t>
            </a:r>
          </a:p>
          <a:p>
            <a:pPr marL="342900" indent="-342900" algn="l">
              <a:buFont typeface="Arial" panose="020B0604020202020204" pitchFamily="34" charset="0"/>
              <a:buChar char="•"/>
            </a:pPr>
            <a:r>
              <a:rPr lang="et-EE" b="1" dirty="0"/>
              <a:t>KIRJANDUS: Mentoritel on suur mõju efektiivseks ning professionaalseks õppetööks ning samuti on neil roll julgustamaks üliõpilasi kriitiliselt mõtlema. (</a:t>
            </a:r>
            <a:r>
              <a:rPr lang="et-EE" dirty="0"/>
              <a:t>Dean jt 2016: 12; Tutticci jt 2016: 1</a:t>
            </a:r>
            <a:r>
              <a:rPr lang="et-EE" b="1" dirty="0"/>
              <a:t>). Leidub üliõpilasi, kellele ei sobi terve kursuse ees esinemine ning nad tunnevad, et mentorite surve pigem pingestab õppimist (</a:t>
            </a:r>
            <a:r>
              <a:rPr lang="et-EE" dirty="0"/>
              <a:t>Ramm jt 2015: 4; Hope jt 2011: 2-3</a:t>
            </a:r>
            <a:r>
              <a:rPr lang="et-EE" b="1" dirty="0"/>
              <a:t>). </a:t>
            </a:r>
          </a:p>
          <a:p>
            <a:pPr marL="342900" indent="-342900" algn="l">
              <a:buFont typeface="Arial" panose="020B0604020202020204" pitchFamily="34" charset="0"/>
              <a:buChar char="•"/>
            </a:pPr>
            <a:r>
              <a:rPr lang="et-EE" b="1" dirty="0"/>
              <a:t>Mentori eeskuju on märkimisväärseks elemendiks simulatsioonõppes. Üliõpilased soovivad, et mentorid julgustaksid neid aktiivselt kaasa mõtlema ja osalema õppetöös, (</a:t>
            </a:r>
            <a:r>
              <a:rPr lang="et-EE" dirty="0"/>
              <a:t>Hope jt 2011: 4</a:t>
            </a:r>
            <a:r>
              <a:rPr lang="et-EE" b="1" dirty="0"/>
              <a:t>). </a:t>
            </a:r>
          </a:p>
          <a:p>
            <a:pPr marL="342900" indent="-342900" algn="l">
              <a:buFont typeface="Arial" panose="020B0604020202020204" pitchFamily="34" charset="0"/>
              <a:buChar char="•"/>
            </a:pPr>
            <a:r>
              <a:rPr lang="et-EE" b="1" dirty="0"/>
              <a:t>Üliõpilastele meeldib praktiseerida meditsiinilisi toiminguid väikestes meeskondades, kuna siis on mentoril rohkem aega küsimuste üle arutlemiseks. (</a:t>
            </a:r>
            <a:r>
              <a:rPr lang="et-EE" dirty="0"/>
              <a:t>Hope jt 2011: 3</a:t>
            </a:r>
            <a:r>
              <a:rPr lang="et-EE" b="1" dirty="0"/>
              <a:t>). </a:t>
            </a:r>
          </a:p>
          <a:p>
            <a:pPr marL="342900" indent="-342900" algn="l">
              <a:buFont typeface="Arial" panose="020B0604020202020204" pitchFamily="34" charset="0"/>
              <a:buChar char="•"/>
            </a:pPr>
            <a:endParaRPr lang="et-EE" dirty="0"/>
          </a:p>
          <a:p>
            <a:endParaRPr lang="et-EE" dirty="0"/>
          </a:p>
        </p:txBody>
      </p:sp>
      <p:pic>
        <p:nvPicPr>
          <p:cNvPr id="6" name="Picture 4"/>
          <p:cNvPicPr>
            <a:picLocks noChangeAspect="1"/>
          </p:cNvPicPr>
          <p:nvPr/>
        </p:nvPicPr>
        <p:blipFill>
          <a:blip r:embed="rId2"/>
          <a:stretch>
            <a:fillRect/>
          </a:stretch>
        </p:blipFill>
        <p:spPr>
          <a:xfrm>
            <a:off x="4100187" y="-192587"/>
            <a:ext cx="8668011" cy="1285483"/>
          </a:xfrm>
          <a:prstGeom prst="rect">
            <a:avLst/>
          </a:prstGeom>
        </p:spPr>
      </p:pic>
    </p:spTree>
    <p:extLst>
      <p:ext uri="{BB962C8B-B14F-4D97-AF65-F5344CB8AC3E}">
        <p14:creationId xmlns:p14="http://schemas.microsoft.com/office/powerpoint/2010/main" val="3425787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6800" y="1102290"/>
            <a:ext cx="9144000" cy="6400800"/>
          </a:xfrm>
        </p:spPr>
        <p:txBody>
          <a:bodyPr>
            <a:normAutofit/>
          </a:bodyPr>
          <a:lstStyle/>
          <a:p>
            <a:pPr algn="just"/>
            <a:r>
              <a:rPr lang="et-EE" b="1" dirty="0"/>
              <a:t>Kogemused simulatsiooniõppe seoses </a:t>
            </a:r>
            <a:r>
              <a:rPr lang="et-EE" b="1" dirty="0">
                <a:solidFill>
                  <a:srgbClr val="FF0000"/>
                </a:solidFill>
              </a:rPr>
              <a:t>õppejõududega</a:t>
            </a:r>
          </a:p>
          <a:p>
            <a:pPr algn="just"/>
            <a:r>
              <a:rPr lang="et-EE" b="1" i="1" dirty="0"/>
              <a:t>„..õppejõud väga põhjalikult  seletab."(I5) "... simulatsiooni käigus räägib step by step läbi mis vaja teada on."(I5)  "saame näha neid kultuurilisi erinevusi."(I5) "No meil sellel Attilal on oma metoodika nagu, et alguses ta räägib, inglise keeles  kõik." (I2) "Et seal tegelikult paljud krimpsutavad nina, et ta räägib liiga palju." (I2) "Attilal on kõik nagu  segane, ta räägib ainult."(I2) "...selles mõttes on hea lihtne meil Attilaga, ma tean, et kui Attila on näha tunniplaanis, siis ei pea vaeva nägema." (I2) „Õppejõud peavad vajalikuks erinevaid asju, kes peab siis tõesti ladina keelt, kes peab lihtsalt seda, et inimene saab aru millestki." (I7).</a:t>
            </a:r>
          </a:p>
          <a:p>
            <a:pPr algn="just"/>
            <a:r>
              <a:rPr lang="et-EE" b="1" i="1" dirty="0"/>
              <a:t>"...ja mõnikord on ka siuksed rahvuslikud eripärad, ta on selline hästi elav ja ma ei tahaks öelda et pealetükkiv, aga..." (I3) "...me oleme sellised tagasihoidlikud ja rahulikud..." (I3) "Välisõppejõud kogu aeg tahab, et me inglise keeles kasutaksime meditsiinilist terminoloogiat." (I7).</a:t>
            </a:r>
          </a:p>
          <a:p>
            <a:pPr algn="just"/>
            <a:endParaRPr lang="et-EE" dirty="0"/>
          </a:p>
        </p:txBody>
      </p:sp>
      <p:pic>
        <p:nvPicPr>
          <p:cNvPr id="6" name="Picture 4"/>
          <p:cNvPicPr>
            <a:picLocks noChangeAspect="1"/>
          </p:cNvPicPr>
          <p:nvPr/>
        </p:nvPicPr>
        <p:blipFill>
          <a:blip r:embed="rId2"/>
          <a:stretch>
            <a:fillRect/>
          </a:stretch>
        </p:blipFill>
        <p:spPr>
          <a:xfrm>
            <a:off x="2459277" y="-150312"/>
            <a:ext cx="8668011" cy="1252602"/>
          </a:xfrm>
          <a:prstGeom prst="rect">
            <a:avLst/>
          </a:prstGeom>
        </p:spPr>
      </p:pic>
    </p:spTree>
    <p:extLst>
      <p:ext uri="{BB962C8B-B14F-4D97-AF65-F5344CB8AC3E}">
        <p14:creationId xmlns:p14="http://schemas.microsoft.com/office/powerpoint/2010/main" val="180260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27438" y="1202499"/>
            <a:ext cx="9144000" cy="4584526"/>
          </a:xfrm>
        </p:spPr>
        <p:txBody>
          <a:bodyPr>
            <a:normAutofit fontScale="77500" lnSpcReduction="20000"/>
          </a:bodyPr>
          <a:lstStyle/>
          <a:p>
            <a:endParaRPr lang="et-EE" b="1" dirty="0"/>
          </a:p>
          <a:p>
            <a:pPr algn="l"/>
            <a:r>
              <a:rPr lang="et-EE" sz="3800" b="1" dirty="0"/>
              <a:t>Kogemused seoses simulatsiooniõppe </a:t>
            </a:r>
            <a:r>
              <a:rPr lang="et-EE" sz="3800" b="1" dirty="0">
                <a:solidFill>
                  <a:srgbClr val="FF0000"/>
                </a:solidFill>
              </a:rPr>
              <a:t>õppejõududega- jätk</a:t>
            </a:r>
          </a:p>
          <a:p>
            <a:pPr algn="just"/>
            <a:r>
              <a:rPr lang="et-EE" sz="3800" b="1" i="1" dirty="0"/>
              <a:t>"Eesti keeles on lihtsam mõelda." (I4) "Kui on väike keelebarjäär, siis  me oleme lihtsalt üksteist aidanud."(I7) "... esimeses (inglise keelses) tunnis oli küll tegelikult päris keeruline." "Kindlasti on keelebarjäär, sest oleks siis inglane, kes valdaks inglise keelt häälduselt hästi, siis oleks nende jaoks, kes inglise keelt oskavad, väga lihtne ja tore, aga kuna tal on tugev aktsent ja ta räägib üsna kiiresti, siis mõnikord on üsna raske aru saada.." (I3)"Tüdrukud alguses protesteerisid natukene, et inglise keeles, aga öeldi, et te peate oskama inglise keelt." (I2) "Paar tüdrukut on ainult, kellel on probleeme." (I2).....</a:t>
            </a:r>
          </a:p>
          <a:p>
            <a:endParaRPr lang="et-EE" i="1" dirty="0"/>
          </a:p>
        </p:txBody>
      </p:sp>
      <p:pic>
        <p:nvPicPr>
          <p:cNvPr id="6" name="Picture 4"/>
          <p:cNvPicPr>
            <a:picLocks noChangeAspect="1"/>
          </p:cNvPicPr>
          <p:nvPr/>
        </p:nvPicPr>
        <p:blipFill>
          <a:blip r:embed="rId2"/>
          <a:stretch>
            <a:fillRect/>
          </a:stretch>
        </p:blipFill>
        <p:spPr>
          <a:xfrm>
            <a:off x="3523989" y="-2"/>
            <a:ext cx="8668011" cy="1327759"/>
          </a:xfrm>
          <a:prstGeom prst="rect">
            <a:avLst/>
          </a:prstGeom>
        </p:spPr>
      </p:pic>
    </p:spTree>
    <p:extLst>
      <p:ext uri="{BB962C8B-B14F-4D97-AF65-F5344CB8AC3E}">
        <p14:creationId xmlns:p14="http://schemas.microsoft.com/office/powerpoint/2010/main" val="1407088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3688" y="1277655"/>
            <a:ext cx="9144000" cy="5436295"/>
          </a:xfrm>
        </p:spPr>
        <p:txBody>
          <a:bodyPr>
            <a:normAutofit fontScale="92500" lnSpcReduction="20000"/>
          </a:bodyPr>
          <a:lstStyle/>
          <a:p>
            <a:pPr algn="l"/>
            <a:r>
              <a:rPr lang="et-EE" sz="3600" b="1" dirty="0"/>
              <a:t>Kogemused seoses simulatsiooniõppe </a:t>
            </a:r>
            <a:r>
              <a:rPr lang="et-EE" sz="3600" b="1" dirty="0">
                <a:solidFill>
                  <a:srgbClr val="FF0000"/>
                </a:solidFill>
              </a:rPr>
              <a:t>keskkonnaga.</a:t>
            </a:r>
          </a:p>
          <a:p>
            <a:pPr algn="l"/>
            <a:r>
              <a:rPr lang="et-EE" sz="3600" b="1" dirty="0"/>
              <a:t>KIRJANDUS</a:t>
            </a:r>
          </a:p>
          <a:p>
            <a:pPr algn="l"/>
            <a:r>
              <a:rPr lang="et-EE" sz="3600" b="1" dirty="0"/>
              <a:t>Simulatsioonid võimaldavad õpilastele turvalist keskkonda, kus nad saavad reaalseid olukordi harjutada. Väljendada oma teadmisi, oskusi, kriitilist mõtlemist ja suhtlusoskust (</a:t>
            </a:r>
            <a:r>
              <a:rPr lang="et-EE" sz="3600" dirty="0"/>
              <a:t>Buxton jt 2015: 70</a:t>
            </a:r>
            <a:r>
              <a:rPr lang="et-EE" sz="3600" b="1" dirty="0"/>
              <a:t>), et õppida surveteta (</a:t>
            </a:r>
            <a:r>
              <a:rPr lang="et-EE" sz="3600" dirty="0"/>
              <a:t>Tutticci jt 2016</a:t>
            </a:r>
            <a:r>
              <a:rPr lang="et-EE" sz="3600" b="1" dirty="0"/>
              <a:t>). Mängida keerulisemaid realistlikke situatsioone, kasutades tehnoloogiaid, mis võivad esineda praktikabaasis õppepraktika keskkonnas. (</a:t>
            </a:r>
            <a:r>
              <a:rPr lang="et-EE" sz="3600" dirty="0"/>
              <a:t>Vermaulen jt 2017</a:t>
            </a:r>
            <a:r>
              <a:rPr lang="et-EE" sz="3600" b="1" dirty="0"/>
              <a:t>). Simulatsioonikeskkond võimaldab situatsioone aeglasemalt läbi mängida, kliinilisel õppepraktikal pole see võimalik. (</a:t>
            </a:r>
            <a:r>
              <a:rPr lang="et-EE" sz="3600" dirty="0"/>
              <a:t>Sepp 2017: 12</a:t>
            </a:r>
            <a:r>
              <a:rPr lang="et-EE" sz="3600" b="1" dirty="0"/>
              <a:t>); (</a:t>
            </a:r>
            <a:r>
              <a:rPr lang="et-EE" sz="3600" dirty="0"/>
              <a:t>Haigh 2007: 5</a:t>
            </a:r>
            <a:r>
              <a:rPr lang="et-EE" sz="3600" b="1" dirty="0"/>
              <a:t>).</a:t>
            </a:r>
            <a:endParaRPr lang="et-EE" sz="3600" b="1" dirty="0">
              <a:solidFill>
                <a:srgbClr val="FF0000"/>
              </a:solidFill>
            </a:endParaRPr>
          </a:p>
        </p:txBody>
      </p:sp>
      <p:pic>
        <p:nvPicPr>
          <p:cNvPr id="6" name="Picture 4"/>
          <p:cNvPicPr>
            <a:picLocks noChangeAspect="1"/>
          </p:cNvPicPr>
          <p:nvPr/>
        </p:nvPicPr>
        <p:blipFill>
          <a:blip r:embed="rId2"/>
          <a:stretch>
            <a:fillRect/>
          </a:stretch>
        </p:blipFill>
        <p:spPr>
          <a:xfrm>
            <a:off x="3523989" y="-2"/>
            <a:ext cx="8668011" cy="1327759"/>
          </a:xfrm>
          <a:prstGeom prst="rect">
            <a:avLst/>
          </a:prstGeom>
        </p:spPr>
      </p:pic>
    </p:spTree>
    <p:extLst>
      <p:ext uri="{BB962C8B-B14F-4D97-AF65-F5344CB8AC3E}">
        <p14:creationId xmlns:p14="http://schemas.microsoft.com/office/powerpoint/2010/main" val="232461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                                        </a:t>
            </a:r>
          </a:p>
        </p:txBody>
      </p:sp>
      <p:sp>
        <p:nvSpPr>
          <p:cNvPr id="3" name="Content Placeholder 2"/>
          <p:cNvSpPr>
            <a:spLocks noGrp="1"/>
          </p:cNvSpPr>
          <p:nvPr>
            <p:ph idx="1"/>
          </p:nvPr>
        </p:nvSpPr>
        <p:spPr>
          <a:xfrm>
            <a:off x="838200" y="1327757"/>
            <a:ext cx="10515600" cy="4849206"/>
          </a:xfrm>
        </p:spPr>
        <p:txBody>
          <a:bodyPr/>
          <a:lstStyle/>
          <a:p>
            <a:pPr marL="0" indent="0">
              <a:buNone/>
            </a:pPr>
            <a:r>
              <a:rPr lang="et-EE" sz="3200" b="1" dirty="0"/>
              <a:t>Kogemused seoses simulatsiooniõppe </a:t>
            </a:r>
            <a:r>
              <a:rPr lang="et-EE" sz="3200" b="1" dirty="0">
                <a:solidFill>
                  <a:srgbClr val="FF0000"/>
                </a:solidFill>
              </a:rPr>
              <a:t>keskkonnaga.</a:t>
            </a:r>
          </a:p>
          <a:p>
            <a:endParaRPr lang="et-EE" sz="2400" b="1" i="1" dirty="0"/>
          </a:p>
          <a:p>
            <a:pPr marL="0" indent="0">
              <a:buNone/>
            </a:pPr>
            <a:r>
              <a:rPr lang="et-EE" sz="3200" b="1" i="1" dirty="0"/>
              <a:t>„Kui üksteise peal ei saa teha, siis peame mängima, et see pt oleks nagu elus (I5)...VEIDER, et keegi ei vasta... Rohkem näitlemist on vaja .. Mõnedes kohtades võiks aru saada, et nuku (I5). Peame enda jaoks selle elavaks tegema, et on päris (I3). Mõnes situatsioonis on õppejõud nuku eest rääkinud, sest mul on nii raske ennast panna sellesse olukorda... „ (I3)....</a:t>
            </a:r>
            <a:endParaRPr lang="et-EE" sz="3200" i="1" dirty="0"/>
          </a:p>
          <a:p>
            <a:endParaRPr lang="et-EE" dirty="0"/>
          </a:p>
        </p:txBody>
      </p:sp>
      <p:pic>
        <p:nvPicPr>
          <p:cNvPr id="4" name="Picture 4"/>
          <p:cNvPicPr>
            <a:picLocks noChangeAspect="1"/>
          </p:cNvPicPr>
          <p:nvPr/>
        </p:nvPicPr>
        <p:blipFill>
          <a:blip r:embed="rId2"/>
          <a:stretch>
            <a:fillRect/>
          </a:stretch>
        </p:blipFill>
        <p:spPr>
          <a:xfrm>
            <a:off x="3523989" y="-2"/>
            <a:ext cx="8668011" cy="1327759"/>
          </a:xfrm>
          <a:prstGeom prst="rect">
            <a:avLst/>
          </a:prstGeom>
        </p:spPr>
      </p:pic>
    </p:spTree>
    <p:extLst>
      <p:ext uri="{BB962C8B-B14F-4D97-AF65-F5344CB8AC3E}">
        <p14:creationId xmlns:p14="http://schemas.microsoft.com/office/powerpoint/2010/main" val="689501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578278"/>
            <a:ext cx="9144000" cy="5123147"/>
          </a:xfrm>
        </p:spPr>
        <p:txBody>
          <a:bodyPr>
            <a:normAutofit fontScale="92500"/>
          </a:bodyPr>
          <a:lstStyle/>
          <a:p>
            <a:pPr marL="342900" indent="-342900" algn="l">
              <a:buFont typeface="Arial" panose="020B0604020202020204" pitchFamily="34" charset="0"/>
              <a:buChar char="•"/>
            </a:pPr>
            <a:r>
              <a:rPr lang="et-EE" sz="3600" b="1" dirty="0"/>
              <a:t>Kogemused seoses simulatsiooniõppe </a:t>
            </a:r>
            <a:r>
              <a:rPr lang="et-EE" sz="3600" b="1" dirty="0">
                <a:solidFill>
                  <a:srgbClr val="FF0000"/>
                </a:solidFill>
              </a:rPr>
              <a:t>tagasisidega (analüüs, arutelu, kasu õppetööle.</a:t>
            </a:r>
          </a:p>
          <a:p>
            <a:pPr marL="342900" indent="-342900" algn="l">
              <a:buFont typeface="Arial" panose="020B0604020202020204" pitchFamily="34" charset="0"/>
              <a:buChar char="•"/>
            </a:pPr>
            <a:r>
              <a:rPr lang="et-EE" b="1" dirty="0"/>
              <a:t>KIRJANDUS: debriifingut viib läbi simulatsioonõppe mentor ning arutelu peab kajastama nii positiivseid kui negatiivseid aspekte peale üliõpilase praktilise ülesande lahendamist. </a:t>
            </a:r>
          </a:p>
          <a:p>
            <a:pPr marL="342900" indent="-342900" algn="l">
              <a:buFont typeface="Arial" panose="020B0604020202020204" pitchFamily="34" charset="0"/>
              <a:buChar char="•"/>
            </a:pPr>
            <a:r>
              <a:rPr lang="et-EE" b="1" dirty="0"/>
              <a:t>Debriifing on oluline ning aitab saavutada üliõpilastel soovitud õpieesmärke. </a:t>
            </a:r>
          </a:p>
          <a:p>
            <a:pPr marL="342900" indent="-342900" algn="l">
              <a:buFont typeface="Arial" panose="020B0604020202020204" pitchFamily="34" charset="0"/>
              <a:buChar char="•"/>
            </a:pPr>
            <a:r>
              <a:rPr lang="et-EE" b="1" dirty="0"/>
              <a:t>Enamasti debriifing koosneb suulisest reflektsioonist ning audiovisuaalsest salvestusest. Üliõpilased ei tohiks end tunda tagasiside ajal rünnatuna ning samuti üliõpilased peaksid hoiduma teisi kaasüliõpilasi kritiseerimast.</a:t>
            </a:r>
          </a:p>
          <a:p>
            <a:pPr marL="342900" indent="-342900" algn="l">
              <a:buFont typeface="Arial" panose="020B0604020202020204" pitchFamily="34" charset="0"/>
              <a:buChar char="•"/>
            </a:pPr>
            <a:r>
              <a:rPr lang="et-EE" b="1" dirty="0"/>
              <a:t>Simulatsioonõppe järgne reflektsioon peaks lõppema positiivselt (</a:t>
            </a:r>
            <a:r>
              <a:rPr lang="et-EE" dirty="0"/>
              <a:t>Hale jt 2011: 11). </a:t>
            </a:r>
            <a:endParaRPr lang="et-EE" dirty="0">
              <a:solidFill>
                <a:srgbClr val="FF0000"/>
              </a:solidFill>
            </a:endParaRPr>
          </a:p>
        </p:txBody>
      </p:sp>
      <p:pic>
        <p:nvPicPr>
          <p:cNvPr id="6" name="Picture 4"/>
          <p:cNvPicPr>
            <a:picLocks noChangeAspect="1"/>
          </p:cNvPicPr>
          <p:nvPr/>
        </p:nvPicPr>
        <p:blipFill>
          <a:blip r:embed="rId2"/>
          <a:stretch>
            <a:fillRect/>
          </a:stretch>
        </p:blipFill>
        <p:spPr>
          <a:xfrm>
            <a:off x="3523989" y="-2"/>
            <a:ext cx="8668011" cy="1327759"/>
          </a:xfrm>
          <a:prstGeom prst="rect">
            <a:avLst/>
          </a:prstGeom>
        </p:spPr>
      </p:pic>
    </p:spTree>
    <p:extLst>
      <p:ext uri="{BB962C8B-B14F-4D97-AF65-F5344CB8AC3E}">
        <p14:creationId xmlns:p14="http://schemas.microsoft.com/office/powerpoint/2010/main" val="2688242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5035463" y="162838"/>
            <a:ext cx="6002275" cy="922166"/>
          </a:xfrm>
          <a:prstGeom prst="rect">
            <a:avLst/>
          </a:prstGeom>
        </p:spPr>
      </p:pic>
      <p:sp>
        <p:nvSpPr>
          <p:cNvPr id="2" name="Title 1"/>
          <p:cNvSpPr>
            <a:spLocks noGrp="1"/>
          </p:cNvSpPr>
          <p:nvPr>
            <p:ph type="ctrTitle"/>
          </p:nvPr>
        </p:nvSpPr>
        <p:spPr>
          <a:xfrm>
            <a:off x="250521" y="0"/>
            <a:ext cx="10318625" cy="1114816"/>
          </a:xfrm>
        </p:spPr>
        <p:txBody>
          <a:bodyPr/>
          <a:lstStyle/>
          <a:p>
            <a:endParaRPr lang="et-EE" dirty="0"/>
          </a:p>
        </p:txBody>
      </p:sp>
      <p:sp>
        <p:nvSpPr>
          <p:cNvPr id="3" name="Subtitle 2"/>
          <p:cNvSpPr>
            <a:spLocks noGrp="1"/>
          </p:cNvSpPr>
          <p:nvPr>
            <p:ph type="subTitle" idx="1"/>
          </p:nvPr>
        </p:nvSpPr>
        <p:spPr>
          <a:xfrm>
            <a:off x="0" y="162838"/>
            <a:ext cx="10668000" cy="6695162"/>
          </a:xfrm>
        </p:spPr>
        <p:txBody>
          <a:bodyPr>
            <a:noAutofit/>
          </a:bodyPr>
          <a:lstStyle/>
          <a:p>
            <a:pPr algn="l"/>
            <a:endParaRPr lang="et-EE" sz="3200" b="1" dirty="0"/>
          </a:p>
          <a:p>
            <a:pPr algn="l"/>
            <a:endParaRPr lang="et-EE" sz="3200" b="1" dirty="0"/>
          </a:p>
          <a:p>
            <a:pPr algn="l"/>
            <a:r>
              <a:rPr lang="et-EE" sz="3200" b="1" dirty="0"/>
              <a:t>Kogemused seoses simulatsiooniõppe </a:t>
            </a:r>
            <a:r>
              <a:rPr lang="et-EE" sz="3200" b="1" dirty="0">
                <a:solidFill>
                  <a:srgbClr val="FF0000"/>
                </a:solidFill>
              </a:rPr>
              <a:t>tagasisidega (analüüs, arutelu, kasu õppetööle).</a:t>
            </a:r>
          </a:p>
          <a:p>
            <a:pPr algn="l"/>
            <a:r>
              <a:rPr lang="et-EE" sz="3200" b="1" i="1" dirty="0"/>
              <a:t>„...õppejõud tahab, et me ei oleks kriitilised (I7)...räägime läbi, kuidas meie arvates läks ja kuidas teised arvavad.. Ja räägime teistest aspektidest, et meelde tuletada (I3)...</a:t>
            </a:r>
          </a:p>
          <a:p>
            <a:pPr algn="just"/>
            <a:r>
              <a:rPr lang="et-EE" sz="3200" b="1" i="1" dirty="0"/>
              <a:t>Vaatad teisi tegemas, siis sa ise mõtled ka, kuidas seda tuleks teha, .. Ja teiste vead jäävad meelde (I3)...</a:t>
            </a:r>
          </a:p>
          <a:p>
            <a:pPr algn="l"/>
            <a:r>
              <a:rPr lang="et-EE" sz="3200" b="1" i="1" dirty="0"/>
              <a:t>S on alus, sa pead teadma , mida edasi teha.. Kui lähed päris praktikale, mõtled läbi sammud, mida tegid nuku peal... Kindlus, kogemuse kindlus on suurem... (I3). Üldiselt olen suht enesekindel..(I6)</a:t>
            </a:r>
          </a:p>
          <a:p>
            <a:endParaRPr lang="et-EE" sz="3200" dirty="0"/>
          </a:p>
        </p:txBody>
      </p:sp>
    </p:spTree>
    <p:extLst>
      <p:ext uri="{BB962C8B-B14F-4D97-AF65-F5344CB8AC3E}">
        <p14:creationId xmlns:p14="http://schemas.microsoft.com/office/powerpoint/2010/main" val="1605298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915431" y="322086"/>
            <a:ext cx="7022221" cy="922166"/>
          </a:xfrm>
          <a:prstGeom prst="rect">
            <a:avLst/>
          </a:prstGeom>
        </p:spPr>
      </p:pic>
      <p:sp>
        <p:nvSpPr>
          <p:cNvPr id="2" name="Title 1"/>
          <p:cNvSpPr>
            <a:spLocks noGrp="1"/>
          </p:cNvSpPr>
          <p:nvPr>
            <p:ph type="title"/>
          </p:nvPr>
        </p:nvSpPr>
        <p:spPr>
          <a:xfrm>
            <a:off x="405713" y="0"/>
            <a:ext cx="10515600" cy="1878904"/>
          </a:xfrm>
        </p:spPr>
        <p:txBody>
          <a:bodyPr>
            <a:normAutofit/>
          </a:bodyPr>
          <a:lstStyle/>
          <a:p>
            <a:r>
              <a:rPr lang="et-EE" dirty="0"/>
              <a:t>	</a:t>
            </a:r>
          </a:p>
        </p:txBody>
      </p:sp>
      <p:sp>
        <p:nvSpPr>
          <p:cNvPr id="3" name="Content Placeholder 2"/>
          <p:cNvSpPr>
            <a:spLocks noGrp="1"/>
          </p:cNvSpPr>
          <p:nvPr>
            <p:ph idx="1"/>
          </p:nvPr>
        </p:nvSpPr>
        <p:spPr>
          <a:xfrm>
            <a:off x="838200" y="1878904"/>
            <a:ext cx="10515600" cy="4608393"/>
          </a:xfrm>
        </p:spPr>
        <p:txBody>
          <a:bodyPr>
            <a:normAutofit/>
          </a:bodyPr>
          <a:lstStyle/>
          <a:p>
            <a:pPr marL="0" indent="0">
              <a:buNone/>
            </a:pPr>
            <a:r>
              <a:rPr lang="et-EE" sz="4000" b="1" dirty="0"/>
              <a:t>Eesmärk: </a:t>
            </a:r>
          </a:p>
          <a:p>
            <a:pPr marL="0" indent="0">
              <a:buNone/>
            </a:pPr>
            <a:r>
              <a:rPr lang="et-EE" sz="4000" b="1" dirty="0"/>
              <a:t>kirjeldada Tallinna Tervishoiu Kõrgkooli üliõpilaste (õe õppekaval 2017/18 õ/a </a:t>
            </a:r>
            <a:r>
              <a:rPr lang="et-EE" sz="4000" b="1"/>
              <a:t>teine kursus</a:t>
            </a:r>
            <a:r>
              <a:rPr lang="et-EE" sz="4000" b="1" dirty="0"/>
              <a:t>) kogemusi ja õpiväljundite saavutamist seoses kõrgtehnoloogilise simulatsiooni rakendamisega</a:t>
            </a:r>
          </a:p>
        </p:txBody>
      </p:sp>
    </p:spTree>
    <p:extLst>
      <p:ext uri="{BB962C8B-B14F-4D97-AF65-F5344CB8AC3E}">
        <p14:creationId xmlns:p14="http://schemas.microsoft.com/office/powerpoint/2010/main" val="3022975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42900" y="1625600"/>
            <a:ext cx="10047819" cy="4537205"/>
          </a:xfrm>
        </p:spPr>
        <p:txBody>
          <a:bodyPr>
            <a:normAutofit/>
          </a:bodyPr>
          <a:lstStyle/>
          <a:p>
            <a:pPr algn="l"/>
            <a:r>
              <a:rPr lang="et-EE" sz="4000" b="1" dirty="0"/>
              <a:t>Tulemused</a:t>
            </a:r>
          </a:p>
          <a:p>
            <a:pPr algn="l"/>
            <a:r>
              <a:rPr lang="et-EE" sz="4000" b="1" dirty="0"/>
              <a:t>Tallinna Tervishoiu Kõrgkooli üliõpilaste (õe õppekaval 2017/18 õ/a teine kursus) </a:t>
            </a:r>
            <a:r>
              <a:rPr lang="et-EE" sz="4000" b="1" dirty="0">
                <a:solidFill>
                  <a:srgbClr val="FF0000"/>
                </a:solidFill>
              </a:rPr>
              <a:t>õpiväljundite saavutamine </a:t>
            </a:r>
            <a:r>
              <a:rPr lang="et-EE" sz="4000" b="1" dirty="0"/>
              <a:t>õppeaines „kliinilised õendustoimingud “.</a:t>
            </a:r>
          </a:p>
          <a:p>
            <a:pPr algn="l"/>
            <a:r>
              <a:rPr lang="et-EE" sz="4000" b="1" dirty="0"/>
              <a:t>seoses kõrgtehnoloogilise simulatsiooni rakendamisega.</a:t>
            </a:r>
          </a:p>
          <a:p>
            <a:endParaRPr lang="et-EE" dirty="0"/>
          </a:p>
        </p:txBody>
      </p:sp>
      <p:pic>
        <p:nvPicPr>
          <p:cNvPr id="6" name="Picture 4"/>
          <p:cNvPicPr>
            <a:picLocks noChangeAspect="1"/>
          </p:cNvPicPr>
          <p:nvPr/>
        </p:nvPicPr>
        <p:blipFill>
          <a:blip r:embed="rId2"/>
          <a:stretch>
            <a:fillRect/>
          </a:stretch>
        </p:blipFill>
        <p:spPr>
          <a:xfrm>
            <a:off x="3523989" y="-2"/>
            <a:ext cx="8668011" cy="1327759"/>
          </a:xfrm>
          <a:prstGeom prst="rect">
            <a:avLst/>
          </a:prstGeom>
        </p:spPr>
      </p:pic>
    </p:spTree>
    <p:extLst>
      <p:ext uri="{BB962C8B-B14F-4D97-AF65-F5344CB8AC3E}">
        <p14:creationId xmlns:p14="http://schemas.microsoft.com/office/powerpoint/2010/main" val="1421031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252603"/>
            <a:ext cx="9144000" cy="4005197"/>
          </a:xfrm>
        </p:spPr>
        <p:txBody>
          <a:bodyPr/>
          <a:lstStyle/>
          <a:p>
            <a:pPr algn="l"/>
            <a:r>
              <a:rPr lang="et-EE" sz="4000" b="1" dirty="0"/>
              <a:t>Õpiväljundi </a:t>
            </a:r>
          </a:p>
          <a:p>
            <a:pPr algn="l"/>
            <a:r>
              <a:rPr lang="et-EE" sz="4000" b="1" dirty="0"/>
              <a:t>"üliõpilane oskab valida õendusabi osutamiseks </a:t>
            </a:r>
            <a:r>
              <a:rPr lang="et-EE" sz="4000" b="1" dirty="0">
                <a:solidFill>
                  <a:srgbClr val="FF0000"/>
                </a:solidFill>
              </a:rPr>
              <a:t>patsiendikeskseid õpetamismeetodeid </a:t>
            </a:r>
            <a:r>
              <a:rPr lang="et-EE" sz="4000" b="1" dirty="0"/>
              <a:t>vastavalt teostatavale toimingule"  saavutamine</a:t>
            </a:r>
          </a:p>
          <a:p>
            <a:endParaRPr lang="et-EE" dirty="0"/>
          </a:p>
        </p:txBody>
      </p:sp>
      <p:pic>
        <p:nvPicPr>
          <p:cNvPr id="6" name="Picture 4"/>
          <p:cNvPicPr>
            <a:picLocks noChangeAspect="1"/>
          </p:cNvPicPr>
          <p:nvPr/>
        </p:nvPicPr>
        <p:blipFill>
          <a:blip r:embed="rId2"/>
          <a:stretch>
            <a:fillRect/>
          </a:stretch>
        </p:blipFill>
        <p:spPr>
          <a:xfrm>
            <a:off x="3523989" y="-2"/>
            <a:ext cx="8668011" cy="1327759"/>
          </a:xfrm>
          <a:prstGeom prst="rect">
            <a:avLst/>
          </a:prstGeom>
        </p:spPr>
      </p:pic>
    </p:spTree>
    <p:extLst>
      <p:ext uri="{BB962C8B-B14F-4D97-AF65-F5344CB8AC3E}">
        <p14:creationId xmlns:p14="http://schemas.microsoft.com/office/powerpoint/2010/main" val="1912062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                                         </a:t>
            </a:r>
          </a:p>
        </p:txBody>
      </p:sp>
      <p:sp>
        <p:nvSpPr>
          <p:cNvPr id="3" name="Content Placeholder 2"/>
          <p:cNvSpPr>
            <a:spLocks noGrp="1"/>
          </p:cNvSpPr>
          <p:nvPr>
            <p:ph idx="1"/>
          </p:nvPr>
        </p:nvSpPr>
        <p:spPr/>
        <p:txBody>
          <a:bodyPr>
            <a:normAutofit/>
          </a:bodyPr>
          <a:lstStyle/>
          <a:p>
            <a:pPr marL="0" indent="0">
              <a:buNone/>
            </a:pPr>
            <a:r>
              <a:rPr lang="et-EE" b="1" dirty="0">
                <a:solidFill>
                  <a:srgbClr val="FF0000"/>
                </a:solidFill>
              </a:rPr>
              <a:t>Patsiendikeskseid õpetamismeetodeid </a:t>
            </a:r>
            <a:r>
              <a:rPr lang="et-EE" b="1" dirty="0"/>
              <a:t>vastavalt teostatavale toimingule"  saavutamine</a:t>
            </a:r>
          </a:p>
          <a:p>
            <a:pPr marL="0" indent="0">
              <a:buNone/>
            </a:pPr>
            <a:r>
              <a:rPr lang="et-EE" b="1" dirty="0"/>
              <a:t>KIRJANDUS</a:t>
            </a:r>
          </a:p>
          <a:p>
            <a:r>
              <a:rPr lang="et-EE" b="1" dirty="0"/>
              <a:t>Vigu tehes saab arutleda õpitu puudujääkide üle- see vähendab vigade tegemist kliinilises õppepraktika keskkonnas ja tagab üliõpilastele õige suhtumise ja oskused, mis on reaalses elus äärmiselt vajalikud </a:t>
            </a:r>
            <a:r>
              <a:rPr lang="et-EE" dirty="0"/>
              <a:t>(Abdulmohsen 2010: 35-40).</a:t>
            </a:r>
          </a:p>
          <a:p>
            <a:r>
              <a:rPr lang="et-EE" b="1" dirty="0"/>
              <a:t>Samal ajal saavad õpilased väljendada oma teadmisi, oskusi, kriitilist mõtlemist ja suhtlusoskust </a:t>
            </a:r>
            <a:r>
              <a:rPr lang="et-EE" dirty="0"/>
              <a:t>(Buxton jt 2015: 70). </a:t>
            </a:r>
          </a:p>
        </p:txBody>
      </p:sp>
      <p:pic>
        <p:nvPicPr>
          <p:cNvPr id="4" name="Picture 4"/>
          <p:cNvPicPr>
            <a:picLocks noChangeAspect="1"/>
          </p:cNvPicPr>
          <p:nvPr/>
        </p:nvPicPr>
        <p:blipFill>
          <a:blip r:embed="rId2"/>
          <a:stretch>
            <a:fillRect/>
          </a:stretch>
        </p:blipFill>
        <p:spPr>
          <a:xfrm>
            <a:off x="3523989" y="-2"/>
            <a:ext cx="8668011" cy="1327759"/>
          </a:xfrm>
          <a:prstGeom prst="rect">
            <a:avLst/>
          </a:prstGeom>
        </p:spPr>
      </p:pic>
    </p:spTree>
    <p:extLst>
      <p:ext uri="{BB962C8B-B14F-4D97-AF65-F5344CB8AC3E}">
        <p14:creationId xmlns:p14="http://schemas.microsoft.com/office/powerpoint/2010/main" val="28684494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2855" y="1240078"/>
            <a:ext cx="9423748" cy="5617922"/>
          </a:xfrm>
        </p:spPr>
        <p:txBody>
          <a:bodyPr>
            <a:noAutofit/>
          </a:bodyPr>
          <a:lstStyle/>
          <a:p>
            <a:pPr algn="l"/>
            <a:endParaRPr lang="et-EE" sz="3200" b="1" dirty="0"/>
          </a:p>
          <a:p>
            <a:pPr algn="l"/>
            <a:r>
              <a:rPr lang="et-EE" sz="3200" b="1" dirty="0"/>
              <a:t>Tulemused</a:t>
            </a:r>
          </a:p>
          <a:p>
            <a:pPr algn="l"/>
            <a:r>
              <a:rPr lang="et-EE" sz="3200" b="1" dirty="0"/>
              <a:t>„</a:t>
            </a:r>
            <a:r>
              <a:rPr lang="et-EE" sz="3200" b="1" i="1" dirty="0"/>
              <a:t>Õpetamise poole pealt saame piisavalt informatsiooni, õpetamise osa on õenduses üks olulisemaid (I2)...seda meile räägitakse, küsitakse tagasisidena...(I1)</a:t>
            </a:r>
          </a:p>
          <a:p>
            <a:pPr algn="l"/>
            <a:r>
              <a:rPr lang="et-EE" sz="3200" b="1" i="1" dirty="0"/>
              <a:t>„No enamus juhtudel on pt olnud mulaaž (I7)... Oleme ikka teinud toiminguid läbi, aga sellist soovitamist, nõustamist, kuidas selle haigusega ... Ei ole saanud läbi teha (I4).</a:t>
            </a:r>
          </a:p>
        </p:txBody>
      </p:sp>
      <p:pic>
        <p:nvPicPr>
          <p:cNvPr id="6" name="Picture 4"/>
          <p:cNvPicPr>
            <a:picLocks noChangeAspect="1"/>
          </p:cNvPicPr>
          <p:nvPr/>
        </p:nvPicPr>
        <p:blipFill>
          <a:blip r:embed="rId2"/>
          <a:stretch>
            <a:fillRect/>
          </a:stretch>
        </p:blipFill>
        <p:spPr>
          <a:xfrm>
            <a:off x="3523989" y="-2"/>
            <a:ext cx="8668011" cy="1327759"/>
          </a:xfrm>
          <a:prstGeom prst="rect">
            <a:avLst/>
          </a:prstGeom>
        </p:spPr>
      </p:pic>
    </p:spTree>
    <p:extLst>
      <p:ext uri="{BB962C8B-B14F-4D97-AF65-F5344CB8AC3E}">
        <p14:creationId xmlns:p14="http://schemas.microsoft.com/office/powerpoint/2010/main" val="7138764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189973"/>
            <a:ext cx="9144000" cy="4067827"/>
          </a:xfrm>
        </p:spPr>
        <p:txBody>
          <a:bodyPr>
            <a:noAutofit/>
          </a:bodyPr>
          <a:lstStyle/>
          <a:p>
            <a:pPr algn="l"/>
            <a:r>
              <a:rPr lang="et-EE" sz="3200" b="1" dirty="0"/>
              <a:t>Tulemused</a:t>
            </a:r>
          </a:p>
          <a:p>
            <a:pPr algn="l"/>
            <a:r>
              <a:rPr lang="et-EE" sz="3200" b="1" i="1" dirty="0"/>
              <a:t>„...haiglas on seda suhtlemisoskust vaja... (I4). Suhtlemisoskus on nagu natuke tagaplaanil (I5)... Alati on olnud tagasiside, et peab olema rohkem rääkimist (I3)</a:t>
            </a:r>
          </a:p>
          <a:p>
            <a:pPr algn="l"/>
            <a:r>
              <a:rPr lang="et-EE" sz="3200" b="1" i="1" dirty="0"/>
              <a:t>„ ...suhtlemine annaks kindlust juurde... Suhtlemine on tagaplaanil. Pigem keskendume toimingutele....(I1)“</a:t>
            </a:r>
          </a:p>
          <a:p>
            <a:pPr algn="l"/>
            <a:r>
              <a:rPr lang="et-EE" sz="3200" b="1" i="1" dirty="0"/>
              <a:t>„.. nuku peal on lihtsalt naljakas, et pean nukuga rääkima... Algusest peale meile räägitud, et oluline pt-ga suhtlemine... Ei tõmba ju kohe tekki pealt...(I1)</a:t>
            </a:r>
          </a:p>
          <a:p>
            <a:endParaRPr lang="et-EE" sz="3200" dirty="0"/>
          </a:p>
        </p:txBody>
      </p:sp>
      <p:pic>
        <p:nvPicPr>
          <p:cNvPr id="6" name="Picture 4"/>
          <p:cNvPicPr>
            <a:picLocks noChangeAspect="1"/>
          </p:cNvPicPr>
          <p:nvPr/>
        </p:nvPicPr>
        <p:blipFill>
          <a:blip r:embed="rId2"/>
          <a:stretch>
            <a:fillRect/>
          </a:stretch>
        </p:blipFill>
        <p:spPr>
          <a:xfrm>
            <a:off x="3523989" y="-2"/>
            <a:ext cx="8668011" cy="1327759"/>
          </a:xfrm>
          <a:prstGeom prst="rect">
            <a:avLst/>
          </a:prstGeom>
        </p:spPr>
      </p:pic>
    </p:spTree>
    <p:extLst>
      <p:ext uri="{BB962C8B-B14F-4D97-AF65-F5344CB8AC3E}">
        <p14:creationId xmlns:p14="http://schemas.microsoft.com/office/powerpoint/2010/main" val="39581502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8099" y="-1"/>
            <a:ext cx="10192011" cy="1465545"/>
          </a:xfrm>
        </p:spPr>
        <p:txBody>
          <a:bodyPr/>
          <a:lstStyle/>
          <a:p>
            <a:endParaRPr lang="et-EE" dirty="0"/>
          </a:p>
        </p:txBody>
      </p:sp>
      <p:sp>
        <p:nvSpPr>
          <p:cNvPr id="3" name="Subtitle 2"/>
          <p:cNvSpPr>
            <a:spLocks noGrp="1"/>
          </p:cNvSpPr>
          <p:nvPr>
            <p:ph type="subTitle" idx="1"/>
          </p:nvPr>
        </p:nvSpPr>
        <p:spPr>
          <a:xfrm>
            <a:off x="425885" y="162838"/>
            <a:ext cx="10242115" cy="6695162"/>
          </a:xfrm>
        </p:spPr>
        <p:txBody>
          <a:bodyPr/>
          <a:lstStyle/>
          <a:p>
            <a:pPr algn="l"/>
            <a:endParaRPr lang="et-EE" sz="4000" b="1" dirty="0"/>
          </a:p>
          <a:p>
            <a:pPr algn="l"/>
            <a:endParaRPr lang="et-EE" sz="4000" b="1" dirty="0"/>
          </a:p>
          <a:p>
            <a:pPr algn="l"/>
            <a:r>
              <a:rPr lang="et-EE" sz="4000" b="1" dirty="0"/>
              <a:t>Teise õpiväljundi </a:t>
            </a:r>
          </a:p>
          <a:p>
            <a:pPr algn="l"/>
            <a:r>
              <a:rPr lang="et-EE" sz="4000" b="1" dirty="0"/>
              <a:t>„ üliõpilane oskab teostada kliinilise õenduse toiminguid simulatsiooni keskkonnas tuginedes tõenduspõhisusele“ õppeaines „kliinilised </a:t>
            </a:r>
            <a:r>
              <a:rPr lang="et-EE" sz="4000" b="1" dirty="0" err="1"/>
              <a:t>õendustoimingud</a:t>
            </a:r>
            <a:r>
              <a:rPr lang="et-EE" sz="4000" b="1" dirty="0"/>
              <a:t>“ saavutamine.</a:t>
            </a:r>
          </a:p>
          <a:p>
            <a:pPr algn="l"/>
            <a:endParaRPr lang="et-EE" dirty="0"/>
          </a:p>
        </p:txBody>
      </p:sp>
      <p:pic>
        <p:nvPicPr>
          <p:cNvPr id="6" name="Picture 4"/>
          <p:cNvPicPr>
            <a:picLocks noChangeAspect="1"/>
          </p:cNvPicPr>
          <p:nvPr/>
        </p:nvPicPr>
        <p:blipFill>
          <a:blip r:embed="rId2"/>
          <a:stretch>
            <a:fillRect/>
          </a:stretch>
        </p:blipFill>
        <p:spPr>
          <a:xfrm>
            <a:off x="3523989" y="-2"/>
            <a:ext cx="8668011" cy="1327759"/>
          </a:xfrm>
          <a:prstGeom prst="rect">
            <a:avLst/>
          </a:prstGeom>
        </p:spPr>
      </p:pic>
    </p:spTree>
    <p:extLst>
      <p:ext uri="{BB962C8B-B14F-4D97-AF65-F5344CB8AC3E}">
        <p14:creationId xmlns:p14="http://schemas.microsoft.com/office/powerpoint/2010/main" val="2914771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87682"/>
            <a:ext cx="10668000" cy="951978"/>
          </a:xfrm>
        </p:spPr>
        <p:txBody>
          <a:bodyPr/>
          <a:lstStyle/>
          <a:p>
            <a:endParaRPr lang="et-EE" dirty="0"/>
          </a:p>
        </p:txBody>
      </p:sp>
      <p:sp>
        <p:nvSpPr>
          <p:cNvPr id="3" name="Subtitle 2"/>
          <p:cNvSpPr>
            <a:spLocks noGrp="1"/>
          </p:cNvSpPr>
          <p:nvPr>
            <p:ph type="subTitle" idx="1"/>
          </p:nvPr>
        </p:nvSpPr>
        <p:spPr>
          <a:xfrm>
            <a:off x="325677" y="0"/>
            <a:ext cx="10342323" cy="5257800"/>
          </a:xfrm>
        </p:spPr>
        <p:txBody>
          <a:bodyPr>
            <a:noAutofit/>
          </a:bodyPr>
          <a:lstStyle/>
          <a:p>
            <a:pPr algn="l"/>
            <a:endParaRPr lang="et-EE" sz="3200" b="1" dirty="0"/>
          </a:p>
          <a:p>
            <a:pPr algn="l"/>
            <a:endParaRPr lang="et-EE" sz="3200" b="1" dirty="0"/>
          </a:p>
          <a:p>
            <a:pPr algn="l"/>
            <a:r>
              <a:rPr lang="et-EE" sz="3200" b="1" dirty="0"/>
              <a:t>Tulemused</a:t>
            </a:r>
          </a:p>
          <a:p>
            <a:pPr algn="l"/>
            <a:r>
              <a:rPr lang="et-EE" sz="3200" b="1" i="1" dirty="0"/>
              <a:t>„... Praktika ja teooria meil ilusti kokku läinud (I7).... Nendes tundides saime kõik läbi teha (I4)... Kui oli toimingute tunnid, oli kõigil konspektid lahti, aga nüüd enam ei ole (I3)... Nüüd on kõik teinud omast peast...(I3).</a:t>
            </a:r>
          </a:p>
          <a:p>
            <a:pPr algn="l"/>
            <a:r>
              <a:rPr lang="et-EE" sz="3200" b="1" i="1" dirty="0"/>
              <a:t>„.....me teeme neid asju läbi, aga me teeme neid hästi vähe (I1)....see, kuidas ma käsi hoian, just see vajab harjutamist (I1)....</a:t>
            </a:r>
          </a:p>
          <a:p>
            <a:pPr algn="l"/>
            <a:r>
              <a:rPr lang="et-EE" sz="3200" b="1" i="1" dirty="0"/>
              <a:t>„ ... Teoreetiline, see on alus, et sa tead peas, mis sa tegema pead, aga see, et sul ka käed liiguvad nii nagu peab, et sa võtad vajalikud asjad, see on hästi oluline..(I1)  </a:t>
            </a:r>
          </a:p>
        </p:txBody>
      </p:sp>
      <p:pic>
        <p:nvPicPr>
          <p:cNvPr id="6" name="Picture 4"/>
          <p:cNvPicPr>
            <a:picLocks noChangeAspect="1"/>
          </p:cNvPicPr>
          <p:nvPr/>
        </p:nvPicPr>
        <p:blipFill>
          <a:blip r:embed="rId2"/>
          <a:stretch>
            <a:fillRect/>
          </a:stretch>
        </p:blipFill>
        <p:spPr>
          <a:xfrm>
            <a:off x="3523989" y="-2"/>
            <a:ext cx="8668011" cy="1327759"/>
          </a:xfrm>
          <a:prstGeom prst="rect">
            <a:avLst/>
          </a:prstGeom>
        </p:spPr>
      </p:pic>
    </p:spTree>
    <p:extLst>
      <p:ext uri="{BB962C8B-B14F-4D97-AF65-F5344CB8AC3E}">
        <p14:creationId xmlns:p14="http://schemas.microsoft.com/office/powerpoint/2010/main" val="30189623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0416" y="-1"/>
            <a:ext cx="10467584" cy="1265129"/>
          </a:xfrm>
        </p:spPr>
        <p:txBody>
          <a:bodyPr/>
          <a:lstStyle/>
          <a:p>
            <a:endParaRPr lang="et-EE" dirty="0"/>
          </a:p>
        </p:txBody>
      </p:sp>
      <p:sp>
        <p:nvSpPr>
          <p:cNvPr id="3" name="Subtitle 2"/>
          <p:cNvSpPr>
            <a:spLocks noGrp="1"/>
          </p:cNvSpPr>
          <p:nvPr>
            <p:ph type="subTitle" idx="1"/>
          </p:nvPr>
        </p:nvSpPr>
        <p:spPr>
          <a:xfrm>
            <a:off x="200416" y="125261"/>
            <a:ext cx="10467584" cy="6601216"/>
          </a:xfrm>
        </p:spPr>
        <p:txBody>
          <a:bodyPr>
            <a:normAutofit lnSpcReduction="10000"/>
          </a:bodyPr>
          <a:lstStyle/>
          <a:p>
            <a:pPr algn="l"/>
            <a:endParaRPr lang="et-EE" sz="3500" b="1" dirty="0"/>
          </a:p>
          <a:p>
            <a:pPr algn="l"/>
            <a:endParaRPr lang="et-EE" sz="3500" b="1" dirty="0"/>
          </a:p>
          <a:p>
            <a:pPr algn="l"/>
            <a:r>
              <a:rPr lang="et-EE" sz="3500" b="1" dirty="0"/>
              <a:t>Tulemused – jätk</a:t>
            </a:r>
          </a:p>
          <a:p>
            <a:pPr algn="l"/>
            <a:r>
              <a:rPr lang="et-EE" sz="3200" b="1" i="1" dirty="0"/>
              <a:t>„  me oleme tundides harjutanud, aga simulatsioonis ei tee neid asju piisavalt läbi (I4)...me ei ole saanud ennast testida. Meil on see Attila, tema räägib ainult (I2)....Me ei tee üks, kaks korda, aga seda jääb väheks, meie arust (I1)...</a:t>
            </a:r>
          </a:p>
          <a:p>
            <a:pPr algn="l"/>
            <a:r>
              <a:rPr lang="et-EE" sz="3200" b="1" i="1" dirty="0"/>
              <a:t>„... Lihtsalt teooria abil minna kuhugi praktikale, see ei ole õige..(I3).</a:t>
            </a:r>
          </a:p>
          <a:p>
            <a:pPr algn="l"/>
            <a:r>
              <a:rPr lang="et-EE" sz="3200" b="1" i="1" dirty="0"/>
              <a:t>„... muidugi oleks hea kui leiduks vabatahtlikke, kellele kanüüli panna, oleks hea (I1).</a:t>
            </a:r>
          </a:p>
          <a:p>
            <a:pPr algn="l"/>
            <a:r>
              <a:rPr lang="et-EE" sz="3200" b="1" i="1" dirty="0"/>
              <a:t>„... Seal me lihvime... Enam vähem saab hakkama. Teine õpiväljund paremini saavutatav... (I1).</a:t>
            </a:r>
          </a:p>
          <a:p>
            <a:endParaRPr lang="et-EE" dirty="0"/>
          </a:p>
        </p:txBody>
      </p:sp>
      <p:pic>
        <p:nvPicPr>
          <p:cNvPr id="6" name="Picture 4"/>
          <p:cNvPicPr>
            <a:picLocks noChangeAspect="1"/>
          </p:cNvPicPr>
          <p:nvPr/>
        </p:nvPicPr>
        <p:blipFill>
          <a:blip r:embed="rId2"/>
          <a:stretch>
            <a:fillRect/>
          </a:stretch>
        </p:blipFill>
        <p:spPr>
          <a:xfrm>
            <a:off x="3523989" y="-2"/>
            <a:ext cx="8668011" cy="1327759"/>
          </a:xfrm>
          <a:prstGeom prst="rect">
            <a:avLst/>
          </a:prstGeom>
        </p:spPr>
      </p:pic>
    </p:spTree>
    <p:extLst>
      <p:ext uri="{BB962C8B-B14F-4D97-AF65-F5344CB8AC3E}">
        <p14:creationId xmlns:p14="http://schemas.microsoft.com/office/powerpoint/2010/main" val="20384846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3463" y="1358900"/>
            <a:ext cx="10204537" cy="5405155"/>
          </a:xfrm>
        </p:spPr>
        <p:txBody>
          <a:bodyPr>
            <a:normAutofit fontScale="92500"/>
          </a:bodyPr>
          <a:lstStyle/>
          <a:p>
            <a:pPr algn="l"/>
            <a:r>
              <a:rPr lang="et-EE" sz="3200" b="1" dirty="0"/>
              <a:t>Tulemused (jätk)</a:t>
            </a:r>
          </a:p>
          <a:p>
            <a:pPr algn="l"/>
            <a:r>
              <a:rPr lang="et-EE" sz="3200" b="1" i="1" dirty="0"/>
              <a:t>...“aega jääb vahel üle...(I5)....kõik ei ole saanud läbi teha. (I3)...aga see on vist õppejõudude taga see ajakasutus..(I2)</a:t>
            </a:r>
          </a:p>
          <a:p>
            <a:pPr algn="l"/>
            <a:r>
              <a:rPr lang="et-EE" sz="3200" b="1" i="1" dirty="0"/>
              <a:t>„... Need , kes tahavad rohkem teha, neil jääb tunde puudu (I1). </a:t>
            </a:r>
          </a:p>
          <a:p>
            <a:pPr algn="l"/>
            <a:r>
              <a:rPr lang="et-EE" sz="3200" b="1" i="1" dirty="0"/>
              <a:t>„... Kõik saavad erineva kogemuse (I2).</a:t>
            </a:r>
          </a:p>
          <a:p>
            <a:pPr algn="l"/>
            <a:r>
              <a:rPr lang="et-EE" sz="3200" b="1" i="1" dirty="0"/>
              <a:t>„...Harjutamist on rohkem vaja. Teoorias oskan rohkem kui käeliselt...</a:t>
            </a:r>
          </a:p>
          <a:p>
            <a:pPr algn="l"/>
            <a:r>
              <a:rPr lang="et-EE" sz="3200" b="1" i="1" dirty="0"/>
              <a:t>„...Simulatsioonitunde vaja 1 – 2 korda kuus, et näha reaalis, siis tulevad välja kitsaskohad...“</a:t>
            </a:r>
          </a:p>
          <a:p>
            <a:pPr algn="l"/>
            <a:r>
              <a:rPr lang="et-EE" sz="3200" b="1" i="1" dirty="0"/>
              <a:t>„... Võiks üksinda simulatsioonis proovida, ilma õppejõuta..“</a:t>
            </a:r>
          </a:p>
          <a:p>
            <a:endParaRPr lang="et-EE" dirty="0"/>
          </a:p>
        </p:txBody>
      </p:sp>
      <p:sp>
        <p:nvSpPr>
          <p:cNvPr id="4" name="Pealkiri 3"/>
          <p:cNvSpPr>
            <a:spLocks noGrp="1"/>
          </p:cNvSpPr>
          <p:nvPr>
            <p:ph type="ctrTitle"/>
          </p:nvPr>
        </p:nvSpPr>
        <p:spPr>
          <a:xfrm>
            <a:off x="1524000" y="1122363"/>
            <a:ext cx="9144000" cy="236537"/>
          </a:xfrm>
        </p:spPr>
        <p:txBody>
          <a:bodyPr>
            <a:normAutofit fontScale="90000"/>
          </a:bodyPr>
          <a:lstStyle/>
          <a:p>
            <a:endParaRPr lang="et-EE" dirty="0"/>
          </a:p>
        </p:txBody>
      </p:sp>
      <p:pic>
        <p:nvPicPr>
          <p:cNvPr id="6" name="Picture 4"/>
          <p:cNvPicPr>
            <a:picLocks noChangeAspect="1"/>
          </p:cNvPicPr>
          <p:nvPr/>
        </p:nvPicPr>
        <p:blipFill>
          <a:blip r:embed="rId2"/>
          <a:stretch>
            <a:fillRect/>
          </a:stretch>
        </p:blipFill>
        <p:spPr>
          <a:xfrm>
            <a:off x="3523989" y="-2"/>
            <a:ext cx="8668011" cy="1327759"/>
          </a:xfrm>
          <a:prstGeom prst="rect">
            <a:avLst/>
          </a:prstGeom>
        </p:spPr>
      </p:pic>
    </p:spTree>
    <p:extLst>
      <p:ext uri="{BB962C8B-B14F-4D97-AF65-F5344CB8AC3E}">
        <p14:creationId xmlns:p14="http://schemas.microsoft.com/office/powerpoint/2010/main" val="4031531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208" y="-112734"/>
            <a:ext cx="10567792" cy="764086"/>
          </a:xfrm>
        </p:spPr>
        <p:txBody>
          <a:bodyPr>
            <a:normAutofit fontScale="90000"/>
          </a:bodyPr>
          <a:lstStyle/>
          <a:p>
            <a:endParaRPr lang="et-EE" dirty="0"/>
          </a:p>
        </p:txBody>
      </p:sp>
      <p:sp>
        <p:nvSpPr>
          <p:cNvPr id="3" name="Subtitle 2"/>
          <p:cNvSpPr>
            <a:spLocks noGrp="1"/>
          </p:cNvSpPr>
          <p:nvPr>
            <p:ph type="subTitle" idx="1"/>
          </p:nvPr>
        </p:nvSpPr>
        <p:spPr>
          <a:xfrm>
            <a:off x="0" y="0"/>
            <a:ext cx="10668000" cy="6858000"/>
          </a:xfrm>
        </p:spPr>
        <p:txBody>
          <a:bodyPr>
            <a:normAutofit fontScale="92500" lnSpcReduction="20000"/>
          </a:bodyPr>
          <a:lstStyle/>
          <a:p>
            <a:endParaRPr lang="et-EE" dirty="0"/>
          </a:p>
          <a:p>
            <a:endParaRPr lang="et-EE" dirty="0"/>
          </a:p>
          <a:p>
            <a:endParaRPr lang="et-EE" dirty="0"/>
          </a:p>
          <a:p>
            <a:r>
              <a:rPr lang="et-EE" b="1" dirty="0"/>
              <a:t>Kokkuvõte</a:t>
            </a:r>
          </a:p>
          <a:p>
            <a:pPr marL="342900" indent="-342900" algn="l">
              <a:buFont typeface="Arial" panose="020B0604020202020204" pitchFamily="34" charset="0"/>
              <a:buChar char="•"/>
            </a:pPr>
            <a:r>
              <a:rPr lang="et-EE" b="1" dirty="0"/>
              <a:t>Simulatsiooniõpe annab enesekindlust enne kliinilisele õenduspraktikale siirdumist.</a:t>
            </a:r>
          </a:p>
          <a:p>
            <a:pPr marL="342900" indent="-342900" algn="l">
              <a:buFont typeface="Arial" panose="020B0604020202020204" pitchFamily="34" charset="0"/>
              <a:buChar char="•"/>
            </a:pPr>
            <a:r>
              <a:rPr lang="et-EE" b="1" dirty="0"/>
              <a:t>Simulatsioonid on vajalikud, kasu õppetöös arvestatav.</a:t>
            </a:r>
          </a:p>
          <a:p>
            <a:pPr marL="342900" indent="-342900" algn="l">
              <a:buFont typeface="Arial" panose="020B0604020202020204" pitchFamily="34" charset="0"/>
              <a:buChar char="•"/>
            </a:pPr>
            <a:r>
              <a:rPr lang="et-EE" b="1" dirty="0"/>
              <a:t>Toob välja üliõpilase parendamist vajavad kohad</a:t>
            </a:r>
          </a:p>
          <a:p>
            <a:pPr marL="800100" lvl="1" indent="-342900" algn="l">
              <a:buFont typeface="Arial" panose="020B0604020202020204" pitchFamily="34" charset="0"/>
              <a:buChar char="•"/>
            </a:pPr>
            <a:r>
              <a:rPr lang="et-EE" b="1" dirty="0"/>
              <a:t>Harjutamise olulisus.</a:t>
            </a:r>
          </a:p>
          <a:p>
            <a:pPr marL="800100" lvl="1" indent="-342900" algn="l">
              <a:buFont typeface="Arial" panose="020B0604020202020204" pitchFamily="34" charset="0"/>
              <a:buChar char="•"/>
            </a:pPr>
            <a:r>
              <a:rPr lang="et-EE" b="1" dirty="0"/>
              <a:t>Õppijapoolne aktiivsus kohati vähene.</a:t>
            </a:r>
          </a:p>
          <a:p>
            <a:pPr marL="342900" indent="-342900" algn="l">
              <a:buFont typeface="Arial" panose="020B0604020202020204" pitchFamily="34" charset="0"/>
              <a:buChar char="•"/>
            </a:pPr>
            <a:r>
              <a:rPr lang="et-EE" b="1" dirty="0"/>
              <a:t>Näitab/pöörab tähelepanu mentorite efektiivsemale üliõpilaste juhendamisele</a:t>
            </a:r>
          </a:p>
          <a:p>
            <a:pPr marL="800100" lvl="1" indent="-342900" algn="l">
              <a:buFont typeface="Arial" panose="020B0604020202020204" pitchFamily="34" charset="0"/>
              <a:buChar char="•"/>
            </a:pPr>
            <a:r>
              <a:rPr lang="et-EE" b="1" dirty="0"/>
              <a:t>Aja ratsionaalne kasutamine.</a:t>
            </a:r>
          </a:p>
          <a:p>
            <a:pPr marL="800100" lvl="1" indent="-342900" algn="l">
              <a:buFont typeface="Arial" panose="020B0604020202020204" pitchFamily="34" charset="0"/>
              <a:buChar char="•"/>
            </a:pPr>
            <a:r>
              <a:rPr lang="et-EE" b="1" dirty="0"/>
              <a:t>Kõikide üliõpilaste kaasamine.</a:t>
            </a:r>
          </a:p>
          <a:p>
            <a:pPr marL="800100" lvl="1" indent="-342900" algn="l">
              <a:buFont typeface="Arial" panose="020B0604020202020204" pitchFamily="34" charset="0"/>
              <a:buChar char="•"/>
            </a:pPr>
            <a:r>
              <a:rPr lang="et-EE" b="1" dirty="0"/>
              <a:t>Õppijate julgustamine, konstruktiivne kriitika vajalik, </a:t>
            </a:r>
            <a:r>
              <a:rPr lang="et-EE" b="1" dirty="0">
                <a:solidFill>
                  <a:srgbClr val="FF0000"/>
                </a:solidFill>
              </a:rPr>
              <a:t>kiitmine.</a:t>
            </a:r>
          </a:p>
          <a:p>
            <a:pPr marL="800100" lvl="1" indent="-342900" algn="l">
              <a:buFont typeface="Arial" panose="020B0604020202020204" pitchFamily="34" charset="0"/>
              <a:buChar char="•"/>
            </a:pPr>
            <a:r>
              <a:rPr lang="et-EE" b="1" dirty="0"/>
              <a:t>Metoodika erinev.</a:t>
            </a:r>
          </a:p>
          <a:p>
            <a:pPr marL="342900" indent="-342900" algn="l">
              <a:buFont typeface="Arial" panose="020B0604020202020204" pitchFamily="34" charset="0"/>
              <a:buChar char="•"/>
            </a:pPr>
            <a:r>
              <a:rPr lang="et-EE" b="1" dirty="0"/>
              <a:t>Esimese õpiväljudi saavutamine jäi osadel õppijatel vajaka</a:t>
            </a:r>
          </a:p>
          <a:p>
            <a:pPr marL="800100" lvl="1" indent="-342900" algn="l">
              <a:buFont typeface="Arial" panose="020B0604020202020204" pitchFamily="34" charset="0"/>
              <a:buChar char="•"/>
            </a:pPr>
            <a:r>
              <a:rPr lang="et-EE" b="1" dirty="0"/>
              <a:t>Kujutlusvõime vajab arendamist.</a:t>
            </a:r>
          </a:p>
          <a:p>
            <a:pPr marL="800100" lvl="1" indent="-342900" algn="l">
              <a:buFont typeface="Arial" panose="020B0604020202020204" pitchFamily="34" charset="0"/>
              <a:buChar char="•"/>
            </a:pPr>
            <a:r>
              <a:rPr lang="et-EE" b="1" dirty="0"/>
              <a:t>Suhtlemine vajab enam väärtustamist.</a:t>
            </a:r>
          </a:p>
          <a:p>
            <a:pPr marL="800100" lvl="1" indent="-342900" algn="l">
              <a:buFont typeface="Arial" panose="020B0604020202020204" pitchFamily="34" charset="0"/>
              <a:buChar char="•"/>
            </a:pPr>
            <a:r>
              <a:rPr lang="et-EE" b="1" dirty="0"/>
              <a:t>Eelnev simulatsiooniks ettevalmistus õppijatel erinev, vajab parendamist.</a:t>
            </a:r>
          </a:p>
          <a:p>
            <a:pPr marL="342900" indent="-342900" algn="l">
              <a:buFont typeface="Arial" panose="020B0604020202020204" pitchFamily="34" charset="0"/>
              <a:buChar char="•"/>
            </a:pPr>
            <a:r>
              <a:rPr lang="et-EE" b="1" dirty="0"/>
              <a:t>Teine õpiväljund oli paremini saavutatav.</a:t>
            </a:r>
          </a:p>
          <a:p>
            <a:pPr marL="342900" indent="-342900" algn="l">
              <a:buFont typeface="Arial" panose="020B0604020202020204" pitchFamily="34" charset="0"/>
              <a:buChar char="•"/>
            </a:pPr>
            <a:r>
              <a:rPr lang="et-EE" b="1" dirty="0"/>
              <a:t>Simulatsioonõppe järgne reflektsioon lõppes positiivselt (mida juurde õpiti???)</a:t>
            </a:r>
          </a:p>
          <a:p>
            <a:pPr marL="342900" indent="-342900" algn="l">
              <a:buFont typeface="Arial" panose="020B0604020202020204" pitchFamily="34" charset="0"/>
              <a:buChar char="•"/>
            </a:pPr>
            <a:r>
              <a:rPr lang="et-EE" b="1" dirty="0"/>
              <a:t>Audiovisuaalne salvestus ei selgunud???</a:t>
            </a:r>
          </a:p>
          <a:p>
            <a:pPr marL="342900" indent="-342900" algn="l">
              <a:buFont typeface="Arial" panose="020B0604020202020204" pitchFamily="34" charset="0"/>
              <a:buChar char="•"/>
            </a:pPr>
            <a:endParaRPr lang="et-EE" dirty="0"/>
          </a:p>
          <a:p>
            <a:pPr marL="342900" indent="-342900" algn="l">
              <a:buFont typeface="Arial" panose="020B0604020202020204" pitchFamily="34" charset="0"/>
              <a:buChar char="•"/>
            </a:pPr>
            <a:endParaRPr lang="et-EE" dirty="0"/>
          </a:p>
          <a:p>
            <a:pPr algn="l"/>
            <a:endParaRPr lang="et-EE" dirty="0"/>
          </a:p>
        </p:txBody>
      </p:sp>
      <p:pic>
        <p:nvPicPr>
          <p:cNvPr id="6" name="Picture 4"/>
          <p:cNvPicPr>
            <a:picLocks noChangeAspect="1"/>
          </p:cNvPicPr>
          <p:nvPr/>
        </p:nvPicPr>
        <p:blipFill>
          <a:blip r:embed="rId2"/>
          <a:stretch>
            <a:fillRect/>
          </a:stretch>
        </p:blipFill>
        <p:spPr>
          <a:xfrm>
            <a:off x="4851400" y="-1"/>
            <a:ext cx="7340600" cy="1079502"/>
          </a:xfrm>
          <a:prstGeom prst="rect">
            <a:avLst/>
          </a:prstGeom>
        </p:spPr>
      </p:pic>
    </p:spTree>
    <p:extLst>
      <p:ext uri="{BB962C8B-B14F-4D97-AF65-F5344CB8AC3E}">
        <p14:creationId xmlns:p14="http://schemas.microsoft.com/office/powerpoint/2010/main" val="967907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900" y="88900"/>
            <a:ext cx="7683500" cy="975812"/>
          </a:xfrm>
        </p:spPr>
        <p:txBody>
          <a:bodyPr>
            <a:normAutofit/>
          </a:bodyPr>
          <a:lstStyle/>
          <a:p>
            <a:r>
              <a:rPr lang="et-EE" dirty="0"/>
              <a:t> </a:t>
            </a:r>
          </a:p>
        </p:txBody>
      </p:sp>
      <p:sp>
        <p:nvSpPr>
          <p:cNvPr id="3" name="Content Placeholder 2"/>
          <p:cNvSpPr>
            <a:spLocks noGrp="1"/>
          </p:cNvSpPr>
          <p:nvPr>
            <p:ph idx="1"/>
          </p:nvPr>
        </p:nvSpPr>
        <p:spPr>
          <a:xfrm>
            <a:off x="838200" y="1215025"/>
            <a:ext cx="10515600" cy="4961938"/>
          </a:xfrm>
        </p:spPr>
        <p:txBody>
          <a:bodyPr>
            <a:normAutofit fontScale="92500"/>
          </a:bodyPr>
          <a:lstStyle/>
          <a:p>
            <a:pPr marL="0" indent="0">
              <a:buNone/>
            </a:pPr>
            <a:r>
              <a:rPr lang="et-EE" sz="3600" b="1" dirty="0"/>
              <a:t>Ülesanded:</a:t>
            </a:r>
          </a:p>
          <a:p>
            <a:r>
              <a:rPr lang="et-EE" sz="3600" b="1" dirty="0"/>
              <a:t>kirjeldada Tallinna Tervishoiu Kõrgkooli üliõpilaste (õe õppekaval 2017/18 õ/a teine kursus) kogemusi seoses kõrgtehnoloogilise simulatsiooni rakendamisega õppeaine baasil </a:t>
            </a:r>
            <a:r>
              <a:rPr lang="et-EE" sz="3600" b="1" dirty="0">
                <a:solidFill>
                  <a:srgbClr val="FF0000"/>
                </a:solidFill>
              </a:rPr>
              <a:t>„kliinilised õendustoimingud “</a:t>
            </a:r>
          </a:p>
          <a:p>
            <a:r>
              <a:rPr lang="et-EE" sz="3600" b="1" dirty="0"/>
              <a:t>kirjeldada Tallinna Tervishoiu Kõrgkooli üliõpilaste (õe õppekaval 2017/18 õ/a teine kursus) õpiväljundite saavutamist õppeaine „</a:t>
            </a:r>
            <a:r>
              <a:rPr lang="et-EE" sz="3600" b="1" dirty="0">
                <a:solidFill>
                  <a:srgbClr val="FF0000"/>
                </a:solidFill>
              </a:rPr>
              <a:t>kliinilised õendustoimingud </a:t>
            </a:r>
            <a:r>
              <a:rPr lang="et-EE" sz="3600" b="1" dirty="0"/>
              <a:t>“ baasil seoses kõrgtehnoloogilise simulatsiooni rakendamisega.</a:t>
            </a:r>
          </a:p>
          <a:p>
            <a:endParaRPr lang="et-EE" sz="3600" dirty="0"/>
          </a:p>
          <a:p>
            <a:endParaRPr lang="et-EE" sz="3600" dirty="0"/>
          </a:p>
          <a:p>
            <a:endParaRPr lang="et-EE" dirty="0"/>
          </a:p>
        </p:txBody>
      </p:sp>
      <p:pic>
        <p:nvPicPr>
          <p:cNvPr id="5" name="Picture 4"/>
          <p:cNvPicPr>
            <a:picLocks noChangeAspect="1"/>
          </p:cNvPicPr>
          <p:nvPr/>
        </p:nvPicPr>
        <p:blipFill>
          <a:blip r:embed="rId2"/>
          <a:stretch>
            <a:fillRect/>
          </a:stretch>
        </p:blipFill>
        <p:spPr>
          <a:xfrm>
            <a:off x="3523989" y="-2"/>
            <a:ext cx="8668011" cy="1327759"/>
          </a:xfrm>
          <a:prstGeom prst="rect">
            <a:avLst/>
          </a:prstGeom>
        </p:spPr>
      </p:pic>
    </p:spTree>
    <p:extLst>
      <p:ext uri="{BB962C8B-B14F-4D97-AF65-F5344CB8AC3E}">
        <p14:creationId xmlns:p14="http://schemas.microsoft.com/office/powerpoint/2010/main" val="8710182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                                         </a:t>
            </a:r>
          </a:p>
        </p:txBody>
      </p:sp>
      <p:sp>
        <p:nvSpPr>
          <p:cNvPr id="3" name="Content Placeholder 2"/>
          <p:cNvSpPr>
            <a:spLocks noGrp="1"/>
          </p:cNvSpPr>
          <p:nvPr>
            <p:ph idx="1"/>
          </p:nvPr>
        </p:nvSpPr>
        <p:spPr/>
        <p:txBody>
          <a:bodyPr>
            <a:normAutofit fontScale="92500"/>
          </a:bodyPr>
          <a:lstStyle/>
          <a:p>
            <a:pPr marL="0" indent="0">
              <a:buNone/>
            </a:pPr>
            <a:r>
              <a:rPr lang="et-EE" b="1" dirty="0"/>
              <a:t>Kokkuvõte (järg)</a:t>
            </a:r>
          </a:p>
          <a:p>
            <a:pPr marL="0" indent="0">
              <a:buNone/>
            </a:pPr>
            <a:r>
              <a:rPr lang="et-EE" b="1" dirty="0"/>
              <a:t>Simulatsiooniõpe võimaldas(b): </a:t>
            </a:r>
          </a:p>
          <a:p>
            <a:r>
              <a:rPr lang="et-EE" b="1" dirty="0"/>
              <a:t>hinnata seniseid simulatsiooni õppe tulemusi (kogemusi, õpiväljundite saavutamist) enne kliinilist õenduspraktikat tervishoiuasutuses.</a:t>
            </a:r>
          </a:p>
          <a:p>
            <a:r>
              <a:rPr lang="et-EE" b="1" dirty="0"/>
              <a:t>muuta/parendada/kaasajastada simulatsiooniõppe edasist läbiviimist.</a:t>
            </a:r>
          </a:p>
          <a:p>
            <a:r>
              <a:rPr lang="et-EE" b="1" dirty="0"/>
              <a:t>Edaspidiselt tagasiside kaudu uurida simulatsiooni kasutegurit </a:t>
            </a:r>
            <a:r>
              <a:rPr lang="et-EE" b="1" dirty="0">
                <a:solidFill>
                  <a:srgbClr val="FF0000"/>
                </a:solidFill>
              </a:rPr>
              <a:t>pärast</a:t>
            </a:r>
            <a:r>
              <a:rPr lang="et-EE" b="1" dirty="0"/>
              <a:t> praktikat tervishoiuasutuse keskkonnas.</a:t>
            </a:r>
          </a:p>
          <a:p>
            <a:r>
              <a:rPr lang="et-EE" b="1" dirty="0">
                <a:solidFill>
                  <a:srgbClr val="FF0000"/>
                </a:solidFill>
              </a:rPr>
              <a:t>Antud uuringus saavutatud tulemused sarnanesid kirjanduses esitatud väidetega.</a:t>
            </a:r>
          </a:p>
        </p:txBody>
      </p:sp>
      <p:pic>
        <p:nvPicPr>
          <p:cNvPr id="4" name="Picture 4"/>
          <p:cNvPicPr>
            <a:picLocks noChangeAspect="1"/>
          </p:cNvPicPr>
          <p:nvPr/>
        </p:nvPicPr>
        <p:blipFill>
          <a:blip r:embed="rId2"/>
          <a:stretch>
            <a:fillRect/>
          </a:stretch>
        </p:blipFill>
        <p:spPr>
          <a:xfrm>
            <a:off x="4851400" y="-1"/>
            <a:ext cx="7340600" cy="1079502"/>
          </a:xfrm>
          <a:prstGeom prst="rect">
            <a:avLst/>
          </a:prstGeom>
        </p:spPr>
      </p:pic>
    </p:spTree>
    <p:extLst>
      <p:ext uri="{BB962C8B-B14F-4D97-AF65-F5344CB8AC3E}">
        <p14:creationId xmlns:p14="http://schemas.microsoft.com/office/powerpoint/2010/main" val="17508165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5300133" y="284155"/>
            <a:ext cx="7053683" cy="1115665"/>
          </a:xfrm>
          <a:prstGeom prst="rect">
            <a:avLst/>
          </a:prstGeom>
        </p:spPr>
      </p:pic>
      <p:sp>
        <p:nvSpPr>
          <p:cNvPr id="3" name="Subtitle 2"/>
          <p:cNvSpPr>
            <a:spLocks noGrp="1"/>
          </p:cNvSpPr>
          <p:nvPr>
            <p:ph type="subTitle" idx="1"/>
          </p:nvPr>
        </p:nvSpPr>
        <p:spPr>
          <a:xfrm>
            <a:off x="1561578" y="1728592"/>
            <a:ext cx="9144000" cy="3529208"/>
          </a:xfrm>
        </p:spPr>
        <p:txBody>
          <a:bodyPr/>
          <a:lstStyle/>
          <a:p>
            <a:endParaRPr lang="et-EE" dirty="0"/>
          </a:p>
          <a:p>
            <a:endParaRPr lang="et-EE" sz="3600" dirty="0"/>
          </a:p>
          <a:p>
            <a:r>
              <a:rPr lang="et-EE" sz="3600" dirty="0"/>
              <a:t>TÄNAN.</a:t>
            </a:r>
          </a:p>
          <a:p>
            <a:r>
              <a:rPr lang="et-EE" sz="3600" dirty="0"/>
              <a:t>MEELDIVAT PÄEVA JÄTKU!</a:t>
            </a:r>
          </a:p>
        </p:txBody>
      </p:sp>
    </p:spTree>
    <p:extLst>
      <p:ext uri="{BB962C8B-B14F-4D97-AF65-F5344CB8AC3E}">
        <p14:creationId xmlns:p14="http://schemas.microsoft.com/office/powerpoint/2010/main" val="547133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12029"/>
            <a:ext cx="10515600" cy="5676870"/>
          </a:xfrm>
        </p:spPr>
        <p:txBody>
          <a:bodyPr/>
          <a:lstStyle/>
          <a:p>
            <a:pPr marL="0" indent="0">
              <a:buNone/>
            </a:pPr>
            <a:r>
              <a:rPr lang="et-EE" sz="3200" b="1" dirty="0"/>
              <a:t>Metoodika</a:t>
            </a:r>
          </a:p>
          <a:p>
            <a:r>
              <a:rPr lang="et-EE" b="1" dirty="0"/>
              <a:t>Kvalitatiivne empiiriline uuring, mille käigus tutvuti 34 kirjandusallikaga, neist kasutati 12. </a:t>
            </a:r>
          </a:p>
          <a:p>
            <a:r>
              <a:rPr lang="et-EE" b="1" dirty="0"/>
              <a:t>Teadusandmebaasidest leidis kasutust: </a:t>
            </a:r>
            <a:r>
              <a:rPr lang="et-EE" b="1" i="1" dirty="0"/>
              <a:t>Science Direct, EBSCOhost, PubMed, MEDLINE. </a:t>
            </a:r>
            <a:r>
              <a:rPr lang="et-EE" b="1" dirty="0"/>
              <a:t>Otsingumootoritest kasutati: </a:t>
            </a:r>
            <a:r>
              <a:rPr lang="et-EE" b="1" i="1" dirty="0"/>
              <a:t>Google, Google Scholar.</a:t>
            </a:r>
            <a:r>
              <a:rPr lang="et-EE" b="1" dirty="0"/>
              <a:t> </a:t>
            </a:r>
          </a:p>
          <a:p>
            <a:r>
              <a:rPr lang="et-EE" b="1" dirty="0"/>
              <a:t>Empiirilises oas uuritavateks olid õenduse õppetooli üliõpilased (7), kellele tutvustati uurimistöö eesmärki.</a:t>
            </a:r>
          </a:p>
          <a:p>
            <a:r>
              <a:rPr lang="et-EE" b="1" dirty="0"/>
              <a:t> Andmete kogumine toimus poolstruktureeritud intervjuudena. Intervjuud toimusid vahetult pärast simulatsiooniõppe läbimist õppeaines „kliinilised õendustoimingud “, mis viidi läbi projektis osalevate Ä2 kolme üliõpilase poolt.</a:t>
            </a:r>
          </a:p>
        </p:txBody>
      </p:sp>
      <p:pic>
        <p:nvPicPr>
          <p:cNvPr id="6" name="Picture 4"/>
          <p:cNvPicPr>
            <a:picLocks noChangeAspect="1"/>
          </p:cNvPicPr>
          <p:nvPr/>
        </p:nvPicPr>
        <p:blipFill>
          <a:blip r:embed="rId2"/>
          <a:stretch>
            <a:fillRect/>
          </a:stretch>
        </p:blipFill>
        <p:spPr>
          <a:xfrm>
            <a:off x="3523989" y="-2"/>
            <a:ext cx="8668011" cy="1327759"/>
          </a:xfrm>
          <a:prstGeom prst="rect">
            <a:avLst/>
          </a:prstGeom>
        </p:spPr>
      </p:pic>
    </p:spTree>
    <p:extLst>
      <p:ext uri="{BB962C8B-B14F-4D97-AF65-F5344CB8AC3E}">
        <p14:creationId xmlns:p14="http://schemas.microsoft.com/office/powerpoint/2010/main" val="80322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                                       </a:t>
            </a:r>
          </a:p>
        </p:txBody>
      </p:sp>
      <p:sp>
        <p:nvSpPr>
          <p:cNvPr id="3" name="Content Placeholder 2"/>
          <p:cNvSpPr>
            <a:spLocks noGrp="1"/>
          </p:cNvSpPr>
          <p:nvPr>
            <p:ph idx="1"/>
          </p:nvPr>
        </p:nvSpPr>
        <p:spPr/>
        <p:txBody>
          <a:bodyPr>
            <a:normAutofit lnSpcReduction="10000"/>
          </a:bodyPr>
          <a:lstStyle/>
          <a:p>
            <a:pPr marL="0" indent="0">
              <a:buNone/>
            </a:pPr>
            <a:r>
              <a:rPr lang="et-EE" b="1" dirty="0"/>
              <a:t>Metoodika (järg)</a:t>
            </a:r>
          </a:p>
          <a:p>
            <a:r>
              <a:rPr lang="et-EE" b="1" dirty="0"/>
              <a:t>Koostati intervjuu kava.</a:t>
            </a:r>
          </a:p>
          <a:p>
            <a:r>
              <a:rPr lang="et-EE" b="1" dirty="0"/>
              <a:t>Intervjuud viidi läbi individuaalselt kõrgkooli raamatukogu boksis, konfidentsiaalsus tagatud. </a:t>
            </a:r>
          </a:p>
          <a:p>
            <a:r>
              <a:rPr lang="et-EE" b="1" dirty="0"/>
              <a:t>Intervjueeritavad tundsid end vabalt, mis ilmneb nende sõna kasutuses, lausete ehituses.</a:t>
            </a:r>
          </a:p>
          <a:p>
            <a:r>
              <a:rPr lang="et-EE" b="1" dirty="0"/>
              <a:t>Vastamine toimus mõõdukate zestide saatel, kohati esines mõttepause.</a:t>
            </a:r>
          </a:p>
          <a:p>
            <a:r>
              <a:rPr lang="et-EE" b="1" dirty="0"/>
              <a:t>Intervjuud salvestati diktofonile, eelnevalt intervjueeritavatelt luba küsides.</a:t>
            </a:r>
          </a:p>
        </p:txBody>
      </p:sp>
      <p:pic>
        <p:nvPicPr>
          <p:cNvPr id="4" name="Picture 4"/>
          <p:cNvPicPr>
            <a:picLocks noChangeAspect="1"/>
          </p:cNvPicPr>
          <p:nvPr/>
        </p:nvPicPr>
        <p:blipFill>
          <a:blip r:embed="rId2"/>
          <a:stretch>
            <a:fillRect/>
          </a:stretch>
        </p:blipFill>
        <p:spPr>
          <a:xfrm>
            <a:off x="3523989" y="112734"/>
            <a:ext cx="8668011" cy="1315232"/>
          </a:xfrm>
          <a:prstGeom prst="rect">
            <a:avLst/>
          </a:prstGeom>
        </p:spPr>
      </p:pic>
    </p:spTree>
    <p:extLst>
      <p:ext uri="{BB962C8B-B14F-4D97-AF65-F5344CB8AC3E}">
        <p14:creationId xmlns:p14="http://schemas.microsoft.com/office/powerpoint/2010/main" val="673232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70" y="-1219765"/>
            <a:ext cx="10515600" cy="1198605"/>
          </a:xfrm>
        </p:spPr>
        <p:txBody>
          <a:bodyPr/>
          <a:lstStyle/>
          <a:p>
            <a:r>
              <a:rPr lang="et-EE" dirty="0"/>
              <a:t> </a:t>
            </a:r>
          </a:p>
        </p:txBody>
      </p:sp>
      <p:sp>
        <p:nvSpPr>
          <p:cNvPr id="3" name="Content Placeholder 2"/>
          <p:cNvSpPr>
            <a:spLocks noGrp="1"/>
          </p:cNvSpPr>
          <p:nvPr>
            <p:ph idx="1"/>
          </p:nvPr>
        </p:nvSpPr>
        <p:spPr>
          <a:xfrm>
            <a:off x="838200" y="1515648"/>
            <a:ext cx="10515600" cy="5085567"/>
          </a:xfrm>
        </p:spPr>
        <p:txBody>
          <a:bodyPr/>
          <a:lstStyle/>
          <a:p>
            <a:r>
              <a:rPr lang="et-EE" b="1" dirty="0"/>
              <a:t>Metoodika (järg)</a:t>
            </a:r>
          </a:p>
          <a:p>
            <a:r>
              <a:rPr lang="et-EE" b="1" dirty="0"/>
              <a:t>Intervjuud transkribeeriti. Toimus transkriptsioonide toorlugemine </a:t>
            </a:r>
          </a:p>
          <a:p>
            <a:r>
              <a:rPr lang="et-EE" b="1" dirty="0"/>
              <a:t>Transkriptsiooni analüüs induktiivne (kodeerimine, kategoriseerimine), teostati käesoleva uurimistöö autorite poolt ämmaemanduse õppekava lektori Urve Kaasik-Aaslavi juhendamisel vastavalt uurimistöös püstitatud uurimisülesannetele. </a:t>
            </a:r>
          </a:p>
          <a:p>
            <a:r>
              <a:rPr lang="et-EE" b="1" dirty="0"/>
              <a:t>Tulemusi võrreldi tõenduspõhiste kirjandusallikatega.</a:t>
            </a:r>
          </a:p>
          <a:p>
            <a:r>
              <a:rPr lang="et-EE" b="1" dirty="0"/>
              <a:t>Tulemused esitatakse TTK-s, kohalikes ja rahvusvahelistes ajakirjades.</a:t>
            </a:r>
          </a:p>
        </p:txBody>
      </p:sp>
      <p:pic>
        <p:nvPicPr>
          <p:cNvPr id="5" name="Picture 4"/>
          <p:cNvPicPr>
            <a:picLocks noChangeAspect="1"/>
          </p:cNvPicPr>
          <p:nvPr/>
        </p:nvPicPr>
        <p:blipFill>
          <a:blip r:embed="rId2"/>
          <a:stretch>
            <a:fillRect/>
          </a:stretch>
        </p:blipFill>
        <p:spPr>
          <a:xfrm>
            <a:off x="3523989" y="-2"/>
            <a:ext cx="8668011" cy="1327759"/>
          </a:xfrm>
          <a:prstGeom prst="rect">
            <a:avLst/>
          </a:prstGeom>
        </p:spPr>
      </p:pic>
    </p:spTree>
    <p:extLst>
      <p:ext uri="{BB962C8B-B14F-4D97-AF65-F5344CB8AC3E}">
        <p14:creationId xmlns:p14="http://schemas.microsoft.com/office/powerpoint/2010/main" val="2314538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315233"/>
            <a:ext cx="9144000" cy="3942568"/>
          </a:xfrm>
        </p:spPr>
        <p:txBody>
          <a:bodyPr>
            <a:normAutofit fontScale="85000" lnSpcReduction="10000"/>
          </a:bodyPr>
          <a:lstStyle/>
          <a:p>
            <a:pPr algn="l"/>
            <a:r>
              <a:rPr lang="et-EE" sz="3200" b="1" dirty="0"/>
              <a:t>Eetika</a:t>
            </a:r>
          </a:p>
          <a:p>
            <a:pPr marL="342900" indent="-342900" algn="l">
              <a:buFont typeface="Arial" panose="020B0604020202020204" pitchFamily="34" charset="0"/>
              <a:buChar char="•"/>
            </a:pPr>
            <a:r>
              <a:rPr lang="et-EE" sz="3200" b="1" dirty="0"/>
              <a:t>Intervjuudes osalemine oli vabatahtlik. Eelnevalt küsiti õenduse õppetooli (2017/18 õ/a) teise kursuse üliõpilastelt luba intervjueermiseks (3 õppijat keeldusid).</a:t>
            </a:r>
          </a:p>
          <a:p>
            <a:pPr marL="342900" indent="-342900" algn="l">
              <a:buFont typeface="Arial" panose="020B0604020202020204" pitchFamily="34" charset="0"/>
              <a:buChar char="•"/>
            </a:pPr>
            <a:r>
              <a:rPr lang="et-EE" sz="3200" b="1" dirty="0"/>
              <a:t>Uuringus ei kasutatud osalejate nimesid ega isikuandmeid.</a:t>
            </a:r>
          </a:p>
          <a:p>
            <a:pPr marL="342900" indent="-342900" algn="l">
              <a:buFont typeface="Arial" panose="020B0604020202020204" pitchFamily="34" charset="0"/>
              <a:buChar char="•"/>
            </a:pPr>
            <a:r>
              <a:rPr lang="et-EE" sz="3200" b="1" dirty="0"/>
              <a:t>Uurimuse usaldusväärsus tugines tõenduspõhise kirjanduse ülevaatel, ei ole kasutatud autorite nimedeta allikaid. </a:t>
            </a:r>
          </a:p>
          <a:p>
            <a:pPr marL="342900" indent="-342900" algn="l">
              <a:buFont typeface="Arial" panose="020B0604020202020204" pitchFamily="34" charset="0"/>
              <a:buChar char="•"/>
            </a:pPr>
            <a:r>
              <a:rPr lang="et-EE" sz="3200" b="1" dirty="0"/>
              <a:t>Uurimistöö käigus ei esinenud diskrimineerimist ega individuaalsubjektiivseid arvamusi.</a:t>
            </a:r>
          </a:p>
          <a:p>
            <a:pPr marL="342900" indent="-342900" algn="l">
              <a:buFont typeface="Arial" panose="020B0604020202020204" pitchFamily="34" charset="0"/>
              <a:buChar char="•"/>
            </a:pPr>
            <a:endParaRPr lang="et-EE" dirty="0"/>
          </a:p>
          <a:p>
            <a:pPr marL="342900" indent="-342900" algn="l">
              <a:buFont typeface="Arial" panose="020B0604020202020204" pitchFamily="34" charset="0"/>
              <a:buChar char="•"/>
            </a:pPr>
            <a:endParaRPr lang="et-EE" dirty="0"/>
          </a:p>
        </p:txBody>
      </p:sp>
      <p:pic>
        <p:nvPicPr>
          <p:cNvPr id="6" name="Picture 4"/>
          <p:cNvPicPr>
            <a:picLocks noChangeAspect="1"/>
          </p:cNvPicPr>
          <p:nvPr/>
        </p:nvPicPr>
        <p:blipFill>
          <a:blip r:embed="rId2"/>
          <a:stretch>
            <a:fillRect/>
          </a:stretch>
        </p:blipFill>
        <p:spPr>
          <a:xfrm>
            <a:off x="3523989" y="-2"/>
            <a:ext cx="8668011" cy="1327759"/>
          </a:xfrm>
          <a:prstGeom prst="rect">
            <a:avLst/>
          </a:prstGeom>
        </p:spPr>
      </p:pic>
    </p:spTree>
    <p:extLst>
      <p:ext uri="{BB962C8B-B14F-4D97-AF65-F5344CB8AC3E}">
        <p14:creationId xmlns:p14="http://schemas.microsoft.com/office/powerpoint/2010/main" val="297727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5236" y="1650050"/>
            <a:ext cx="9144000" cy="5801498"/>
          </a:xfrm>
        </p:spPr>
        <p:txBody>
          <a:bodyPr>
            <a:normAutofit/>
          </a:bodyPr>
          <a:lstStyle/>
          <a:p>
            <a:pPr algn="l"/>
            <a:r>
              <a:rPr lang="et-EE" sz="3600" b="1" dirty="0"/>
              <a:t>Tulemused</a:t>
            </a:r>
          </a:p>
          <a:p>
            <a:pPr algn="l"/>
            <a:r>
              <a:rPr lang="et-EE" sz="3600" b="1" dirty="0"/>
              <a:t>Tallinna Tervishoiu Kõrgkooli üliõpilaste (õe õppekaval 2017/18 õ/a teine kursus) </a:t>
            </a:r>
            <a:r>
              <a:rPr lang="et-EE" sz="3600" b="1" dirty="0">
                <a:solidFill>
                  <a:srgbClr val="FF0000"/>
                </a:solidFill>
              </a:rPr>
              <a:t>kogemused</a:t>
            </a:r>
            <a:r>
              <a:rPr lang="et-EE" sz="3600" b="1" dirty="0"/>
              <a:t> seoses kõrgtehnoloogilise simulatsiooni rakendamisega võrreldes tõenduspõhiste kirjandusallikatega</a:t>
            </a:r>
            <a:r>
              <a:rPr lang="et-EE" sz="3200" b="1" dirty="0"/>
              <a:t>.</a:t>
            </a:r>
          </a:p>
          <a:p>
            <a:pPr algn="l"/>
            <a:endParaRPr lang="et-EE" sz="3200" b="1" dirty="0"/>
          </a:p>
          <a:p>
            <a:pPr marL="457200" indent="-457200" algn="l">
              <a:buFont typeface="Arial" panose="020B0604020202020204" pitchFamily="34" charset="0"/>
              <a:buChar char="•"/>
            </a:pPr>
            <a:endParaRPr lang="et-EE" sz="3200" b="1" dirty="0"/>
          </a:p>
        </p:txBody>
      </p:sp>
      <p:pic>
        <p:nvPicPr>
          <p:cNvPr id="5" name="Picture 4"/>
          <p:cNvPicPr>
            <a:picLocks noChangeAspect="1"/>
          </p:cNvPicPr>
          <p:nvPr/>
        </p:nvPicPr>
        <p:blipFill>
          <a:blip r:embed="rId2"/>
          <a:stretch>
            <a:fillRect/>
          </a:stretch>
        </p:blipFill>
        <p:spPr>
          <a:xfrm>
            <a:off x="3523989" y="-2"/>
            <a:ext cx="8668011" cy="1327759"/>
          </a:xfrm>
          <a:prstGeom prst="rect">
            <a:avLst/>
          </a:prstGeom>
        </p:spPr>
      </p:pic>
    </p:spTree>
    <p:extLst>
      <p:ext uri="{BB962C8B-B14F-4D97-AF65-F5344CB8AC3E}">
        <p14:creationId xmlns:p14="http://schemas.microsoft.com/office/powerpoint/2010/main" val="2553985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741118"/>
            <a:ext cx="9144000" cy="3516682"/>
          </a:xfrm>
        </p:spPr>
        <p:txBody>
          <a:bodyPr>
            <a:normAutofit/>
          </a:bodyPr>
          <a:lstStyle/>
          <a:p>
            <a:pPr marL="342900" indent="-342900" algn="l">
              <a:buFont typeface="Arial" panose="020B0604020202020204" pitchFamily="34" charset="0"/>
              <a:buChar char="•"/>
            </a:pPr>
            <a:r>
              <a:rPr lang="et-EE" sz="3600" b="1" dirty="0"/>
              <a:t>Kogemused seoses simulatsiooniõppe:</a:t>
            </a:r>
          </a:p>
          <a:p>
            <a:pPr marL="800100" lvl="1" indent="-342900" algn="l">
              <a:buFont typeface="Arial" panose="020B0604020202020204" pitchFamily="34" charset="0"/>
              <a:buChar char="•"/>
            </a:pPr>
            <a:r>
              <a:rPr lang="et-EE" sz="3600" b="1" dirty="0"/>
              <a:t>korraldusega,</a:t>
            </a:r>
          </a:p>
          <a:p>
            <a:pPr marL="800100" lvl="1" indent="-342900" algn="l">
              <a:buFont typeface="Arial" panose="020B0604020202020204" pitchFamily="34" charset="0"/>
              <a:buChar char="•"/>
            </a:pPr>
            <a:r>
              <a:rPr lang="et-EE" sz="3600" b="1" dirty="0"/>
              <a:t>õppejõududega,</a:t>
            </a:r>
          </a:p>
          <a:p>
            <a:pPr marL="800100" lvl="1" indent="-342900" algn="l">
              <a:buFont typeface="Arial" panose="020B0604020202020204" pitchFamily="34" charset="0"/>
              <a:buChar char="•"/>
            </a:pPr>
            <a:r>
              <a:rPr lang="et-EE" sz="3600" b="1" dirty="0"/>
              <a:t>keskkonnaga,</a:t>
            </a:r>
          </a:p>
          <a:p>
            <a:pPr marL="800100" lvl="1" indent="-342900" algn="l">
              <a:buFont typeface="Arial" panose="020B0604020202020204" pitchFamily="34" charset="0"/>
              <a:buChar char="•"/>
            </a:pPr>
            <a:r>
              <a:rPr lang="et-EE" sz="3600" b="1" dirty="0"/>
              <a:t>tagasisidega (analüüs, arutelu, kasu õppetööle).</a:t>
            </a:r>
          </a:p>
          <a:p>
            <a:pPr marL="342900" indent="-342900" algn="l">
              <a:buFont typeface="Arial" panose="020B0604020202020204" pitchFamily="34" charset="0"/>
              <a:buChar char="•"/>
            </a:pPr>
            <a:endParaRPr lang="et-EE" sz="3600" b="1" dirty="0"/>
          </a:p>
        </p:txBody>
      </p:sp>
      <p:pic>
        <p:nvPicPr>
          <p:cNvPr id="5" name="Picture 4"/>
          <p:cNvPicPr>
            <a:picLocks noChangeAspect="1"/>
          </p:cNvPicPr>
          <p:nvPr/>
        </p:nvPicPr>
        <p:blipFill>
          <a:blip r:embed="rId2"/>
          <a:stretch>
            <a:fillRect/>
          </a:stretch>
        </p:blipFill>
        <p:spPr>
          <a:xfrm>
            <a:off x="3523989" y="-2"/>
            <a:ext cx="8668011" cy="1327759"/>
          </a:xfrm>
          <a:prstGeom prst="rect">
            <a:avLst/>
          </a:prstGeom>
        </p:spPr>
      </p:pic>
    </p:spTree>
    <p:extLst>
      <p:ext uri="{BB962C8B-B14F-4D97-AF65-F5344CB8AC3E}">
        <p14:creationId xmlns:p14="http://schemas.microsoft.com/office/powerpoint/2010/main" val="29868170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arkvarakomplekti Office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1481</TotalTime>
  <Words>2320</Words>
  <Application>Microsoft Office PowerPoint</Application>
  <PresentationFormat>Laiekraan</PresentationFormat>
  <Paragraphs>164</Paragraphs>
  <Slides>31</Slides>
  <Notes>0</Notes>
  <HiddenSlides>0</HiddenSlides>
  <MMClips>0</MMClips>
  <ScaleCrop>false</ScaleCrop>
  <HeadingPairs>
    <vt:vector size="6" baseType="variant">
      <vt:variant>
        <vt:lpstr>Kasutatud fondid</vt:lpstr>
      </vt:variant>
      <vt:variant>
        <vt:i4>3</vt:i4>
      </vt:variant>
      <vt:variant>
        <vt:lpstr>Kujundus</vt:lpstr>
      </vt:variant>
      <vt:variant>
        <vt:i4>1</vt:i4>
      </vt:variant>
      <vt:variant>
        <vt:lpstr>Slaidipealkirjad</vt:lpstr>
      </vt:variant>
      <vt:variant>
        <vt:i4>31</vt:i4>
      </vt:variant>
    </vt:vector>
  </HeadingPairs>
  <TitlesOfParts>
    <vt:vector size="35" baseType="lpstr">
      <vt:lpstr>Arial</vt:lpstr>
      <vt:lpstr>Calibri</vt:lpstr>
      <vt:lpstr>Calibri Light</vt:lpstr>
      <vt:lpstr>Office Theme</vt:lpstr>
      <vt:lpstr>PowerPointi esitlus</vt:lpstr>
      <vt:lpstr> </vt:lpstr>
      <vt:lpstr> </vt:lpstr>
      <vt:lpstr>PowerPointi esitlus</vt:lpstr>
      <vt:lpstr>                                       </vt:lpstr>
      <vt:lpstr> </vt:lpstr>
      <vt:lpstr>PowerPointi esitlus</vt:lpstr>
      <vt:lpstr>PowerPointi esitlus</vt:lpstr>
      <vt:lpstr>PowerPointi esitlus</vt:lpstr>
      <vt:lpstr> </vt:lpstr>
      <vt:lpstr>PowerPointi esitlus</vt:lpstr>
      <vt:lpstr>PowerPointi esitlus</vt:lpstr>
      <vt:lpstr>PowerPointi esitlus</vt:lpstr>
      <vt:lpstr>PowerPointi esitlus</vt:lpstr>
      <vt:lpstr>PowerPointi esitlus</vt:lpstr>
      <vt:lpstr>PowerPointi esitlus</vt:lpstr>
      <vt:lpstr>                                        </vt:lpstr>
      <vt:lpstr>PowerPointi esitlus</vt:lpstr>
      <vt:lpstr>PowerPointi esitlus</vt:lpstr>
      <vt:lpstr>PowerPointi esitlus</vt:lpstr>
      <vt:lpstr>PowerPointi esitlus</vt:lpstr>
      <vt:lpstr>                                         </vt:lpstr>
      <vt:lpstr>PowerPointi esitlus</vt:lpstr>
      <vt:lpstr>PowerPointi esitlus</vt:lpstr>
      <vt:lpstr>PowerPointi esitlus</vt:lpstr>
      <vt:lpstr>PowerPointi esitlus</vt:lpstr>
      <vt:lpstr>PowerPointi esitlus</vt:lpstr>
      <vt:lpstr>PowerPointi esitlus</vt:lpstr>
      <vt:lpstr>PowerPointi esitlus</vt:lpstr>
      <vt:lpstr>                                         </vt:lpstr>
      <vt:lpstr>PowerPointi esitlus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Sophie Dragunevitš Marge Koorep Isabel Paul​ Ämmaemanda õppekava  TALLINNA TERVISHOIU KÕRGKOOLI ÕENDUSE- JA ÄMMAEMANDUSE ÕPPETOOLI ÜLIÕPILASTE HINNANG  SIMULATSIOONÕPPELE JA KOGEMUS SEOSES  ÕPIVÄLJUNDITE SAAVUTAMISEGA EELKLIINILISEL PRAKTIKAL  Rakendusuuring</dc:title>
  <dc:creator>Urve Kaasik-Aaslav</dc:creator>
  <cp:lastModifiedBy>Piret Gilden</cp:lastModifiedBy>
  <cp:revision>184</cp:revision>
  <cp:lastPrinted>2018-10-17T09:34:25Z</cp:lastPrinted>
  <dcterms:created xsi:type="dcterms:W3CDTF">2018-10-14T02:56:28Z</dcterms:created>
  <dcterms:modified xsi:type="dcterms:W3CDTF">2018-11-21T08:36:17Z</dcterms:modified>
</cp:coreProperties>
</file>