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67275" cy="42794238"/>
  <p:notesSz cx="7004050" cy="9290050"/>
  <p:defaultText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79">
          <p15:clr>
            <a:srgbClr val="A4A3A4"/>
          </p15:clr>
        </p15:guide>
        <p15:guide id="2" pos="95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8" d="100"/>
          <a:sy n="18" d="100"/>
        </p:scale>
        <p:origin x="3714" y="168"/>
      </p:cViewPr>
      <p:guideLst>
        <p:guide orient="horz" pos="13479"/>
        <p:guide pos="9533"/>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00E9-4837-BAF2-40CC16C9A1F3}"/>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00E9-4837-BAF2-40CC16C9A1F3}"/>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00E9-4837-BAF2-40CC16C9A1F3}"/>
            </c:ext>
          </c:extLst>
        </c:ser>
        <c:dLbls>
          <c:showLegendKey val="0"/>
          <c:showVal val="0"/>
          <c:showCatName val="0"/>
          <c:showSerName val="0"/>
          <c:showPercent val="0"/>
          <c:showBubbleSize val="0"/>
        </c:dLbls>
        <c:gapWidth val="150"/>
        <c:axId val="93736960"/>
        <c:axId val="93738496"/>
      </c:barChart>
      <c:catAx>
        <c:axId val="93736960"/>
        <c:scaling>
          <c:orientation val="minMax"/>
        </c:scaling>
        <c:delete val="0"/>
        <c:axPos val="b"/>
        <c:numFmt formatCode="General" sourceLinked="0"/>
        <c:majorTickMark val="out"/>
        <c:minorTickMark val="none"/>
        <c:tickLblPos val="nextTo"/>
        <c:crossAx val="93738496"/>
        <c:crosses val="autoZero"/>
        <c:auto val="1"/>
        <c:lblAlgn val="ctr"/>
        <c:lblOffset val="100"/>
        <c:noMultiLvlLbl val="0"/>
      </c:catAx>
      <c:valAx>
        <c:axId val="93738496"/>
        <c:scaling>
          <c:orientation val="minMax"/>
        </c:scaling>
        <c:delete val="0"/>
        <c:axPos val="l"/>
        <c:majorGridlines/>
        <c:numFmt formatCode="General" sourceLinked="1"/>
        <c:majorTickMark val="out"/>
        <c:minorTickMark val="none"/>
        <c:tickLblPos val="nextTo"/>
        <c:crossAx val="9373696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userDrawn="1"/>
        </p:nvSpPr>
        <p:spPr>
          <a:xfrm>
            <a:off x="29426517"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10" name="Rectangle 9"/>
          <p:cNvSpPr/>
          <p:nvPr userDrawn="1"/>
        </p:nvSpPr>
        <p:spPr>
          <a:xfrm>
            <a:off x="0" y="0"/>
            <a:ext cx="840758" cy="427942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7" name="Rectangle 6"/>
          <p:cNvSpPr/>
          <p:nvPr userDrawn="1"/>
        </p:nvSpPr>
        <p:spPr>
          <a:xfrm>
            <a:off x="0" y="0"/>
            <a:ext cx="30267275" cy="534927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
        <p:nvSpPr>
          <p:cNvPr id="8" name="Rectangle 7"/>
          <p:cNvSpPr/>
          <p:nvPr userDrawn="1"/>
        </p:nvSpPr>
        <p:spPr>
          <a:xfrm>
            <a:off x="0" y="37444959"/>
            <a:ext cx="30267275" cy="534927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endParaRPr lang="en-US" dirty="0"/>
          </a:p>
        </p:txBody>
      </p:sp>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12/10/2019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56" tIns="208727" rIns="417456" bIns="208727" rtlCol="0" anchor="ctr">
            <a:normAutofit/>
          </a:bodyPr>
          <a:lstStyle/>
          <a:p>
            <a:r>
              <a:rPr lang="en-US" dirty="0"/>
              <a:t>Click to edit Master title style</a:t>
            </a:r>
          </a:p>
        </p:txBody>
      </p:sp>
      <p:sp>
        <p:nvSpPr>
          <p:cNvPr id="3" name="Text Placeholder 2"/>
          <p:cNvSpPr>
            <a:spLocks noGrp="1"/>
          </p:cNvSpPr>
          <p:nvPr>
            <p:ph type="body" idx="1"/>
          </p:nvPr>
        </p:nvSpPr>
        <p:spPr>
          <a:xfrm>
            <a:off x="1513364" y="9985326"/>
            <a:ext cx="27240548" cy="28242219"/>
          </a:xfrm>
          <a:prstGeom prst="rect">
            <a:avLst/>
          </a:prstGeom>
        </p:spPr>
        <p:txBody>
          <a:bodyPr vert="horz" lIns="417456" tIns="208727" rIns="417456" bIns="208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13364" y="39663922"/>
            <a:ext cx="7062364" cy="2278397"/>
          </a:xfrm>
          <a:prstGeom prst="rect">
            <a:avLst/>
          </a:prstGeom>
        </p:spPr>
        <p:txBody>
          <a:bodyPr vert="horz" lIns="417456" tIns="208727" rIns="417456" bIns="208727" rtlCol="0" anchor="ctr"/>
          <a:lstStyle>
            <a:lvl1pPr algn="l">
              <a:defRPr sz="5500">
                <a:solidFill>
                  <a:schemeClr val="tx1">
                    <a:tint val="75000"/>
                  </a:schemeClr>
                </a:solidFill>
              </a:defRPr>
            </a:lvl1pPr>
          </a:lstStyle>
          <a:p>
            <a:fld id="{985D6BDF-9D0E-4E2B-85B8-D8F4790360C9}" type="datetimeFigureOut">
              <a:rPr lang="en-US" smtClean="0"/>
              <a:t>12/10/2019</a:t>
            </a:fld>
            <a:endParaRPr lang="en-US" dirty="0"/>
          </a:p>
        </p:txBody>
      </p:sp>
      <p:sp>
        <p:nvSpPr>
          <p:cNvPr id="5" name="Footer Placeholder 4"/>
          <p:cNvSpPr>
            <a:spLocks noGrp="1"/>
          </p:cNvSpPr>
          <p:nvPr>
            <p:ph type="ftr" sz="quarter" idx="3"/>
          </p:nvPr>
        </p:nvSpPr>
        <p:spPr>
          <a:xfrm>
            <a:off x="10341319" y="39663922"/>
            <a:ext cx="9584637" cy="2278397"/>
          </a:xfrm>
          <a:prstGeom prst="rect">
            <a:avLst/>
          </a:prstGeom>
        </p:spPr>
        <p:txBody>
          <a:bodyPr vert="horz" lIns="417456" tIns="208727" rIns="417456" bIns="208727"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691547" y="39663922"/>
            <a:ext cx="7062364" cy="2278397"/>
          </a:xfrm>
          <a:prstGeom prst="rect">
            <a:avLst/>
          </a:prstGeom>
        </p:spPr>
        <p:txBody>
          <a:bodyPr vert="horz" lIns="417456" tIns="208727" rIns="417456" bIns="208727" rtlCol="0" anchor="ctr"/>
          <a:lstStyle>
            <a:lvl1pPr algn="r">
              <a:defRPr sz="55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174556" rtl="0" eaLnBrk="1" latinLnBrk="0" hangingPunct="1">
        <a:spcBef>
          <a:spcPct val="0"/>
        </a:spcBef>
        <a:buNone/>
        <a:defRPr sz="7600" kern="1200">
          <a:solidFill>
            <a:schemeClr val="tx1"/>
          </a:solidFill>
          <a:latin typeface="+mj-lt"/>
          <a:ea typeface="+mj-ea"/>
          <a:cs typeface="+mj-cs"/>
        </a:defRPr>
      </a:lvl1pPr>
    </p:titleStyle>
    <p:bodyStyle>
      <a:lvl1pPr marL="434850"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86969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04549"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173939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4pPr>
      <a:lvl5pPr marL="2174248" indent="-434850" algn="l" defTabSz="4174556" rtl="0" eaLnBrk="1" latinLnBrk="0" hangingPunct="1">
        <a:spcBef>
          <a:spcPct val="20000"/>
        </a:spcBef>
        <a:buFont typeface="Arial" pitchFamily="34" charset="0"/>
        <a:buChar char="»"/>
        <a:defRPr sz="3400" kern="1200">
          <a:solidFill>
            <a:schemeClr val="tx1"/>
          </a:solidFill>
          <a:latin typeface="+mn-lt"/>
          <a:ea typeface="+mn-ea"/>
          <a:cs typeface="+mn-cs"/>
        </a:defRPr>
      </a:lvl5pPr>
      <a:lvl6pPr marL="11480029"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67307"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54585"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1863" indent="-1043639" algn="l" defTabSz="417455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4556" rtl="0" eaLnBrk="1" latinLnBrk="0" hangingPunct="1">
        <a:defRPr sz="8200" kern="1200">
          <a:solidFill>
            <a:schemeClr val="tx1"/>
          </a:solidFill>
          <a:latin typeface="+mn-lt"/>
          <a:ea typeface="+mn-ea"/>
          <a:cs typeface="+mn-cs"/>
        </a:defRPr>
      </a:lvl1pPr>
      <a:lvl2pPr marL="2087278" algn="l" defTabSz="4174556" rtl="0" eaLnBrk="1" latinLnBrk="0" hangingPunct="1">
        <a:defRPr sz="8200" kern="1200">
          <a:solidFill>
            <a:schemeClr val="tx1"/>
          </a:solidFill>
          <a:latin typeface="+mn-lt"/>
          <a:ea typeface="+mn-ea"/>
          <a:cs typeface="+mn-cs"/>
        </a:defRPr>
      </a:lvl2pPr>
      <a:lvl3pPr marL="4174556" algn="l" defTabSz="4174556" rtl="0" eaLnBrk="1" latinLnBrk="0" hangingPunct="1">
        <a:defRPr sz="8200" kern="1200">
          <a:solidFill>
            <a:schemeClr val="tx1"/>
          </a:solidFill>
          <a:latin typeface="+mn-lt"/>
          <a:ea typeface="+mn-ea"/>
          <a:cs typeface="+mn-cs"/>
        </a:defRPr>
      </a:lvl3pPr>
      <a:lvl4pPr marL="6261834" algn="l" defTabSz="4174556" rtl="0" eaLnBrk="1" latinLnBrk="0" hangingPunct="1">
        <a:defRPr sz="8200" kern="1200">
          <a:solidFill>
            <a:schemeClr val="tx1"/>
          </a:solidFill>
          <a:latin typeface="+mn-lt"/>
          <a:ea typeface="+mn-ea"/>
          <a:cs typeface="+mn-cs"/>
        </a:defRPr>
      </a:lvl4pPr>
      <a:lvl5pPr marL="8349113" algn="l" defTabSz="4174556" rtl="0" eaLnBrk="1" latinLnBrk="0" hangingPunct="1">
        <a:defRPr sz="8200" kern="1200">
          <a:solidFill>
            <a:schemeClr val="tx1"/>
          </a:solidFill>
          <a:latin typeface="+mn-lt"/>
          <a:ea typeface="+mn-ea"/>
          <a:cs typeface="+mn-cs"/>
        </a:defRPr>
      </a:lvl5pPr>
      <a:lvl6pPr marL="10436390" algn="l" defTabSz="4174556" rtl="0" eaLnBrk="1" latinLnBrk="0" hangingPunct="1">
        <a:defRPr sz="8200" kern="1200">
          <a:solidFill>
            <a:schemeClr val="tx1"/>
          </a:solidFill>
          <a:latin typeface="+mn-lt"/>
          <a:ea typeface="+mn-ea"/>
          <a:cs typeface="+mn-cs"/>
        </a:defRPr>
      </a:lvl6pPr>
      <a:lvl7pPr marL="12523668" algn="l" defTabSz="4174556" rtl="0" eaLnBrk="1" latinLnBrk="0" hangingPunct="1">
        <a:defRPr sz="8200" kern="1200">
          <a:solidFill>
            <a:schemeClr val="tx1"/>
          </a:solidFill>
          <a:latin typeface="+mn-lt"/>
          <a:ea typeface="+mn-ea"/>
          <a:cs typeface="+mn-cs"/>
        </a:defRPr>
      </a:lvl7pPr>
      <a:lvl8pPr marL="14610946" algn="l" defTabSz="4174556" rtl="0" eaLnBrk="1" latinLnBrk="0" hangingPunct="1">
        <a:defRPr sz="8200" kern="1200">
          <a:solidFill>
            <a:schemeClr val="tx1"/>
          </a:solidFill>
          <a:latin typeface="+mn-lt"/>
          <a:ea typeface="+mn-ea"/>
          <a:cs typeface="+mn-cs"/>
        </a:defRPr>
      </a:lvl8pPr>
      <a:lvl9pPr marL="16698224" algn="l" defTabSz="417455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chart" Target="../charts/char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570801" y="84189"/>
            <a:ext cx="21117102" cy="321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434850" rIns="173940" bIns="434850"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600" b="1" dirty="0">
                <a:solidFill>
                  <a:schemeClr val="accent3">
                    <a:lumMod val="20000"/>
                    <a:lumOff val="80000"/>
                  </a:schemeClr>
                </a:solidFill>
                <a:latin typeface="+mn-lt"/>
              </a:rPr>
              <a:t>Template Provided By Genigraphics – 800.790.4001</a:t>
            </a:r>
          </a:p>
          <a:p>
            <a:pPr algn="ctr" eaLnBrk="1" hangingPunct="1"/>
            <a:r>
              <a:rPr lang="en-US" sz="76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4570801" y="3120414"/>
            <a:ext cx="21117102" cy="2228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3940" tIns="173940" rIns="173940" bIns="173940"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600" dirty="0">
                <a:solidFill>
                  <a:schemeClr val="accent3">
                    <a:lumMod val="20000"/>
                    <a:lumOff val="80000"/>
                  </a:schemeClr>
                </a:solidFill>
                <a:latin typeface="+mn-lt"/>
              </a:rPr>
              <a:t>John Smith, MD</a:t>
            </a:r>
            <a:r>
              <a:rPr lang="en-US" sz="4600" baseline="30000" dirty="0">
                <a:solidFill>
                  <a:schemeClr val="accent3">
                    <a:lumMod val="20000"/>
                    <a:lumOff val="80000"/>
                  </a:schemeClr>
                </a:solidFill>
                <a:latin typeface="+mn-lt"/>
              </a:rPr>
              <a:t>1</a:t>
            </a:r>
            <a:r>
              <a:rPr lang="en-US" sz="4600" dirty="0">
                <a:solidFill>
                  <a:schemeClr val="accent3">
                    <a:lumMod val="20000"/>
                    <a:lumOff val="80000"/>
                  </a:schemeClr>
                </a:solidFill>
                <a:latin typeface="+mn-lt"/>
              </a:rPr>
              <a:t>; Jane Doe, PhD</a:t>
            </a:r>
            <a:r>
              <a:rPr lang="en-US" sz="4600" baseline="30000" dirty="0">
                <a:solidFill>
                  <a:schemeClr val="accent3">
                    <a:lumMod val="20000"/>
                    <a:lumOff val="80000"/>
                  </a:schemeClr>
                </a:solidFill>
                <a:latin typeface="+mn-lt"/>
              </a:rPr>
              <a:t>2</a:t>
            </a:r>
            <a:r>
              <a:rPr lang="en-US" sz="4600" dirty="0">
                <a:solidFill>
                  <a:schemeClr val="accent3">
                    <a:lumMod val="20000"/>
                    <a:lumOff val="80000"/>
                  </a:schemeClr>
                </a:solidFill>
                <a:latin typeface="+mn-lt"/>
              </a:rPr>
              <a:t>; Frederick Jones, MD, PhD</a:t>
            </a:r>
            <a:r>
              <a:rPr lang="en-US" sz="4600" baseline="30000" dirty="0">
                <a:solidFill>
                  <a:schemeClr val="accent3">
                    <a:lumMod val="20000"/>
                    <a:lumOff val="80000"/>
                  </a:schemeClr>
                </a:solidFill>
                <a:latin typeface="+mn-lt"/>
              </a:rPr>
              <a:t>1,2</a:t>
            </a:r>
          </a:p>
          <a:p>
            <a:pPr algn="ctr" eaLnBrk="1" hangingPunct="1"/>
            <a:r>
              <a:rPr lang="en-US" sz="4600" baseline="30000" dirty="0">
                <a:solidFill>
                  <a:schemeClr val="accent3">
                    <a:lumMod val="20000"/>
                    <a:lumOff val="80000"/>
                  </a:schemeClr>
                </a:solidFill>
                <a:latin typeface="+mn-lt"/>
              </a:rPr>
              <a:t>1</a:t>
            </a:r>
            <a:r>
              <a:rPr lang="en-US" sz="4600" dirty="0">
                <a:solidFill>
                  <a:schemeClr val="accent3">
                    <a:lumMod val="20000"/>
                    <a:lumOff val="80000"/>
                  </a:schemeClr>
                </a:solidFill>
                <a:latin typeface="+mn-lt"/>
              </a:rPr>
              <a:t>University of Affiliation, </a:t>
            </a:r>
            <a:r>
              <a:rPr lang="en-US" sz="4600" baseline="30000" dirty="0">
                <a:solidFill>
                  <a:schemeClr val="accent3">
                    <a:lumMod val="20000"/>
                    <a:lumOff val="80000"/>
                  </a:schemeClr>
                </a:solidFill>
                <a:latin typeface="+mn-lt"/>
              </a:rPr>
              <a:t>2</a:t>
            </a:r>
            <a:r>
              <a:rPr lang="en-US" sz="4600" dirty="0">
                <a:solidFill>
                  <a:schemeClr val="accent3">
                    <a:lumMod val="20000"/>
                    <a:lumOff val="80000"/>
                  </a:schemeClr>
                </a:solidFill>
                <a:latin typeface="+mn-lt"/>
              </a:rPr>
              <a:t>Medical Center of Affiliation</a:t>
            </a:r>
          </a:p>
        </p:txBody>
      </p:sp>
      <p:sp>
        <p:nvSpPr>
          <p:cNvPr id="24" name="TextBox 23"/>
          <p:cNvSpPr txBox="1"/>
          <p:nvPr/>
        </p:nvSpPr>
        <p:spPr>
          <a:xfrm>
            <a:off x="1261136" y="39049741"/>
            <a:ext cx="3286643" cy="2395637"/>
          </a:xfrm>
          <a:prstGeom prst="rect">
            <a:avLst/>
          </a:prstGeom>
          <a:solidFill>
            <a:schemeClr val="accent1">
              <a:lumMod val="40000"/>
              <a:lumOff val="60000"/>
            </a:schemeClr>
          </a:solidFill>
        </p:spPr>
        <p:txBody>
          <a:bodyPr wrap="none" lIns="86970" tIns="43485" rIns="86970" bIns="43485" rtlCol="0">
            <a:spAutoFit/>
          </a:bodyPr>
          <a:lstStyle/>
          <a:p>
            <a:r>
              <a:rPr lang="en-US" sz="3000" dirty="0"/>
              <a:t>&lt;your name&gt;</a:t>
            </a:r>
          </a:p>
          <a:p>
            <a:r>
              <a:rPr lang="en-US" sz="3000" dirty="0"/>
              <a:t>&lt;your organization&gt;</a:t>
            </a:r>
          </a:p>
          <a:p>
            <a:r>
              <a:rPr lang="en-US" sz="3000" dirty="0"/>
              <a:t>Email:</a:t>
            </a:r>
          </a:p>
          <a:p>
            <a:r>
              <a:rPr lang="en-US" sz="3000" dirty="0"/>
              <a:t>Website:</a:t>
            </a:r>
          </a:p>
          <a:p>
            <a:r>
              <a:rPr lang="en-US" sz="3000" dirty="0"/>
              <a:t>Phone:</a:t>
            </a:r>
          </a:p>
        </p:txBody>
      </p:sp>
      <p:sp>
        <p:nvSpPr>
          <p:cNvPr id="25" name="TextBox 24"/>
          <p:cNvSpPr txBox="1"/>
          <p:nvPr/>
        </p:nvSpPr>
        <p:spPr>
          <a:xfrm>
            <a:off x="1261136" y="37890733"/>
            <a:ext cx="2385859" cy="918816"/>
          </a:xfrm>
          <a:prstGeom prst="rect">
            <a:avLst/>
          </a:prstGeom>
          <a:noFill/>
        </p:spPr>
        <p:txBody>
          <a:bodyPr wrap="none" lIns="86970" tIns="43485" rIns="86970" bIns="43485" rtlCol="0">
            <a:spAutoFit/>
          </a:bodyPr>
          <a:lstStyle/>
          <a:p>
            <a:r>
              <a:rPr lang="en-US" sz="5400" b="1" dirty="0"/>
              <a:t>Contact</a:t>
            </a:r>
          </a:p>
        </p:txBody>
      </p:sp>
      <p:sp>
        <p:nvSpPr>
          <p:cNvPr id="26" name="TextBox 25"/>
          <p:cNvSpPr txBox="1"/>
          <p:nvPr/>
        </p:nvSpPr>
        <p:spPr>
          <a:xfrm>
            <a:off x="15133638" y="39049741"/>
            <a:ext cx="13452122" cy="2852949"/>
          </a:xfrm>
          <a:prstGeom prst="rect">
            <a:avLst/>
          </a:prstGeom>
          <a:noFill/>
        </p:spPr>
        <p:txBody>
          <a:bodyPr wrap="square" lIns="86970" tIns="86970" rIns="86970" bIns="86970" numCol="1" spcCol="434850" rtlCol="0">
            <a:noAutofit/>
          </a:bodyPr>
          <a:lstStyle/>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r>
              <a:rPr lang="en-US" sz="1600" dirty="0"/>
              <a:t>  </a:t>
            </a:r>
          </a:p>
          <a:p>
            <a:pPr marL="434850" indent="-434850">
              <a:buFont typeface="+mj-lt"/>
              <a:buAutoNum type="arabicPeriod"/>
            </a:pPr>
            <a:endParaRPr lang="en-US" sz="1600" dirty="0"/>
          </a:p>
        </p:txBody>
      </p:sp>
      <p:sp>
        <p:nvSpPr>
          <p:cNvPr id="27" name="TextBox 26"/>
          <p:cNvSpPr txBox="1"/>
          <p:nvPr/>
        </p:nvSpPr>
        <p:spPr>
          <a:xfrm>
            <a:off x="15133638" y="37890733"/>
            <a:ext cx="3325668" cy="918816"/>
          </a:xfrm>
          <a:prstGeom prst="rect">
            <a:avLst/>
          </a:prstGeom>
          <a:noFill/>
        </p:spPr>
        <p:txBody>
          <a:bodyPr wrap="none" lIns="86970" tIns="43485" rIns="86970" bIns="43485" rtlCol="0">
            <a:spAutoFit/>
          </a:bodyPr>
          <a:lstStyle/>
          <a:p>
            <a:r>
              <a:rPr lang="en-US" sz="5400" b="1" dirty="0"/>
              <a:t>References</a:t>
            </a:r>
          </a:p>
        </p:txBody>
      </p:sp>
      <p:sp>
        <p:nvSpPr>
          <p:cNvPr id="10" name="Text Box 189"/>
          <p:cNvSpPr txBox="1">
            <a:spLocks noChangeArrowheads="1"/>
          </p:cNvSpPr>
          <p:nvPr/>
        </p:nvSpPr>
        <p:spPr bwMode="auto">
          <a:xfrm>
            <a:off x="1681515" y="7132373"/>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Abstract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2" name="Rectangle 31"/>
          <p:cNvSpPr/>
          <p:nvPr/>
        </p:nvSpPr>
        <p:spPr>
          <a:xfrm>
            <a:off x="1681515" y="6240826"/>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Abstract</a:t>
            </a:r>
          </a:p>
        </p:txBody>
      </p:sp>
      <p:sp>
        <p:nvSpPr>
          <p:cNvPr id="15" name="Text Box 194"/>
          <p:cNvSpPr txBox="1">
            <a:spLocks noChangeArrowheads="1"/>
          </p:cNvSpPr>
          <p:nvPr/>
        </p:nvSpPr>
        <p:spPr bwMode="auto">
          <a:xfrm>
            <a:off x="10929850" y="17385160"/>
            <a:ext cx="8407576" cy="10507904"/>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Results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a:p>
            <a:pPr eaLnBrk="1" hangingPunct="1"/>
            <a:r>
              <a:rPr lang="en-US" sz="3000" dirty="0">
                <a:latin typeface="Calibri" pitchFamily="34" charset="0"/>
              </a:rPr>
              <a:t>Speaking of Results, yours will look better if you remember to run a spell-check on your poster! After you’ve added your content click on </a:t>
            </a:r>
            <a:r>
              <a:rPr lang="en-US" sz="3000" b="1" dirty="0">
                <a:latin typeface="Calibri" pitchFamily="34" charset="0"/>
              </a:rPr>
              <a:t>Review</a:t>
            </a:r>
            <a:r>
              <a:rPr lang="en-US" sz="3000" dirty="0">
                <a:latin typeface="Calibri" pitchFamily="34" charset="0"/>
              </a:rPr>
              <a:t>, </a:t>
            </a:r>
            <a:r>
              <a:rPr lang="en-US" sz="3000" b="1" dirty="0">
                <a:latin typeface="Calibri" pitchFamily="34" charset="0"/>
              </a:rPr>
              <a:t>Spelling</a:t>
            </a:r>
            <a:r>
              <a:rPr lang="en-US" sz="3000" dirty="0">
                <a:latin typeface="Calibri" pitchFamily="34" charset="0"/>
              </a:rPr>
              <a:t>, or press F7.</a:t>
            </a:r>
          </a:p>
        </p:txBody>
      </p:sp>
      <p:sp>
        <p:nvSpPr>
          <p:cNvPr id="33" name="Rectangle 32"/>
          <p:cNvSpPr/>
          <p:nvPr/>
        </p:nvSpPr>
        <p:spPr>
          <a:xfrm>
            <a:off x="1681515"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0929850" y="7132373"/>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4" name="Rectangle 33"/>
          <p:cNvSpPr/>
          <p:nvPr/>
        </p:nvSpPr>
        <p:spPr>
          <a:xfrm>
            <a:off x="10929850" y="6240826"/>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0178184" y="17385160"/>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Discussion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5" name="Rectangle 34"/>
          <p:cNvSpPr/>
          <p:nvPr/>
        </p:nvSpPr>
        <p:spPr>
          <a:xfrm>
            <a:off x="20178184"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Discussion</a:t>
            </a:r>
          </a:p>
        </p:txBody>
      </p:sp>
      <p:sp>
        <p:nvSpPr>
          <p:cNvPr id="14" name="Text Box 193"/>
          <p:cNvSpPr txBox="1">
            <a:spLocks noChangeArrowheads="1"/>
          </p:cNvSpPr>
          <p:nvPr/>
        </p:nvSpPr>
        <p:spPr bwMode="auto">
          <a:xfrm>
            <a:off x="20178184" y="27637946"/>
            <a:ext cx="8407576" cy="8522396"/>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Conclusions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4 feet away on an A0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6" name="Rectangle 35"/>
          <p:cNvSpPr/>
          <p:nvPr/>
        </p:nvSpPr>
        <p:spPr>
          <a:xfrm>
            <a:off x="20178184" y="26746399"/>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1763839099"/>
              </p:ext>
            </p:extLst>
          </p:nvPr>
        </p:nvGraphicFramePr>
        <p:xfrm>
          <a:off x="10959350" y="29696630"/>
          <a:ext cx="8407576" cy="6463709"/>
        </p:xfrm>
        <a:graphic>
          <a:graphicData uri="http://schemas.openxmlformats.org/drawingml/2006/table">
            <a:tbl>
              <a:tblPr firstRow="1" bandRow="1">
                <a:tableStyleId>{F5AB1C69-6EDB-4FF4-983F-18BD219EF322}</a:tableStyleId>
              </a:tblPr>
              <a:tblGrid>
                <a:gridCol w="2101894">
                  <a:extLst>
                    <a:ext uri="{9D8B030D-6E8A-4147-A177-3AD203B41FA5}">
                      <a16:colId xmlns:a16="http://schemas.microsoft.com/office/drawing/2014/main" val="20000"/>
                    </a:ext>
                  </a:extLst>
                </a:gridCol>
                <a:gridCol w="2101894">
                  <a:extLst>
                    <a:ext uri="{9D8B030D-6E8A-4147-A177-3AD203B41FA5}">
                      <a16:colId xmlns:a16="http://schemas.microsoft.com/office/drawing/2014/main" val="20001"/>
                    </a:ext>
                  </a:extLst>
                </a:gridCol>
                <a:gridCol w="2101894">
                  <a:extLst>
                    <a:ext uri="{9D8B030D-6E8A-4147-A177-3AD203B41FA5}">
                      <a16:colId xmlns:a16="http://schemas.microsoft.com/office/drawing/2014/main" val="20002"/>
                    </a:ext>
                  </a:extLst>
                </a:gridCol>
                <a:gridCol w="2101894">
                  <a:extLst>
                    <a:ext uri="{9D8B030D-6E8A-4147-A177-3AD203B41FA5}">
                      <a16:colId xmlns:a16="http://schemas.microsoft.com/office/drawing/2014/main" val="20003"/>
                    </a:ext>
                  </a:extLst>
                </a:gridCol>
              </a:tblGrid>
              <a:tr h="923387">
                <a:tc>
                  <a:txBody>
                    <a:bodyPr/>
                    <a:lstStyle/>
                    <a:p>
                      <a:endParaRPr lang="en-US" sz="3100" dirty="0"/>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tc>
                  <a:txBody>
                    <a:bodyPr/>
                    <a:lstStyle/>
                    <a:p>
                      <a:pPr algn="ctr"/>
                      <a:r>
                        <a:rPr lang="en-US" sz="3100" dirty="0"/>
                        <a:t>Heading</a:t>
                      </a:r>
                    </a:p>
                  </a:txBody>
                  <a:tcPr marL="84076" marR="84076" marT="44577" marB="44577" anchor="ctr">
                    <a:solidFill>
                      <a:schemeClr val="accent1">
                        <a:lumMod val="75000"/>
                      </a:schemeClr>
                    </a:solidFill>
                  </a:tcPr>
                </a:tc>
                <a:extLst>
                  <a:ext uri="{0D108BD9-81ED-4DB2-BD59-A6C34878D82A}">
                    <a16:rowId xmlns:a16="http://schemas.microsoft.com/office/drawing/2014/main" val="10000"/>
                  </a:ext>
                </a:extLst>
              </a:tr>
              <a:tr h="923387">
                <a:tc>
                  <a:txBody>
                    <a:bodyPr/>
                    <a:lstStyle/>
                    <a:p>
                      <a:r>
                        <a:rPr lang="en-US" sz="3100" dirty="0"/>
                        <a:t>Item</a:t>
                      </a:r>
                    </a:p>
                  </a:txBody>
                  <a:tcPr marL="84076" marR="84076" marT="44577" marB="44577" anchor="ctr"/>
                </a:tc>
                <a:tc>
                  <a:txBody>
                    <a:bodyPr/>
                    <a:lstStyle/>
                    <a:p>
                      <a:pPr algn="ctr"/>
                      <a:r>
                        <a:rPr lang="en-US" sz="3100" dirty="0"/>
                        <a:t>800</a:t>
                      </a:r>
                    </a:p>
                  </a:txBody>
                  <a:tcPr marL="84076" marR="84076" marT="44577" marB="44577" anchor="ctr"/>
                </a:tc>
                <a:tc>
                  <a:txBody>
                    <a:bodyPr/>
                    <a:lstStyle/>
                    <a:p>
                      <a:pPr algn="ctr"/>
                      <a:r>
                        <a:rPr lang="en-US" sz="3100" dirty="0"/>
                        <a:t>790</a:t>
                      </a:r>
                    </a:p>
                  </a:txBody>
                  <a:tcPr marL="84076" marR="84076" marT="44577" marB="44577" anchor="ctr"/>
                </a:tc>
                <a:tc>
                  <a:txBody>
                    <a:bodyPr/>
                    <a:lstStyle/>
                    <a:p>
                      <a:pPr algn="ctr"/>
                      <a:r>
                        <a:rPr lang="en-US" sz="3100" dirty="0"/>
                        <a:t>4001</a:t>
                      </a:r>
                    </a:p>
                  </a:txBody>
                  <a:tcPr marL="84076" marR="84076" marT="44577" marB="44577" anchor="ctr"/>
                </a:tc>
                <a:extLst>
                  <a:ext uri="{0D108BD9-81ED-4DB2-BD59-A6C34878D82A}">
                    <a16:rowId xmlns:a16="http://schemas.microsoft.com/office/drawing/2014/main" val="10001"/>
                  </a:ext>
                </a:extLst>
              </a:tr>
              <a:tr h="923387">
                <a:tc>
                  <a:txBody>
                    <a:bodyPr/>
                    <a:lstStyle/>
                    <a:p>
                      <a:r>
                        <a:rPr lang="en-US" sz="3100" dirty="0"/>
                        <a:t>Item</a:t>
                      </a:r>
                    </a:p>
                  </a:txBody>
                  <a:tcPr marL="84076" marR="84076" marT="44577" marB="44577" anchor="ctr"/>
                </a:tc>
                <a:tc>
                  <a:txBody>
                    <a:bodyPr/>
                    <a:lstStyle/>
                    <a:p>
                      <a:pPr algn="ctr"/>
                      <a:r>
                        <a:rPr lang="en-US" sz="3100" dirty="0"/>
                        <a:t>356</a:t>
                      </a:r>
                    </a:p>
                  </a:txBody>
                  <a:tcPr marL="84076" marR="84076" marT="44577" marB="44577" anchor="ctr"/>
                </a:tc>
                <a:tc>
                  <a:txBody>
                    <a:bodyPr/>
                    <a:lstStyle/>
                    <a:p>
                      <a:pPr algn="ctr"/>
                      <a:r>
                        <a:rPr lang="en-US" sz="3100" dirty="0"/>
                        <a:t>856</a:t>
                      </a:r>
                    </a:p>
                  </a:txBody>
                  <a:tcPr marL="84076" marR="84076" marT="44577" marB="44577" anchor="ctr"/>
                </a:tc>
                <a:tc>
                  <a:txBody>
                    <a:bodyPr/>
                    <a:lstStyle/>
                    <a:p>
                      <a:pPr algn="ctr"/>
                      <a:r>
                        <a:rPr lang="en-US" sz="3100" dirty="0"/>
                        <a:t>290</a:t>
                      </a:r>
                    </a:p>
                  </a:txBody>
                  <a:tcPr marL="84076" marR="84076" marT="44577" marB="44577" anchor="ctr"/>
                </a:tc>
                <a:extLst>
                  <a:ext uri="{0D108BD9-81ED-4DB2-BD59-A6C34878D82A}">
                    <a16:rowId xmlns:a16="http://schemas.microsoft.com/office/drawing/2014/main" val="10002"/>
                  </a:ext>
                </a:extLst>
              </a:tr>
              <a:tr h="923387">
                <a:tc>
                  <a:txBody>
                    <a:bodyPr/>
                    <a:lstStyle/>
                    <a:p>
                      <a:r>
                        <a:rPr lang="en-US" sz="3100" dirty="0"/>
                        <a:t>Item</a:t>
                      </a:r>
                    </a:p>
                  </a:txBody>
                  <a:tcPr marL="84076" marR="84076" marT="44577" marB="44577" anchor="ctr"/>
                </a:tc>
                <a:tc>
                  <a:txBody>
                    <a:bodyPr/>
                    <a:lstStyle/>
                    <a:p>
                      <a:pPr algn="ctr"/>
                      <a:r>
                        <a:rPr lang="en-US" sz="3100" dirty="0"/>
                        <a:t>228</a:t>
                      </a:r>
                    </a:p>
                  </a:txBody>
                  <a:tcPr marL="84076" marR="84076" marT="44577" marB="44577" anchor="ctr"/>
                </a:tc>
                <a:tc>
                  <a:txBody>
                    <a:bodyPr/>
                    <a:lstStyle/>
                    <a:p>
                      <a:pPr algn="ctr"/>
                      <a:r>
                        <a:rPr lang="en-US" sz="3100" dirty="0"/>
                        <a:t>134</a:t>
                      </a:r>
                    </a:p>
                  </a:txBody>
                  <a:tcPr marL="84076" marR="84076" marT="44577" marB="44577" anchor="ctr"/>
                </a:tc>
                <a:tc>
                  <a:txBody>
                    <a:bodyPr/>
                    <a:lstStyle/>
                    <a:p>
                      <a:pPr algn="ctr"/>
                      <a:r>
                        <a:rPr lang="en-US" sz="3100" dirty="0"/>
                        <a:t>238</a:t>
                      </a:r>
                    </a:p>
                  </a:txBody>
                  <a:tcPr marL="84076" marR="84076" marT="44577" marB="44577" anchor="ctr"/>
                </a:tc>
                <a:extLst>
                  <a:ext uri="{0D108BD9-81ED-4DB2-BD59-A6C34878D82A}">
                    <a16:rowId xmlns:a16="http://schemas.microsoft.com/office/drawing/2014/main" val="10003"/>
                  </a:ext>
                </a:extLst>
              </a:tr>
              <a:tr h="923387">
                <a:tc>
                  <a:txBody>
                    <a:bodyPr/>
                    <a:lstStyle/>
                    <a:p>
                      <a:r>
                        <a:rPr lang="en-US" sz="3100" dirty="0"/>
                        <a:t>Item</a:t>
                      </a:r>
                    </a:p>
                  </a:txBody>
                  <a:tcPr marL="84076" marR="84076" marT="44577" marB="44577" anchor="ctr"/>
                </a:tc>
                <a:tc>
                  <a:txBody>
                    <a:bodyPr/>
                    <a:lstStyle/>
                    <a:p>
                      <a:pPr algn="ctr"/>
                      <a:r>
                        <a:rPr lang="en-US" sz="3100" dirty="0"/>
                        <a:t>954</a:t>
                      </a:r>
                    </a:p>
                  </a:txBody>
                  <a:tcPr marL="84076" marR="84076" marT="44577" marB="44577" anchor="ctr"/>
                </a:tc>
                <a:tc>
                  <a:txBody>
                    <a:bodyPr/>
                    <a:lstStyle/>
                    <a:p>
                      <a:pPr algn="ctr"/>
                      <a:r>
                        <a:rPr lang="en-US" sz="3100" dirty="0"/>
                        <a:t>875</a:t>
                      </a:r>
                    </a:p>
                  </a:txBody>
                  <a:tcPr marL="84076" marR="84076" marT="44577" marB="44577" anchor="ctr"/>
                </a:tc>
                <a:tc>
                  <a:txBody>
                    <a:bodyPr/>
                    <a:lstStyle/>
                    <a:p>
                      <a:pPr algn="ctr"/>
                      <a:r>
                        <a:rPr lang="en-US" sz="3100" dirty="0"/>
                        <a:t>976</a:t>
                      </a:r>
                    </a:p>
                  </a:txBody>
                  <a:tcPr marL="84076" marR="84076" marT="44577" marB="44577" anchor="ctr"/>
                </a:tc>
                <a:extLst>
                  <a:ext uri="{0D108BD9-81ED-4DB2-BD59-A6C34878D82A}">
                    <a16:rowId xmlns:a16="http://schemas.microsoft.com/office/drawing/2014/main" val="10004"/>
                  </a:ext>
                </a:extLst>
              </a:tr>
              <a:tr h="923387">
                <a:tc>
                  <a:txBody>
                    <a:bodyPr/>
                    <a:lstStyle/>
                    <a:p>
                      <a:r>
                        <a:rPr lang="en-US" sz="3100" dirty="0"/>
                        <a:t>Item</a:t>
                      </a:r>
                    </a:p>
                  </a:txBody>
                  <a:tcPr marL="84076" marR="84076" marT="44577" marB="44577" anchor="ctr"/>
                </a:tc>
                <a:tc>
                  <a:txBody>
                    <a:bodyPr/>
                    <a:lstStyle/>
                    <a:p>
                      <a:pPr algn="ctr"/>
                      <a:r>
                        <a:rPr lang="en-US" sz="3100" dirty="0"/>
                        <a:t>324</a:t>
                      </a:r>
                    </a:p>
                  </a:txBody>
                  <a:tcPr marL="84076" marR="84076" marT="44577" marB="44577" anchor="ctr"/>
                </a:tc>
                <a:tc>
                  <a:txBody>
                    <a:bodyPr/>
                    <a:lstStyle/>
                    <a:p>
                      <a:pPr algn="ctr"/>
                      <a:r>
                        <a:rPr lang="en-US" sz="3100" dirty="0"/>
                        <a:t>325</a:t>
                      </a:r>
                    </a:p>
                  </a:txBody>
                  <a:tcPr marL="84076" marR="84076" marT="44577" marB="44577" anchor="ctr"/>
                </a:tc>
                <a:tc>
                  <a:txBody>
                    <a:bodyPr/>
                    <a:lstStyle/>
                    <a:p>
                      <a:pPr algn="ctr"/>
                      <a:r>
                        <a:rPr lang="en-US" sz="3100" dirty="0"/>
                        <a:t>301</a:t>
                      </a:r>
                    </a:p>
                  </a:txBody>
                  <a:tcPr marL="84076" marR="84076" marT="44577" marB="44577" anchor="ctr"/>
                </a:tc>
                <a:extLst>
                  <a:ext uri="{0D108BD9-81ED-4DB2-BD59-A6C34878D82A}">
                    <a16:rowId xmlns:a16="http://schemas.microsoft.com/office/drawing/2014/main" val="10005"/>
                  </a:ext>
                </a:extLst>
              </a:tr>
              <a:tr h="923387">
                <a:tc>
                  <a:txBody>
                    <a:bodyPr/>
                    <a:lstStyle/>
                    <a:p>
                      <a:r>
                        <a:rPr lang="en-US" sz="3100" dirty="0"/>
                        <a:t>Item</a:t>
                      </a:r>
                    </a:p>
                  </a:txBody>
                  <a:tcPr marL="84076" marR="84076" marT="44577" marB="44577" anchor="ctr"/>
                </a:tc>
                <a:tc>
                  <a:txBody>
                    <a:bodyPr/>
                    <a:lstStyle/>
                    <a:p>
                      <a:pPr algn="ctr"/>
                      <a:r>
                        <a:rPr lang="en-US" sz="3100" dirty="0"/>
                        <a:t>199</a:t>
                      </a:r>
                    </a:p>
                  </a:txBody>
                  <a:tcPr marL="84076" marR="84076" marT="44577" marB="44577" anchor="ctr"/>
                </a:tc>
                <a:tc>
                  <a:txBody>
                    <a:bodyPr/>
                    <a:lstStyle/>
                    <a:p>
                      <a:pPr algn="ctr"/>
                      <a:r>
                        <a:rPr lang="en-US" sz="3100" dirty="0"/>
                        <a:t>137</a:t>
                      </a:r>
                    </a:p>
                  </a:txBody>
                  <a:tcPr marL="84076" marR="84076" marT="44577" marB="44577" anchor="ctr"/>
                </a:tc>
                <a:tc>
                  <a:txBody>
                    <a:bodyPr/>
                    <a:lstStyle/>
                    <a:p>
                      <a:pPr algn="ctr"/>
                      <a:r>
                        <a:rPr lang="en-US" sz="3100" dirty="0"/>
                        <a:t>186</a:t>
                      </a:r>
                    </a:p>
                  </a:txBody>
                  <a:tcPr marL="84076" marR="84076" marT="44577" marB="44577" anchor="ctr"/>
                </a:tc>
                <a:extLst>
                  <a:ext uri="{0D108BD9-81ED-4DB2-BD59-A6C34878D82A}">
                    <a16:rowId xmlns:a16="http://schemas.microsoft.com/office/drawing/2014/main" val="10006"/>
                  </a:ext>
                </a:extLst>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681515" y="17385160"/>
                <a:ext cx="8407576" cy="15155908"/>
              </a:xfrm>
              <a:prstGeom prst="rect">
                <a:avLst/>
              </a:prstGeom>
              <a:solidFill>
                <a:schemeClr val="bg1"/>
              </a:solidFill>
              <a:ln w="12700">
                <a:solidFill>
                  <a:schemeClr val="accent1">
                    <a:lumMod val="75000"/>
                  </a:schemeClr>
                </a:solidFill>
              </a:ln>
              <a:effectLst/>
            </p:spPr>
            <p:txBody>
              <a:bodyPr lIns="173940" tIns="173940" rIns="173940" bIns="17394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mn-lt"/>
                  </a:rPr>
                  <a:t>Genigraphics®</a:t>
                </a:r>
                <a:r>
                  <a:rPr lang="en-US" sz="3000" dirty="0">
                    <a:latin typeface="+mn-lt"/>
                  </a:rPr>
                  <a:t> has provided this template to assist in preparation of a medical or scientific research poster. The dimensions are set to A0 international paper size (46.8” high by 33.1” wide) but prints can be scaled up or down in size to any dimension with the same aspect ratio. For example, if you order an A1 poster (33.1” high by 23.4” wide) using this template, we will print the file at 70.6% of its original size. </a:t>
                </a:r>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panose="02040503050406030204" pitchFamily="18" charset="0"/>
                            </a:rPr>
                          </m:ctrlPr>
                        </m:boxPr>
                        <m:e>
                          <m:f>
                            <m:fPr>
                              <m:ctrlPr>
                                <a:rPr lang="en-US" sz="3000" b="1" i="1">
                                  <a:latin typeface="Cambria Math" panose="02040503050406030204" pitchFamily="18" charset="0"/>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681515" y="17385160"/>
                <a:ext cx="8407576" cy="15155908"/>
              </a:xfrm>
              <a:prstGeom prst="rect">
                <a:avLst/>
              </a:prstGeom>
              <a:blipFill rotWithShape="1">
                <a:blip r:embed="rId2"/>
                <a:stretch>
                  <a:fillRect l="-652" r="-1448"/>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0929850" y="16493613"/>
            <a:ext cx="8407576" cy="89154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86970" tIns="43485" rIns="86970" bIns="43485" rtlCol="0" anchor="ctr"/>
          <a:lstStyle/>
          <a:p>
            <a:pPr algn="ctr"/>
            <a:r>
              <a:rPr lang="en-US" sz="54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1115" y="32987225"/>
            <a:ext cx="3783410" cy="2674640"/>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5283" y="32987225"/>
            <a:ext cx="3783410" cy="2674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711118" y="35880399"/>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a:t>
            </a:r>
            <a:r>
              <a:rPr lang="en-US" sz="2400" dirty="0">
                <a:latin typeface="Calibri" pitchFamily="34" charset="0"/>
              </a:rPr>
              <a:t> Label in 24pt Calibri.</a:t>
            </a:r>
          </a:p>
        </p:txBody>
      </p:sp>
      <p:sp>
        <p:nvSpPr>
          <p:cNvPr id="52" name="Text Box 181"/>
          <p:cNvSpPr txBox="1">
            <a:spLocks noChangeArrowheads="1"/>
          </p:cNvSpPr>
          <p:nvPr/>
        </p:nvSpPr>
        <p:spPr bwMode="auto">
          <a:xfrm>
            <a:off x="6335284" y="35880399"/>
            <a:ext cx="3884987"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a:t>
            </a:r>
            <a:r>
              <a:rPr lang="en-US" sz="2400" dirty="0">
                <a:latin typeface="Calibri" pitchFamily="34" charset="0"/>
              </a:rPr>
              <a:t> Label in 24pt Calibri.</a:t>
            </a:r>
          </a:p>
        </p:txBody>
      </p:sp>
      <p:sp>
        <p:nvSpPr>
          <p:cNvPr id="53" name="Text Box 180"/>
          <p:cNvSpPr txBox="1">
            <a:spLocks noChangeArrowheads="1"/>
          </p:cNvSpPr>
          <p:nvPr/>
        </p:nvSpPr>
        <p:spPr bwMode="auto">
          <a:xfrm>
            <a:off x="10782037" y="29119504"/>
            <a:ext cx="377380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Table 1.</a:t>
            </a:r>
            <a:r>
              <a:rPr lang="en-US" sz="2400" dirty="0">
                <a:latin typeface="Calibri" pitchFamily="34" charset="0"/>
              </a:rPr>
              <a:t> Label in 24pt Calibri.</a:t>
            </a:r>
          </a:p>
        </p:txBody>
      </p:sp>
      <p:graphicFrame>
        <p:nvGraphicFramePr>
          <p:cNvPr id="3" name="Chart 2"/>
          <p:cNvGraphicFramePr/>
          <p:nvPr>
            <p:extLst>
              <p:ext uri="{D42A27DB-BD31-4B8C-83A1-F6EECF244321}">
                <p14:modId xmlns:p14="http://schemas.microsoft.com/office/powerpoint/2010/main" val="179898658"/>
              </p:ext>
            </p:extLst>
          </p:nvPr>
        </p:nvGraphicFramePr>
        <p:xfrm>
          <a:off x="20211155" y="6686601"/>
          <a:ext cx="8407576" cy="8076380"/>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0040943" y="15156294"/>
            <a:ext cx="3793873" cy="457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970" tIns="43485" rIns="86970" bIns="43485">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400" b="1" dirty="0">
                <a:latin typeface="Calibri" pitchFamily="34" charset="0"/>
              </a:rPr>
              <a:t>Chart 1.</a:t>
            </a:r>
            <a:r>
              <a:rPr lang="en-US" sz="2400" dirty="0">
                <a:latin typeface="Calibri" pitchFamily="34" charset="0"/>
              </a:rPr>
              <a:t> Label in 24pt Calibri.</a:t>
            </a:r>
          </a:p>
        </p:txBody>
      </p:sp>
      <p:sp>
        <p:nvSpPr>
          <p:cNvPr id="30" name="Rectangle 265"/>
          <p:cNvSpPr>
            <a:spLocks noChangeAspect="1" noChangeArrowheads="1"/>
          </p:cNvSpPr>
          <p:nvPr/>
        </p:nvSpPr>
        <p:spPr bwMode="auto">
          <a:xfrm>
            <a:off x="840758" y="1515630"/>
            <a:ext cx="2688303" cy="213971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717" tIns="39858" rIns="79717" bIns="39858" anchor="ctr"/>
          <a:lstStyle/>
          <a:p>
            <a:pPr algn="ctr" defTabSz="3826073"/>
            <a:r>
              <a:rPr lang="en-US" sz="1900" b="1" dirty="0">
                <a:latin typeface="Calibri" pitchFamily="34" charset="0"/>
              </a:rPr>
              <a:t>REPLACE THIS BOX WITH YOUR ORGANIZATION’S</a:t>
            </a:r>
          </a:p>
          <a:p>
            <a:pPr algn="ctr" defTabSz="3826073"/>
            <a:r>
              <a:rPr lang="en-US" sz="1900" b="1" dirty="0">
                <a:latin typeface="Calibri" pitchFamily="34" charset="0"/>
              </a:rPr>
              <a:t>HIGH RESOLUTION LOGO</a:t>
            </a:r>
          </a:p>
        </p:txBody>
      </p:sp>
      <p:sp>
        <p:nvSpPr>
          <p:cNvPr id="31" name="Rectangle 265"/>
          <p:cNvSpPr>
            <a:spLocks noChangeAspect="1" noChangeArrowheads="1"/>
          </p:cNvSpPr>
          <p:nvPr/>
        </p:nvSpPr>
        <p:spPr bwMode="auto">
          <a:xfrm>
            <a:off x="26736094" y="1515630"/>
            <a:ext cx="2688304" cy="2139712"/>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9717" tIns="39858" rIns="79717" bIns="39858" anchor="ctr"/>
          <a:lstStyle/>
          <a:p>
            <a:pPr algn="ctr" defTabSz="3826073"/>
            <a:r>
              <a:rPr lang="en-US" sz="1900" b="1" dirty="0">
                <a:latin typeface="Calibri" pitchFamily="34" charset="0"/>
              </a:rPr>
              <a:t>REPLACE THIS BOX WITH YOUR ORGANIZATION’S</a:t>
            </a:r>
          </a:p>
          <a:p>
            <a:pPr algn="ctr" defTabSz="3826073"/>
            <a:r>
              <a:rPr lang="en-US" sz="19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2525</TotalTime>
  <Words>1113</Words>
  <Application>Microsoft Office PowerPoint</Application>
  <PresentationFormat>Kohandatud</PresentationFormat>
  <Paragraphs>106</Paragraphs>
  <Slides>1</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1</vt:i4>
      </vt:variant>
    </vt:vector>
  </HeadingPairs>
  <TitlesOfParts>
    <vt:vector size="5" baseType="lpstr">
      <vt:lpstr>Arial</vt:lpstr>
      <vt:lpstr>Calibri</vt:lpstr>
      <vt:lpstr>Cambria Math</vt:lpstr>
      <vt:lpstr>Office Theme</vt:lpstr>
      <vt:lpstr>PowerPointi esitlus</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A0/A1</dc:title>
  <dc:creator>Jay Larson</dc:creator>
  <dc:description>Quality poster printing
www.genigraphics.com
1-800-790-4001</dc:description>
  <cp:lastModifiedBy>Are Kangus</cp:lastModifiedBy>
  <cp:revision>63</cp:revision>
  <cp:lastPrinted>2013-02-12T02:21:55Z</cp:lastPrinted>
  <dcterms:created xsi:type="dcterms:W3CDTF">2013-02-10T21:14:48Z</dcterms:created>
  <dcterms:modified xsi:type="dcterms:W3CDTF">2019-12-10T06:52:32Z</dcterms:modified>
</cp:coreProperties>
</file>