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09" r:id="rId2"/>
    <p:sldId id="343" r:id="rId3"/>
    <p:sldId id="341" r:id="rId4"/>
    <p:sldId id="338" r:id="rId5"/>
    <p:sldId id="265" r:id="rId6"/>
    <p:sldId id="339" r:id="rId7"/>
    <p:sldId id="258" r:id="rId8"/>
    <p:sldId id="319" r:id="rId9"/>
    <p:sldId id="320" r:id="rId10"/>
    <p:sldId id="321" r:id="rId11"/>
    <p:sldId id="323" r:id="rId12"/>
    <p:sldId id="322" r:id="rId13"/>
    <p:sldId id="325" r:id="rId14"/>
    <p:sldId id="326" r:id="rId15"/>
    <p:sldId id="328" r:id="rId16"/>
    <p:sldId id="276" r:id="rId17"/>
    <p:sldId id="332" r:id="rId18"/>
    <p:sldId id="334" r:id="rId19"/>
    <p:sldId id="333" r:id="rId20"/>
    <p:sldId id="278" r:id="rId21"/>
    <p:sldId id="340" r:id="rId22"/>
    <p:sldId id="337" r:id="rId23"/>
    <p:sldId id="336" r:id="rId24"/>
    <p:sldId id="342" r:id="rId25"/>
    <p:sldId id="284" r:id="rId26"/>
    <p:sldId id="300" r:id="rId27"/>
    <p:sldId id="307" r:id="rId28"/>
    <p:sldId id="283" r:id="rId29"/>
    <p:sldId id="310" r:id="rId30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7" autoAdjust="0"/>
    <p:restoredTop sz="94660"/>
  </p:normalViewPr>
  <p:slideViewPr>
    <p:cSldViewPr snapToGrid="0">
      <p:cViewPr>
        <p:scale>
          <a:sx n="117" d="100"/>
          <a:sy n="117" d="100"/>
        </p:scale>
        <p:origin x="-126" y="-4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8F7FE-1330-4EFB-8CFB-A9351D7BE7CA}" type="datetimeFigureOut">
              <a:rPr lang="et-EE" smtClean="0"/>
              <a:pPr/>
              <a:t>4.11.2016</a:t>
            </a:fld>
            <a:endParaRPr lang="et-E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E6A3E-E87A-47AC-A030-7C7ECE9D3BC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8F7FE-1330-4EFB-8CFB-A9351D7BE7CA}" type="datetimeFigureOut">
              <a:rPr lang="et-EE" smtClean="0"/>
              <a:pPr/>
              <a:t>4.11.2016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E6A3E-E87A-47AC-A030-7C7ECE9D3BC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8F7FE-1330-4EFB-8CFB-A9351D7BE7CA}" type="datetimeFigureOut">
              <a:rPr lang="et-EE" smtClean="0"/>
              <a:pPr/>
              <a:t>4.11.2016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E6A3E-E87A-47AC-A030-7C7ECE9D3BC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8F7FE-1330-4EFB-8CFB-A9351D7BE7CA}" type="datetimeFigureOut">
              <a:rPr lang="et-EE" smtClean="0"/>
              <a:pPr/>
              <a:t>4.11.2016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E6A3E-E87A-47AC-A030-7C7ECE9D3BC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8F7FE-1330-4EFB-8CFB-A9351D7BE7CA}" type="datetimeFigureOut">
              <a:rPr lang="et-EE" smtClean="0"/>
              <a:pPr/>
              <a:t>4.11.2016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E6A3E-E87A-47AC-A030-7C7ECE9D3BC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8F7FE-1330-4EFB-8CFB-A9351D7BE7CA}" type="datetimeFigureOut">
              <a:rPr lang="et-EE" smtClean="0"/>
              <a:pPr/>
              <a:t>4.11.2016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E6A3E-E87A-47AC-A030-7C7ECE9D3BC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8F7FE-1330-4EFB-8CFB-A9351D7BE7CA}" type="datetimeFigureOut">
              <a:rPr lang="et-EE" smtClean="0"/>
              <a:pPr/>
              <a:t>4.11.2016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E6A3E-E87A-47AC-A030-7C7ECE9D3BC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8F7FE-1330-4EFB-8CFB-A9351D7BE7CA}" type="datetimeFigureOut">
              <a:rPr lang="et-EE" smtClean="0"/>
              <a:pPr/>
              <a:t>4.11.2016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E6A3E-E87A-47AC-A030-7C7ECE9D3BC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8F7FE-1330-4EFB-8CFB-A9351D7BE7CA}" type="datetimeFigureOut">
              <a:rPr lang="et-EE" smtClean="0"/>
              <a:pPr/>
              <a:t>4.11.2016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E6A3E-E87A-47AC-A030-7C7ECE9D3BC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8F7FE-1330-4EFB-8CFB-A9351D7BE7CA}" type="datetimeFigureOut">
              <a:rPr lang="et-EE" smtClean="0"/>
              <a:pPr/>
              <a:t>4.11.2016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E6A3E-E87A-47AC-A030-7C7ECE9D3BC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8F7FE-1330-4EFB-8CFB-A9351D7BE7CA}" type="datetimeFigureOut">
              <a:rPr lang="et-EE" smtClean="0"/>
              <a:pPr/>
              <a:t>4.11.2016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27AE6A3E-E87A-47AC-A030-7C7ECE9D3BC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BC8F7FE-1330-4EFB-8CFB-A9351D7BE7CA}" type="datetimeFigureOut">
              <a:rPr lang="et-EE" smtClean="0"/>
              <a:pPr/>
              <a:t>4.11.2016</a:t>
            </a:fld>
            <a:endParaRPr lang="et-EE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7AE6A3E-E87A-47AC-A030-7C7ECE9D3BC8}" type="slidenum">
              <a:rPr lang="et-EE" smtClean="0"/>
              <a:pPr/>
              <a:t>‹#›</a:t>
            </a:fld>
            <a:endParaRPr lang="et-EE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Microsoft_Word_97_-_2003_Document1.doc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ki.ee/dict/qs/qs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t-EE" sz="4300" b="1" dirty="0" smtClean="0"/>
              <a:t> ERAKORRALISE MEDITSIINI TEHNIK vs</a:t>
            </a:r>
          </a:p>
          <a:p>
            <a:pPr marL="0" indent="0">
              <a:buNone/>
            </a:pPr>
            <a:r>
              <a:rPr lang="et-EE" sz="4300" b="1" dirty="0" smtClean="0"/>
              <a:t> KIIRABITEHNIK vs</a:t>
            </a:r>
          </a:p>
          <a:p>
            <a:pPr marL="0" indent="0">
              <a:buNone/>
            </a:pPr>
            <a:r>
              <a:rPr lang="et-EE" sz="4300" b="1" dirty="0" smtClean="0"/>
              <a:t> … !? </a:t>
            </a:r>
          </a:p>
          <a:p>
            <a:pPr marL="0" indent="0">
              <a:buNone/>
            </a:pPr>
            <a:r>
              <a:rPr lang="et-EE" sz="6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PARAMEEDIK</a:t>
            </a:r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r>
              <a:rPr lang="et-EE" dirty="0" smtClean="0"/>
              <a:t>Regionaalhaigla</a:t>
            </a:r>
          </a:p>
          <a:p>
            <a:pPr marL="0" indent="0">
              <a:buNone/>
            </a:pPr>
            <a:r>
              <a:rPr lang="et-EE" dirty="0" smtClean="0"/>
              <a:t>Kalle Kask</a:t>
            </a:r>
            <a:endParaRPr lang="et-EE" dirty="0"/>
          </a:p>
          <a:p>
            <a:pPr marL="0" indent="0">
              <a:buNone/>
            </a:pPr>
            <a:r>
              <a:rPr lang="et-EE" dirty="0" smtClean="0"/>
              <a:t>03.11.2016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24" y="3012798"/>
            <a:ext cx="3146149" cy="314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7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914" y="462836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>Parameedik</a:t>
            </a:r>
            <a:br>
              <a:rPr lang="et-EE" dirty="0" smtClean="0"/>
            </a:br>
            <a:r>
              <a:rPr lang="et-EE" dirty="0"/>
              <a:t/>
            </a:r>
            <a:br>
              <a:rPr lang="et-EE" dirty="0"/>
            </a:br>
            <a:r>
              <a:rPr lang="et-EE" dirty="0" smtClean="0"/>
              <a:t> </a:t>
            </a:r>
            <a:br>
              <a:rPr lang="et-EE" dirty="0" smtClean="0"/>
            </a:br>
            <a:r>
              <a:rPr lang="et-EE" sz="3100" dirty="0" smtClean="0">
                <a:solidFill>
                  <a:schemeClr val="tx1"/>
                </a:solidFill>
              </a:rPr>
              <a:t>400 tundi</a:t>
            </a:r>
            <a:br>
              <a:rPr lang="et-EE" sz="3100" dirty="0" smtClean="0">
                <a:solidFill>
                  <a:schemeClr val="tx1"/>
                </a:solidFill>
              </a:rPr>
            </a:br>
            <a:r>
              <a:rPr lang="et-EE" sz="3100" b="1" dirty="0" smtClean="0">
                <a:solidFill>
                  <a:schemeClr val="tx1"/>
                </a:solidFill>
              </a:rPr>
              <a:t>25.04.1997</a:t>
            </a:r>
            <a:endParaRPr lang="et-EE" sz="31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38998" y="-619457"/>
            <a:ext cx="5940503" cy="816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41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86065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/>
              <a:t/>
            </a:r>
            <a:br>
              <a:rPr lang="et-EE" dirty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> </a:t>
            </a:r>
            <a:br>
              <a:rPr lang="et-EE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>KV Parameedik </a:t>
            </a:r>
            <a:r>
              <a:rPr lang="et-EE" dirty="0"/>
              <a:t/>
            </a:r>
            <a:br>
              <a:rPr lang="et-EE" dirty="0"/>
            </a:b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972" y="5257363"/>
            <a:ext cx="10972800" cy="4389120"/>
          </a:xfrm>
        </p:spPr>
        <p:txBody>
          <a:bodyPr/>
          <a:lstStyle/>
          <a:p>
            <a:pPr>
              <a:buNone/>
            </a:pPr>
            <a:r>
              <a:rPr lang="et-EE" dirty="0" smtClean="0"/>
              <a:t>400 tundi</a:t>
            </a:r>
          </a:p>
          <a:p>
            <a:pPr>
              <a:buNone/>
            </a:pPr>
            <a:r>
              <a:rPr lang="et-EE" dirty="0" smtClean="0"/>
              <a:t>22.07.2005</a:t>
            </a:r>
            <a:endParaRPr lang="et-E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782032"/>
              </p:ext>
            </p:extLst>
          </p:nvPr>
        </p:nvGraphicFramePr>
        <p:xfrm>
          <a:off x="6096000" y="246286"/>
          <a:ext cx="4879632" cy="6800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Document" r:id="rId4" imgW="6965972" imgH="9707759" progId="Word.Document.8">
                  <p:embed/>
                </p:oleObj>
              </mc:Choice>
              <mc:Fallback>
                <p:oleObj name="Document" r:id="rId4" imgW="6965972" imgH="9707759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46286"/>
                        <a:ext cx="4879632" cy="68003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241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715" y="1601227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/>
              <a:t/>
            </a:r>
            <a:br>
              <a:rPr lang="et-EE" dirty="0"/>
            </a:br>
            <a:r>
              <a:rPr lang="et-EE" dirty="0" smtClean="0"/>
              <a:t> Parameedik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72" y="5331823"/>
            <a:ext cx="10972800" cy="4389120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400 tundi</a:t>
            </a:r>
          </a:p>
          <a:p>
            <a:pPr marL="0" indent="0">
              <a:buNone/>
            </a:pPr>
            <a:r>
              <a:rPr lang="et-EE" dirty="0" smtClean="0"/>
              <a:t>15.12.2006</a:t>
            </a:r>
            <a:endParaRPr lang="et-EE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353353"/>
              </p:ext>
            </p:extLst>
          </p:nvPr>
        </p:nvGraphicFramePr>
        <p:xfrm>
          <a:off x="6466913" y="369178"/>
          <a:ext cx="4376419" cy="6192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Acrobat Document" r:id="rId3" imgW="7552440" imgH="10693080" progId="AcroExch.Document.11">
                  <p:embed/>
                </p:oleObj>
              </mc:Choice>
              <mc:Fallback>
                <p:oleObj name="Acrobat Document" r:id="rId3" imgW="7552440" imgH="10693080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6913" y="369178"/>
                        <a:ext cx="4376419" cy="61926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135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528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/>
            </a:r>
            <a:br>
              <a:rPr lang="et-EE" dirty="0" smtClean="0"/>
            </a:br>
            <a:r>
              <a:rPr lang="et-EE" dirty="0"/>
              <a:t/>
            </a:r>
            <a:br>
              <a:rPr lang="et-EE" dirty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>Erakorralise</a:t>
            </a:r>
            <a:br>
              <a:rPr lang="et-EE" dirty="0" smtClean="0"/>
            </a:br>
            <a:r>
              <a:rPr lang="et-EE" dirty="0" smtClean="0"/>
              <a:t> meditsiini </a:t>
            </a:r>
            <a:br>
              <a:rPr lang="et-EE" dirty="0" smtClean="0"/>
            </a:br>
            <a:r>
              <a:rPr lang="et-EE" dirty="0" smtClean="0"/>
              <a:t>tehnik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315" y="4823824"/>
            <a:ext cx="10972800" cy="4389120"/>
          </a:xfrm>
        </p:spPr>
        <p:txBody>
          <a:bodyPr/>
          <a:lstStyle/>
          <a:p>
            <a:pPr>
              <a:buNone/>
            </a:pP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>400  tundi</a:t>
            </a:r>
            <a:br>
              <a:rPr lang="et-EE" dirty="0" smtClean="0"/>
            </a:br>
            <a:r>
              <a:rPr lang="et-EE" dirty="0" smtClean="0"/>
              <a:t>25.05.2007</a:t>
            </a:r>
            <a:endParaRPr lang="et-EE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062655"/>
              </p:ext>
            </p:extLst>
          </p:nvPr>
        </p:nvGraphicFramePr>
        <p:xfrm>
          <a:off x="6662057" y="210266"/>
          <a:ext cx="4601029" cy="6510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Acrobat Document" r:id="rId3" imgW="7552440" imgH="10693080" progId="AcroExch.Document.11">
                  <p:embed/>
                </p:oleObj>
              </mc:Choice>
              <mc:Fallback>
                <p:oleObj name="Acrobat Document" r:id="rId3" imgW="7552440" imgH="10693080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2057" y="210266"/>
                        <a:ext cx="4601029" cy="651049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470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02995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>Erakorralise </a:t>
            </a:r>
            <a:br>
              <a:rPr lang="et-EE" dirty="0" smtClean="0"/>
            </a:br>
            <a:r>
              <a:rPr lang="et-EE" dirty="0" smtClean="0"/>
              <a:t>meditsiini </a:t>
            </a:r>
            <a:br>
              <a:rPr lang="et-EE" dirty="0" smtClean="0"/>
            </a:br>
            <a:r>
              <a:rPr lang="et-EE" dirty="0" smtClean="0"/>
              <a:t>tehnik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4" y="5230223"/>
            <a:ext cx="109728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3200" dirty="0" smtClean="0"/>
              <a:t>1600 tundi</a:t>
            </a:r>
          </a:p>
          <a:p>
            <a:pPr marL="0" indent="0">
              <a:buNone/>
            </a:pPr>
            <a:r>
              <a:rPr lang="et-EE" sz="3200" dirty="0" smtClean="0"/>
              <a:t>20.06.2013</a:t>
            </a:r>
            <a:endParaRPr lang="et-EE" sz="3200" dirty="0"/>
          </a:p>
        </p:txBody>
      </p:sp>
      <p:pic>
        <p:nvPicPr>
          <p:cNvPr id="1026" name="Picture 2" descr="C:\Users\kallekask\Desktop\Roman EM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124" y="232396"/>
            <a:ext cx="4707085" cy="64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85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/>
            </a:r>
            <a:br>
              <a:rPr lang="et-EE" dirty="0" smtClean="0"/>
            </a:br>
            <a:r>
              <a:rPr lang="et-EE" dirty="0"/>
              <a:t/>
            </a:r>
            <a:br>
              <a:rPr lang="et-EE" dirty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/>
              <a:t/>
            </a:r>
            <a:br>
              <a:rPr lang="et-EE" dirty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> Intensiivravitehnik </a:t>
            </a:r>
            <a:r>
              <a:rPr lang="et-EE" dirty="0"/>
              <a:t/>
            </a:r>
            <a:br>
              <a:rPr lang="et-EE" dirty="0"/>
            </a:b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>200 tundi</a:t>
            </a:r>
            <a:br>
              <a:rPr lang="et-EE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>29.05.2015</a:t>
            </a:r>
            <a:endParaRPr lang="et-EE" dirty="0"/>
          </a:p>
        </p:txBody>
      </p:sp>
      <p:pic>
        <p:nvPicPr>
          <p:cNvPr id="5122" name="Picture 2" descr="C:\Users\kallekask\Desktop\IRT Rom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431" y="-505340"/>
            <a:ext cx="5529975" cy="760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44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86225"/>
            <a:ext cx="10972800" cy="1143000"/>
          </a:xfrm>
        </p:spPr>
        <p:txBody>
          <a:bodyPr>
            <a:normAutofit/>
          </a:bodyPr>
          <a:lstStyle/>
          <a:p>
            <a:r>
              <a:rPr lang="et-EE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Kaitsevägi</a:t>
            </a:r>
            <a:endParaRPr lang="et-EE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90572"/>
            <a:ext cx="9339618" cy="2418156"/>
          </a:xfrm>
        </p:spPr>
        <p:txBody>
          <a:bodyPr>
            <a:normAutofit fontScale="85000" lnSpcReduction="20000"/>
          </a:bodyPr>
          <a:lstStyle/>
          <a:p>
            <a:r>
              <a:rPr lang="et-EE" sz="6000" dirty="0" smtClean="0"/>
              <a:t>Rühmaparameedik</a:t>
            </a:r>
          </a:p>
          <a:p>
            <a:r>
              <a:rPr lang="et-EE" sz="6000" dirty="0" smtClean="0"/>
              <a:t>Kompaniiparameedik</a:t>
            </a:r>
          </a:p>
          <a:p>
            <a:r>
              <a:rPr lang="et-EE" sz="6000" dirty="0" smtClean="0"/>
              <a:t>Vanemparameedik</a:t>
            </a:r>
          </a:p>
          <a:p>
            <a:endParaRPr lang="et-EE" sz="6000" dirty="0" smtClean="0"/>
          </a:p>
          <a:p>
            <a:endParaRPr lang="et-EE" sz="6000" dirty="0"/>
          </a:p>
        </p:txBody>
      </p:sp>
    </p:spTree>
    <p:extLst>
      <p:ext uri="{BB962C8B-B14F-4D97-AF65-F5344CB8AC3E}">
        <p14:creationId xmlns:p14="http://schemas.microsoft.com/office/powerpoint/2010/main" val="13778199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Rühmaparameedik</a:t>
            </a:r>
            <a:br>
              <a:rPr lang="et-EE" dirty="0" smtClean="0"/>
            </a:br>
            <a:r>
              <a:rPr lang="et-EE" dirty="0" smtClean="0"/>
              <a:t>400 tundi</a:t>
            </a:r>
            <a:endParaRPr lang="et-EE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0" y="740664"/>
            <a:ext cx="472440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8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Vanemparameedik</a:t>
            </a:r>
            <a:br>
              <a:rPr lang="et-EE" dirty="0" smtClean="0"/>
            </a:br>
            <a:r>
              <a:rPr lang="et-EE" dirty="0" smtClean="0"/>
              <a:t>160 tundi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 </a:t>
            </a:r>
            <a:endParaRPr lang="et-EE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86601" y="659765"/>
            <a:ext cx="4495800" cy="566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2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Kompaniiparameedik</a:t>
            </a:r>
            <a:br>
              <a:rPr lang="et-EE" dirty="0" smtClean="0"/>
            </a:br>
            <a:r>
              <a:rPr lang="et-EE" dirty="0" smtClean="0"/>
              <a:t>160 tundi</a:t>
            </a:r>
            <a:endParaRPr lang="et-EE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69480" y="704088"/>
            <a:ext cx="4312920" cy="54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2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974" y="1989800"/>
            <a:ext cx="6542815" cy="4255725"/>
          </a:xfrm>
        </p:spPr>
      </p:pic>
    </p:spTree>
    <p:extLst>
      <p:ext uri="{BB962C8B-B14F-4D97-AF65-F5344CB8AC3E}">
        <p14:creationId xmlns:p14="http://schemas.microsoft.com/office/powerpoint/2010/main" val="50629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Kaitseväes koolituse lõpetanuile omistatakse Parameediku </a:t>
            </a:r>
          </a:p>
          <a:p>
            <a:pPr marL="0" indent="0">
              <a:buNone/>
            </a:pPr>
            <a:r>
              <a:rPr lang="et-EE" dirty="0" smtClean="0"/>
              <a:t>tunnistus(</a:t>
            </a:r>
            <a:r>
              <a:rPr lang="et-EE" dirty="0" err="1" smtClean="0"/>
              <a:t>ed</a:t>
            </a:r>
            <a:r>
              <a:rPr lang="et-EE" dirty="0" smtClean="0"/>
              <a:t>). Teenistuses  töötades jääb läbivaks ametinimetuseks Parameedik. </a:t>
            </a:r>
          </a:p>
          <a:p>
            <a:r>
              <a:rPr lang="et-EE" dirty="0" smtClean="0"/>
              <a:t>Tsiviili (kiirabi, EMO) tööle asumisel muudetakse ametinimetus “kiirabitehnikuks“ ?</a:t>
            </a:r>
          </a:p>
          <a:p>
            <a:r>
              <a:rPr lang="et-EE" dirty="0" smtClean="0"/>
              <a:t>Puudub ühtne standard kaitseväe ja tsiviil kiirabil, mis ei arvesta ametinimetust ja kaitseväe tasemekoolitusi.</a:t>
            </a:r>
          </a:p>
          <a:p>
            <a:pPr>
              <a:buNone/>
            </a:pPr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34488"/>
            <a:ext cx="10972800" cy="1143000"/>
          </a:xfrm>
        </p:spPr>
        <p:txBody>
          <a:bodyPr>
            <a:normAutofit/>
          </a:bodyPr>
          <a:lstStyle/>
          <a:p>
            <a:r>
              <a:rPr lang="et-EE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Kategooriad</a:t>
            </a:r>
            <a:endParaRPr lang="et-EE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344851"/>
            <a:ext cx="10972800" cy="4389120"/>
          </a:xfrm>
        </p:spPr>
        <p:txBody>
          <a:bodyPr/>
          <a:lstStyle/>
          <a:p>
            <a:endParaRPr lang="et-EE" dirty="0" smtClean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09889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783470"/>
            <a:ext cx="10972800" cy="1143000"/>
          </a:xfrm>
        </p:spPr>
        <p:txBody>
          <a:bodyPr/>
          <a:lstStyle/>
          <a:p>
            <a:r>
              <a:rPr lang="et-EE" smtClean="0"/>
              <a:t>Hetkel …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t-EE" dirty="0" smtClean="0"/>
          </a:p>
          <a:p>
            <a:r>
              <a:rPr lang="et-EE" dirty="0" smtClean="0"/>
              <a:t>Määrus 131 </a:t>
            </a:r>
            <a:endParaRPr lang="et-EE" dirty="0"/>
          </a:p>
        </p:txBody>
      </p:sp>
      <p:sp>
        <p:nvSpPr>
          <p:cNvPr id="4" name="Rectangle 3"/>
          <p:cNvSpPr/>
          <p:nvPr/>
        </p:nvSpPr>
        <p:spPr>
          <a:xfrm>
            <a:off x="304800" y="3000005"/>
            <a:ext cx="11582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/>
              <a:t>§ 3. Kiirabibrigaadi koosseis ja kutsenõuded</a:t>
            </a:r>
          </a:p>
          <a:p>
            <a:r>
              <a:rPr lang="et-EE" dirty="0"/>
              <a:t> (1) Kiirabibrigaadi liikmeks võivad olla erakorralise meditsiini arst või anestesioloog ja erakorralise meditsiini õde ning kiirabitehnik.</a:t>
            </a:r>
          </a:p>
          <a:p>
            <a:r>
              <a:rPr lang="et-EE" dirty="0"/>
              <a:t> (2) Kiirabibrigaadi juht peab olema meditsiinilise </a:t>
            </a:r>
            <a:r>
              <a:rPr lang="et-EE" dirty="0" err="1"/>
              <a:t>kutsekesk</a:t>
            </a:r>
            <a:r>
              <a:rPr lang="et-EE" dirty="0"/>
              <a:t>- või kõrgharidusega.</a:t>
            </a:r>
          </a:p>
          <a:p>
            <a:r>
              <a:rPr lang="et-EE" sz="2400" b="1" u="sng" dirty="0"/>
              <a:t> (3) Kiirabitehnik peab olema vähemalt keskharidusega isik, kes on saanud erakorralise meditsiini alase väljaõppe vähemalt 400 tunni ulatuses ja saanud sellekohase tunnistuse</a:t>
            </a:r>
            <a:r>
              <a:rPr lang="et-EE" dirty="0"/>
              <a:t>.</a:t>
            </a:r>
          </a:p>
          <a:p>
            <a:r>
              <a:rPr lang="et-EE" dirty="0"/>
              <a:t> (4) Kiirabibrigaadi liikmete oskused peavad vastama käesoleva määruse lisas 1 ja lisas 2 kehtestatud nõuetele</a:t>
            </a:r>
          </a:p>
        </p:txBody>
      </p:sp>
    </p:spTree>
    <p:extLst>
      <p:ext uri="{BB962C8B-B14F-4D97-AF65-F5344CB8AC3E}">
        <p14:creationId xmlns:p14="http://schemas.microsoft.com/office/powerpoint/2010/main" val="391178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t-EE" sz="4800" dirty="0" smtClean="0"/>
              <a:t>Erisused oskustes, teadmistes ja praktilistes kogemustes </a:t>
            </a:r>
          </a:p>
          <a:p>
            <a:endParaRPr lang="et-EE" dirty="0"/>
          </a:p>
          <a:p>
            <a:endParaRPr lang="et-EE" dirty="0" smtClean="0"/>
          </a:p>
          <a:p>
            <a:r>
              <a:rPr lang="et-EE" dirty="0" smtClean="0"/>
              <a:t> esmaselt tööle soovija läbib kursused, praktiseerib, läbib esmase koolituse –saab kat. Praktiseerib jne. ehk ei vaja koheselt pikka ja kallist koolitust.</a:t>
            </a:r>
            <a:endParaRPr lang="et-EE" dirty="0"/>
          </a:p>
          <a:p>
            <a:r>
              <a:rPr lang="et-EE" dirty="0" smtClean="0"/>
              <a:t>atesteerimine – vastavalt kehtestatud  ühtsetele  atesteerimise nõuetele,(kinnitatud Kutsekojas, EKL, määrus(t)es ) ka  erinev tasustamine .</a:t>
            </a:r>
          </a:p>
          <a:p>
            <a:r>
              <a:rPr lang="et-EE" dirty="0"/>
              <a:t>e</a:t>
            </a:r>
            <a:r>
              <a:rPr lang="et-EE" dirty="0" smtClean="0"/>
              <a:t>rinevad kategooriad võimaldavad täita erinevaid töökohustusi (kaheliikmeline brigaad, </a:t>
            </a:r>
            <a:r>
              <a:rPr lang="et-EE" dirty="0" err="1" smtClean="0"/>
              <a:t>med</a:t>
            </a:r>
            <a:r>
              <a:rPr lang="et-EE" dirty="0" smtClean="0"/>
              <a:t>. turvamine, randevuu, koolitus jne.) Arusaadavam ka tööandjale</a:t>
            </a:r>
          </a:p>
          <a:p>
            <a:r>
              <a:rPr lang="et-EE" dirty="0"/>
              <a:t>m</a:t>
            </a:r>
            <a:r>
              <a:rPr lang="et-EE" dirty="0" smtClean="0"/>
              <a:t>otiveeritud õppimise ja </a:t>
            </a:r>
            <a:r>
              <a:rPr lang="et-EE" dirty="0" err="1" smtClean="0"/>
              <a:t>staazi</a:t>
            </a:r>
            <a:r>
              <a:rPr lang="et-EE" dirty="0" smtClean="0"/>
              <a:t> </a:t>
            </a:r>
            <a:r>
              <a:rPr lang="et-EE" smtClean="0"/>
              <a:t>vajadus  </a:t>
            </a:r>
            <a:r>
              <a:rPr lang="et-EE" dirty="0" smtClean="0"/>
              <a:t>mis võimaldab paremat tasustamist ja rohkemaid võimalusi tööülesannete täitmisel.</a:t>
            </a:r>
          </a:p>
          <a:p>
            <a:endParaRPr lang="et-EE" dirty="0" smtClean="0"/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 smtClean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51302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547402"/>
            <a:ext cx="10972800" cy="1143000"/>
          </a:xfrm>
        </p:spPr>
        <p:txBody>
          <a:bodyPr>
            <a:normAutofit/>
          </a:bodyPr>
          <a:lstStyle/>
          <a:p>
            <a:r>
              <a:rPr lang="et-EE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Tulevik ?!</a:t>
            </a:r>
            <a:endParaRPr lang="et-EE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400" y="5099594"/>
            <a:ext cx="10972800" cy="4389120"/>
          </a:xfrm>
        </p:spPr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76114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6600" dirty="0" smtClean="0">
                <a:solidFill>
                  <a:srgbClr val="002060"/>
                </a:solidFill>
              </a:rPr>
              <a:t> </a:t>
            </a:r>
            <a:endParaRPr lang="et-EE" sz="66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17879"/>
            <a:ext cx="10972800" cy="5147491"/>
          </a:xfrm>
        </p:spPr>
        <p:txBody>
          <a:bodyPr>
            <a:normAutofit fontScale="92500" lnSpcReduction="20000"/>
          </a:bodyPr>
          <a:lstStyle/>
          <a:p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 ametinimetus Parameedik </a:t>
            </a:r>
          </a:p>
          <a:p>
            <a:pPr marL="0" indent="0">
              <a:buNone/>
            </a:pPr>
            <a:r>
              <a:rPr lang="et-EE" dirty="0"/>
              <a:t> Parameedikute tasemed on </a:t>
            </a:r>
            <a:r>
              <a:rPr lang="et-EE" dirty="0" smtClean="0"/>
              <a:t>erinevate kategooriatega </a:t>
            </a:r>
            <a:endParaRPr lang="et-EE" dirty="0"/>
          </a:p>
          <a:p>
            <a:pPr marL="0" indent="0">
              <a:buNone/>
            </a:pPr>
            <a:r>
              <a:rPr lang="et-EE" dirty="0" smtClean="0"/>
              <a:t>Kategooriaid  on võimalik tõsta  praktilise </a:t>
            </a:r>
            <a:r>
              <a:rPr lang="et-EE" dirty="0"/>
              <a:t>töö ja </a:t>
            </a:r>
            <a:r>
              <a:rPr lang="et-EE" dirty="0" smtClean="0"/>
              <a:t>kursuste ning  </a:t>
            </a:r>
            <a:r>
              <a:rPr lang="et-EE" dirty="0"/>
              <a:t>eksamite  </a:t>
            </a:r>
            <a:r>
              <a:rPr lang="et-EE" dirty="0" smtClean="0"/>
              <a:t>läbimisega. Vastavalt kategooriale, tasustatakse  erineva tunnitasuga. </a:t>
            </a:r>
          </a:p>
          <a:p>
            <a:pPr marL="0" indent="0">
              <a:buNone/>
            </a:pPr>
            <a:r>
              <a:rPr lang="et-EE" dirty="0" smtClean="0"/>
              <a:t>Parameedikute tasemed on kirjeldatud kutsekojas.</a:t>
            </a:r>
          </a:p>
          <a:p>
            <a:pPr marL="0" indent="0">
              <a:buNone/>
            </a:pPr>
            <a:r>
              <a:rPr lang="et-EE" dirty="0" smtClean="0"/>
              <a:t>Kõik Parameedikud on registreeritud vastavalt kvalifikatsioonile  kutseregistris. Teostatakse iga aastased atesteerimised. Atesteerimisel arvestatakse teadmisi, läbitud koolitusi ja  füüsilisi katseid.</a:t>
            </a:r>
          </a:p>
          <a:p>
            <a:pPr marL="0" indent="0">
              <a:buNone/>
            </a:pPr>
            <a:r>
              <a:rPr lang="et-EE" dirty="0" smtClean="0"/>
              <a:t>Kiirabis töötavad teotahtelised ja motiveeritud Parameedikud </a:t>
            </a:r>
            <a:r>
              <a:rPr lang="et-EE" dirty="0"/>
              <a:t>,</a:t>
            </a:r>
            <a:r>
              <a:rPr lang="et-EE" dirty="0" smtClean="0"/>
              <a:t>kes saavad vastavalt kategooriale ja  atesteerimise tulemustele,  ka  vastavat tasu. </a:t>
            </a:r>
          </a:p>
          <a:p>
            <a:pPr marL="0" indent="0">
              <a:buNone/>
            </a:pPr>
            <a:r>
              <a:rPr lang="et-EE" dirty="0" smtClean="0"/>
              <a:t>Alarmsõidulubade seonduvad puudused kõrvaldatud( register ja lubade väljastamine  </a:t>
            </a:r>
            <a:r>
              <a:rPr lang="et-EE" dirty="0" err="1" smtClean="0"/>
              <a:t>ARK-s</a:t>
            </a:r>
            <a:r>
              <a:rPr lang="et-EE" dirty="0" smtClean="0"/>
              <a:t> ,iga aastased kohustuslikud koolitused ,lubade kehtivusaeg)</a:t>
            </a:r>
          </a:p>
          <a:p>
            <a:pPr marL="0" indent="0">
              <a:buNone/>
            </a:pPr>
            <a:r>
              <a:rPr lang="et-EE" dirty="0" smtClean="0"/>
              <a:t>Suurem aktiivsus EKL, Parameedikute Liidus</a:t>
            </a:r>
          </a:p>
          <a:p>
            <a:pPr marL="0" indent="0">
              <a:buNone/>
            </a:pPr>
            <a:endParaRPr lang="et-EE" dirty="0" smtClean="0"/>
          </a:p>
          <a:p>
            <a:pPr marL="514350" indent="-514350">
              <a:buFont typeface="+mj-lt"/>
              <a:buAutoNum type="arabicPeriod"/>
            </a:pPr>
            <a:endParaRPr lang="et-EE" dirty="0" smtClean="0"/>
          </a:p>
          <a:p>
            <a:pPr marL="0" indent="0">
              <a:buNone/>
            </a:pPr>
            <a:endParaRPr lang="et-EE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752" y="-99328"/>
            <a:ext cx="10972800" cy="2034808"/>
          </a:xfrm>
        </p:spPr>
        <p:txBody>
          <a:bodyPr>
            <a:normAutofit fontScale="90000"/>
          </a:bodyPr>
          <a:lstStyle/>
          <a:p>
            <a:r>
              <a:rPr lang="et-EE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et-EE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t-EE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et-EE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t-EE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et-EE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t-EE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   </a:t>
            </a:r>
            <a:r>
              <a:rPr lang="et-EE" sz="89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PARAMEEDIKUTE LIIT</a:t>
            </a:r>
            <a:r>
              <a:rPr lang="et-EE" sz="89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                    </a:t>
            </a:r>
            <a:endParaRPr lang="et-EE" sz="8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752" y="1935480"/>
            <a:ext cx="10972800" cy="4389120"/>
          </a:xfrm>
        </p:spPr>
        <p:txBody>
          <a:bodyPr>
            <a:normAutofit/>
          </a:bodyPr>
          <a:lstStyle/>
          <a:p>
            <a:pPr>
              <a:buNone/>
            </a:pPr>
            <a:endParaRPr lang="et-EE" sz="2000" dirty="0" smtClean="0">
              <a:solidFill>
                <a:srgbClr val="00B0F0"/>
              </a:solidFill>
            </a:endParaRPr>
          </a:p>
          <a:p>
            <a:pPr>
              <a:buNone/>
            </a:pPr>
            <a:endParaRPr lang="et-EE" sz="2000" dirty="0" smtClean="0">
              <a:solidFill>
                <a:srgbClr val="00B0F0"/>
              </a:solidFill>
            </a:endParaRPr>
          </a:p>
          <a:p>
            <a:pPr>
              <a:buNone/>
            </a:pPr>
            <a:endParaRPr lang="et-EE" sz="2000" dirty="0" smtClean="0">
              <a:solidFill>
                <a:srgbClr val="00B0F0"/>
              </a:solidFill>
            </a:endParaRPr>
          </a:p>
          <a:p>
            <a:pPr>
              <a:buNone/>
            </a:pPr>
            <a:endParaRPr lang="et-EE" sz="2000" dirty="0" smtClean="0">
              <a:solidFill>
                <a:srgbClr val="00B0F0"/>
              </a:solidFill>
            </a:endParaRPr>
          </a:p>
          <a:p>
            <a:pPr>
              <a:buNone/>
            </a:pPr>
            <a:endParaRPr lang="et-EE" sz="2000" dirty="0" smtClean="0">
              <a:solidFill>
                <a:srgbClr val="00B0F0"/>
              </a:solidFill>
            </a:endParaRPr>
          </a:p>
          <a:p>
            <a:pPr>
              <a:buNone/>
            </a:pPr>
            <a:endParaRPr lang="et-EE" sz="2000" dirty="0" smtClean="0">
              <a:solidFill>
                <a:srgbClr val="00B0F0"/>
              </a:solidFill>
            </a:endParaRPr>
          </a:p>
          <a:p>
            <a:pPr>
              <a:buNone/>
            </a:pPr>
            <a:endParaRPr lang="et-EE" sz="2000" dirty="0" smtClean="0">
              <a:solidFill>
                <a:srgbClr val="00B0F0"/>
              </a:solidFill>
            </a:endParaRPr>
          </a:p>
          <a:p>
            <a:pPr>
              <a:buNone/>
            </a:pPr>
            <a:endParaRPr lang="et-EE" sz="2000" b="1" dirty="0" smtClean="0">
              <a:solidFill>
                <a:schemeClr val="tx2">
                  <a:lumMod val="25000"/>
                </a:schemeClr>
              </a:solidFill>
            </a:endParaRPr>
          </a:p>
          <a:p>
            <a:pPr>
              <a:buNone/>
            </a:pPr>
            <a:endParaRPr lang="et-EE" sz="2000" b="1" dirty="0" smtClean="0">
              <a:solidFill>
                <a:schemeClr val="tx2">
                  <a:lumMod val="25000"/>
                </a:schemeClr>
              </a:solidFill>
            </a:endParaRPr>
          </a:p>
          <a:p>
            <a:pPr>
              <a:buNone/>
            </a:pPr>
            <a:endParaRPr lang="et-EE" sz="2000" b="1" dirty="0" smtClean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85" y="2125489"/>
            <a:ext cx="3982133" cy="4009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331720"/>
            <a:ext cx="12458700" cy="3307080"/>
          </a:xfrm>
        </p:spPr>
        <p:txBody>
          <a:bodyPr/>
          <a:lstStyle/>
          <a:p>
            <a:pPr marL="0" indent="0">
              <a:buNone/>
            </a:pPr>
            <a:r>
              <a:rPr lang="et-EE" sz="4800" dirty="0">
                <a:solidFill>
                  <a:srgbClr val="FF0000"/>
                </a:solidFill>
              </a:rPr>
              <a:t>Propageerida ning arendada jätkusuutlikult kõrgetasemelist parameediku elukutset.   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03263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t-EE" sz="80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69820"/>
            <a:ext cx="10972800" cy="2956560"/>
          </a:xfrm>
        </p:spPr>
        <p:txBody>
          <a:bodyPr>
            <a:normAutofit fontScale="92500" lnSpcReduction="20000"/>
          </a:bodyPr>
          <a:lstStyle/>
          <a:p>
            <a:r>
              <a:rPr lang="et-E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Asutatud 25.08.2015 koostöös Transpordi Ametiühinguga</a:t>
            </a:r>
          </a:p>
          <a:p>
            <a:r>
              <a:rPr lang="et-E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Liita Eestis töötavad Parameedikud.</a:t>
            </a:r>
          </a:p>
          <a:p>
            <a:r>
              <a:rPr lang="et-E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Edastada Parameedikute probleeme vajadusi asjaomastele instantsidele</a:t>
            </a:r>
          </a:p>
          <a:p>
            <a:r>
              <a:rPr lang="et-E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Informeerida parameedikuid olulistest muudatustest ,uuendustest</a:t>
            </a:r>
          </a:p>
          <a:p>
            <a:r>
              <a:rPr lang="et-E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Aidata arendada jätkusuutlik ning kõrgetasemeline parameditsiin.</a:t>
            </a:r>
          </a:p>
          <a:p>
            <a:r>
              <a:rPr lang="et-E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Koostöö  Terviseameti ,kaitseväe ja erialaliitudega.</a:t>
            </a:r>
          </a:p>
          <a:p>
            <a:r>
              <a:rPr lang="et-E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 erinevatel läbirääkimistel, mis seotud  parameedikute tööalase oleviku ja tulevikuga.</a:t>
            </a:r>
          </a:p>
          <a:p>
            <a:endParaRPr lang="et-E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t-EE" dirty="0" smtClean="0"/>
          </a:p>
          <a:p>
            <a:endParaRPr lang="et-EE" dirty="0" smtClean="0"/>
          </a:p>
          <a:p>
            <a:endParaRPr lang="et-EE" dirty="0" smtClean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88" y="5536751"/>
            <a:ext cx="9822180" cy="1147572"/>
          </a:xfrm>
        </p:spPr>
        <p:txBody>
          <a:bodyPr>
            <a:noAutofit/>
          </a:bodyPr>
          <a:lstStyle/>
          <a:p>
            <a:r>
              <a:rPr lang="et-EE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ndalus" panose="02020603050405020304" pitchFamily="18" charset="-78"/>
              </a:rPr>
              <a:t>TÄNAN</a:t>
            </a:r>
            <a:r>
              <a:rPr lang="et-EE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ea typeface="+mn-ea"/>
                <a:cs typeface="EucrosiaUPC" panose="02020603050405020304" pitchFamily="18" charset="-34"/>
              </a:rPr>
              <a:t> </a:t>
            </a:r>
            <a:endParaRPr lang="et-EE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cs typeface="EucrosiaUPC" panose="02020603050405020304" pitchFamily="18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917" y="642263"/>
            <a:ext cx="5039198" cy="5646499"/>
          </a:xfrm>
          <a:gradFill flip="none" rotWithShape="1">
            <a:gsLst>
              <a:gs pos="0">
                <a:srgbClr val="F7F9F4">
                  <a:shade val="30000"/>
                  <a:satMod val="115000"/>
                </a:srgbClr>
              </a:gs>
              <a:gs pos="50000">
                <a:srgbClr val="F7F9F4">
                  <a:shade val="67500"/>
                  <a:satMod val="115000"/>
                </a:srgbClr>
              </a:gs>
              <a:gs pos="100000">
                <a:srgbClr val="F7F9F4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l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41279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125 -4.07407E-6 C 0.18099 -4.07407E-6 0.25 0.06899 0.25 0.125 L 0.25 0.2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772" y="2322513"/>
            <a:ext cx="10972800" cy="1143000"/>
          </a:xfrm>
        </p:spPr>
        <p:txBody>
          <a:bodyPr>
            <a:normAutofit/>
          </a:bodyPr>
          <a:lstStyle/>
          <a:p>
            <a:r>
              <a:rPr lang="et-EE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Ametinimetus</a:t>
            </a:r>
            <a:endParaRPr lang="et-EE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971" y="3735252"/>
            <a:ext cx="10972800" cy="4389120"/>
          </a:xfrm>
        </p:spPr>
        <p:txBody>
          <a:bodyPr/>
          <a:lstStyle/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6061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      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t-EE" sz="3200" dirty="0" smtClean="0"/>
          </a:p>
          <a:p>
            <a:pPr marL="0" indent="0">
              <a:buNone/>
            </a:pPr>
            <a:r>
              <a:rPr lang="et-EE" sz="3200" dirty="0" smtClean="0"/>
              <a:t>Autojuht-kiirabitehnik </a:t>
            </a:r>
          </a:p>
          <a:p>
            <a:pPr marL="0" indent="0">
              <a:buNone/>
            </a:pPr>
            <a:r>
              <a:rPr lang="et-EE" sz="3200" dirty="0" smtClean="0"/>
              <a:t>Autojuht-erakorralise meditsiini tehnik </a:t>
            </a:r>
          </a:p>
          <a:p>
            <a:pPr marL="0" indent="0">
              <a:buNone/>
            </a:pPr>
            <a:r>
              <a:rPr lang="et-EE" sz="3200" dirty="0" smtClean="0"/>
              <a:t>Autojuht-  … tehnik ? </a:t>
            </a:r>
          </a:p>
          <a:p>
            <a:pPr marL="0" indent="0">
              <a:buNone/>
            </a:pPr>
            <a:r>
              <a:rPr lang="et-EE" sz="4800" dirty="0" smtClean="0"/>
              <a:t>Jätkusuutmatu(s</a:t>
            </a:r>
            <a:r>
              <a:rPr lang="et-EE" sz="4800" dirty="0"/>
              <a:t>) ametinimetus(es) ?!</a:t>
            </a:r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4046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14023"/>
            <a:ext cx="10972800" cy="1143000"/>
          </a:xfrm>
        </p:spPr>
        <p:txBody>
          <a:bodyPr/>
          <a:lstStyle/>
          <a:p>
            <a:r>
              <a:rPr lang="et-EE" dirty="0" smtClean="0"/>
              <a:t>Ühist  kiirabitehnikul ja emt  ...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465513"/>
            <a:ext cx="11582400" cy="5575457"/>
          </a:xfrm>
        </p:spPr>
        <p:txBody>
          <a:bodyPr>
            <a:normAutofit/>
          </a:bodyPr>
          <a:lstStyle/>
          <a:p>
            <a:pPr marL="0" indent="0"/>
            <a:r>
              <a:rPr lang="et-EE" b="1" dirty="0" smtClean="0"/>
              <a:t> Soov töötada kiirabis ja  aidata patsiente</a:t>
            </a:r>
          </a:p>
          <a:p>
            <a:pPr marL="0" indent="0"/>
            <a:r>
              <a:rPr lang="et-EE" b="1" dirty="0" smtClean="0"/>
              <a:t>Puudub võimalus kvalifikatsiooni tõsta </a:t>
            </a:r>
          </a:p>
          <a:p>
            <a:pPr marL="0" indent="0"/>
            <a:r>
              <a:rPr lang="et-EE" b="1" dirty="0"/>
              <a:t>Ametinimetused on raskesti </a:t>
            </a:r>
            <a:r>
              <a:rPr lang="et-EE" b="1" dirty="0" smtClean="0"/>
              <a:t>mõistetavad </a:t>
            </a:r>
            <a:r>
              <a:rPr lang="et-EE" b="1" dirty="0"/>
              <a:t>meedikutele</a:t>
            </a:r>
          </a:p>
          <a:p>
            <a:pPr marL="0" indent="0">
              <a:buNone/>
            </a:pPr>
            <a:r>
              <a:rPr lang="et-EE" b="1" dirty="0" smtClean="0"/>
              <a:t>   </a:t>
            </a:r>
            <a:r>
              <a:rPr lang="et-EE" b="1" dirty="0"/>
              <a:t>kui , mitte </a:t>
            </a:r>
            <a:r>
              <a:rPr lang="et-EE" b="1" dirty="0" smtClean="0"/>
              <a:t>meedikutele </a:t>
            </a:r>
            <a:endParaRPr lang="et-EE" b="1" dirty="0"/>
          </a:p>
          <a:p>
            <a:pPr marL="0" indent="0"/>
            <a:endParaRPr lang="et-EE" dirty="0" smtClean="0"/>
          </a:p>
          <a:p>
            <a:pPr marL="0" indent="0">
              <a:buNone/>
            </a:pPr>
            <a:r>
              <a:rPr lang="et-EE" dirty="0"/>
              <a:t> </a:t>
            </a:r>
            <a:r>
              <a:rPr lang="et-EE" dirty="0" smtClean="0"/>
              <a:t>     </a:t>
            </a:r>
          </a:p>
          <a:p>
            <a:pPr marL="0" indent="0">
              <a:buNone/>
            </a:pPr>
            <a:r>
              <a:rPr lang="et-EE" dirty="0" smtClean="0"/>
              <a:t> </a:t>
            </a:r>
          </a:p>
          <a:p>
            <a:pPr marL="0" indent="0">
              <a:buNone/>
            </a:pPr>
            <a:r>
              <a:rPr lang="et-EE" dirty="0"/>
              <a:t> </a:t>
            </a:r>
            <a:r>
              <a:rPr lang="et-EE" dirty="0" smtClean="0"/>
              <a:t>      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88908206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 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sz="3200" dirty="0" smtClean="0"/>
              <a:t>    Jätkusuutlik ja kõikidele mõistetav ametinimetus</a:t>
            </a:r>
          </a:p>
          <a:p>
            <a:pPr marL="0" indent="0">
              <a:buNone/>
            </a:pPr>
            <a:r>
              <a:rPr lang="et-EE" dirty="0" smtClean="0"/>
              <a:t>                     </a:t>
            </a:r>
            <a:r>
              <a:rPr lang="et-EE" sz="7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PARAMEEDIK</a:t>
            </a:r>
            <a:endParaRPr lang="et-EE" sz="7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617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b="1" dirty="0" smtClean="0">
                <a:hlinkClick r:id="rId2"/>
              </a:rPr>
              <a:t>Eesti õigekeelsussõnaraamat ÕS 2013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b="1" dirty="0" smtClean="0"/>
          </a:p>
          <a:p>
            <a:r>
              <a:rPr lang="et-EE" b="1" dirty="0" err="1" smtClean="0"/>
              <a:t>Para+meedik</a:t>
            </a:r>
            <a:r>
              <a:rPr lang="et-EE" b="1" dirty="0" smtClean="0"/>
              <a:t>-</a:t>
            </a:r>
            <a:r>
              <a:rPr lang="et-EE" dirty="0" smtClean="0"/>
              <a:t> esmaabi oskustega päästetöötaja</a:t>
            </a:r>
          </a:p>
          <a:p>
            <a:endParaRPr lang="et-EE" dirty="0" smtClean="0"/>
          </a:p>
          <a:p>
            <a:r>
              <a:rPr lang="et-EE" b="1" dirty="0" smtClean="0"/>
              <a:t>Kiirabitehnik</a:t>
            </a:r>
            <a:r>
              <a:rPr lang="et-EE" dirty="0" smtClean="0"/>
              <a:t>-   Päring ei andnud tulemusi!</a:t>
            </a:r>
          </a:p>
          <a:p>
            <a:endParaRPr lang="et-EE" b="1" dirty="0" smtClean="0"/>
          </a:p>
          <a:p>
            <a:r>
              <a:rPr lang="et-EE" b="1" dirty="0" smtClean="0"/>
              <a:t>tehnik</a:t>
            </a:r>
            <a:r>
              <a:rPr lang="et-EE" dirty="0" smtClean="0"/>
              <a:t> &lt;2: -u&gt;. </a:t>
            </a:r>
            <a:r>
              <a:rPr lang="et-EE" dirty="0" err="1" smtClean="0"/>
              <a:t>Hamba+tehnik</a:t>
            </a:r>
            <a:r>
              <a:rPr lang="et-EE" dirty="0" smtClean="0"/>
              <a:t>, </a:t>
            </a:r>
            <a:r>
              <a:rPr lang="et-EE" dirty="0" err="1" smtClean="0"/>
              <a:t>heli+tehnik</a:t>
            </a:r>
            <a:r>
              <a:rPr lang="et-EE" dirty="0" smtClean="0"/>
              <a:t>, </a:t>
            </a:r>
            <a:r>
              <a:rPr lang="et-EE" dirty="0" err="1" smtClean="0"/>
              <a:t>maamõõdu+tehnik</a:t>
            </a:r>
            <a:r>
              <a:rPr lang="et-EE" dirty="0" smtClean="0"/>
              <a:t>, </a:t>
            </a:r>
            <a:r>
              <a:rPr lang="et-EE" dirty="0" err="1" smtClean="0"/>
              <a:t>tehnoloogia+tehnik</a:t>
            </a:r>
            <a:r>
              <a:rPr lang="et-EE" dirty="0" smtClean="0"/>
              <a:t>; </a:t>
            </a:r>
            <a:r>
              <a:rPr lang="et-EE" dirty="0" err="1" smtClean="0"/>
              <a:t>elektro+tehnik</a:t>
            </a:r>
            <a:r>
              <a:rPr lang="et-EE" dirty="0" smtClean="0"/>
              <a:t>, </a:t>
            </a:r>
            <a:r>
              <a:rPr lang="et-EE" dirty="0" err="1" smtClean="0"/>
              <a:t>püro+tehnik</a:t>
            </a:r>
            <a:endParaRPr lang="et-EE" dirty="0" smtClean="0"/>
          </a:p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39482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257" y="2619974"/>
            <a:ext cx="10972800" cy="1143000"/>
          </a:xfrm>
        </p:spPr>
        <p:txBody>
          <a:bodyPr>
            <a:noAutofit/>
          </a:bodyPr>
          <a:lstStyle/>
          <a:p>
            <a:r>
              <a:rPr lang="et-EE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Tunnistused</a:t>
            </a:r>
            <a:endParaRPr lang="et-EE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972" y="4896394"/>
            <a:ext cx="10972800" cy="4389120"/>
          </a:xfrm>
        </p:spPr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54052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241228"/>
            <a:ext cx="10972800" cy="1143000"/>
          </a:xfrm>
        </p:spPr>
        <p:txBody>
          <a:bodyPr/>
          <a:lstStyle/>
          <a:p>
            <a:r>
              <a:rPr lang="et-EE" dirty="0" smtClean="0"/>
              <a:t>Parameedik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282876"/>
            <a:ext cx="10972800" cy="4389120"/>
          </a:xfrm>
        </p:spPr>
        <p:txBody>
          <a:bodyPr/>
          <a:lstStyle/>
          <a:p>
            <a:r>
              <a:rPr lang="et-EE" dirty="0" smtClean="0"/>
              <a:t>400 tundi</a:t>
            </a:r>
          </a:p>
          <a:p>
            <a:r>
              <a:rPr lang="et-EE" dirty="0" smtClean="0"/>
              <a:t>28.11.1997 a.</a:t>
            </a:r>
            <a:endParaRPr lang="et-EE" dirty="0"/>
          </a:p>
        </p:txBody>
      </p:sp>
      <p:pic>
        <p:nvPicPr>
          <p:cNvPr id="32770" name="Picture 2" descr="G:\Parameediku tunnist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4181" y="0"/>
            <a:ext cx="4902507" cy="6773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1557</TotalTime>
  <Words>429</Words>
  <Application>Microsoft Office PowerPoint</Application>
  <PresentationFormat>Kohandatud</PresentationFormat>
  <Paragraphs>119</Paragraphs>
  <Slides>29</Slides>
  <Notes>0</Notes>
  <HiddenSlides>0</HiddenSlides>
  <MMClips>0</MMClips>
  <ScaleCrop>false</ScaleCrop>
  <HeadingPairs>
    <vt:vector size="6" baseType="variant">
      <vt:variant>
        <vt:lpstr>Kujundus</vt:lpstr>
      </vt:variant>
      <vt:variant>
        <vt:i4>1</vt:i4>
      </vt:variant>
      <vt:variant>
        <vt:lpstr>Manustatud OLE-serverid</vt:lpstr>
      </vt:variant>
      <vt:variant>
        <vt:i4>2</vt:i4>
      </vt:variant>
      <vt:variant>
        <vt:lpstr>Slaidipealkirjad</vt:lpstr>
      </vt:variant>
      <vt:variant>
        <vt:i4>29</vt:i4>
      </vt:variant>
    </vt:vector>
  </HeadingPairs>
  <TitlesOfParts>
    <vt:vector size="32" baseType="lpstr">
      <vt:lpstr>Flow</vt:lpstr>
      <vt:lpstr>Document</vt:lpstr>
      <vt:lpstr>Acrobat Document</vt:lpstr>
      <vt:lpstr>PowerPointi esitlus</vt:lpstr>
      <vt:lpstr>PowerPointi esitlus</vt:lpstr>
      <vt:lpstr>Ametinimetus</vt:lpstr>
      <vt:lpstr>      </vt:lpstr>
      <vt:lpstr>Ühist  kiirabitehnikul ja emt  ...</vt:lpstr>
      <vt:lpstr> </vt:lpstr>
      <vt:lpstr>Eesti õigekeelsussõnaraamat ÕS 2013</vt:lpstr>
      <vt:lpstr>Tunnistused</vt:lpstr>
      <vt:lpstr>Parameedik</vt:lpstr>
      <vt:lpstr> Parameedik    400 tundi 25.04.1997</vt:lpstr>
      <vt:lpstr>            KV Parameedik  </vt:lpstr>
      <vt:lpstr>     Parameedik</vt:lpstr>
      <vt:lpstr>   Erakorralise  meditsiini  tehnik</vt:lpstr>
      <vt:lpstr>   Erakorralise  meditsiini  tehnik</vt:lpstr>
      <vt:lpstr>           Intensiivravitehnik  </vt:lpstr>
      <vt:lpstr>Kaitsevägi</vt:lpstr>
      <vt:lpstr>Rühmaparameedik 400 tundi</vt:lpstr>
      <vt:lpstr>Vanemparameedik 160 tundi</vt:lpstr>
      <vt:lpstr>Kompaniiparameedik 160 tundi</vt:lpstr>
      <vt:lpstr>PowerPointi esitlus</vt:lpstr>
      <vt:lpstr>Kategooriad</vt:lpstr>
      <vt:lpstr>Hetkel …</vt:lpstr>
      <vt:lpstr>PowerPointi esitlus</vt:lpstr>
      <vt:lpstr>Tulevik ?!</vt:lpstr>
      <vt:lpstr> </vt:lpstr>
      <vt:lpstr>                       PARAMEEDIKUTE LIIT                                     </vt:lpstr>
      <vt:lpstr>PowerPointi esitlus</vt:lpstr>
      <vt:lpstr>PowerPointi esitlus</vt:lpstr>
      <vt:lpstr>TÄNAN </vt:lpstr>
    </vt:vector>
  </TitlesOfParts>
  <Company>SAPERH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Parameedik</dc:title>
  <dc:creator>Kalle Kask - PERH</dc:creator>
  <cp:lastModifiedBy>Andra</cp:lastModifiedBy>
  <cp:revision>181</cp:revision>
  <dcterms:created xsi:type="dcterms:W3CDTF">2015-08-18T04:57:03Z</dcterms:created>
  <dcterms:modified xsi:type="dcterms:W3CDTF">2016-11-04T12:28:28Z</dcterms:modified>
</cp:coreProperties>
</file>