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handoutMasterIdLst>
    <p:handoutMasterId r:id="rId90"/>
  </p:handoutMasterIdLst>
  <p:sldIdLst>
    <p:sldId id="259" r:id="rId2"/>
    <p:sldId id="484" r:id="rId3"/>
    <p:sldId id="487" r:id="rId4"/>
    <p:sldId id="488" r:id="rId5"/>
    <p:sldId id="489" r:id="rId6"/>
    <p:sldId id="490" r:id="rId7"/>
    <p:sldId id="491" r:id="rId8"/>
    <p:sldId id="492" r:id="rId9"/>
    <p:sldId id="493" r:id="rId10"/>
    <p:sldId id="494" r:id="rId11"/>
    <p:sldId id="495" r:id="rId12"/>
    <p:sldId id="574" r:id="rId13"/>
    <p:sldId id="575" r:id="rId14"/>
    <p:sldId id="496" r:id="rId15"/>
    <p:sldId id="497" r:id="rId16"/>
    <p:sldId id="500" r:id="rId17"/>
    <p:sldId id="501" r:id="rId18"/>
    <p:sldId id="503" r:id="rId19"/>
    <p:sldId id="504" r:id="rId20"/>
    <p:sldId id="498" r:id="rId21"/>
    <p:sldId id="499" r:id="rId22"/>
    <p:sldId id="502" r:id="rId23"/>
    <p:sldId id="601" r:id="rId24"/>
    <p:sldId id="602" r:id="rId25"/>
    <p:sldId id="576" r:id="rId26"/>
    <p:sldId id="577" r:id="rId27"/>
    <p:sldId id="578" r:id="rId28"/>
    <p:sldId id="579" r:id="rId29"/>
    <p:sldId id="580" r:id="rId30"/>
    <p:sldId id="581" r:id="rId31"/>
    <p:sldId id="582" r:id="rId32"/>
    <p:sldId id="583" r:id="rId33"/>
    <p:sldId id="584" r:id="rId34"/>
    <p:sldId id="585" r:id="rId35"/>
    <p:sldId id="603" r:id="rId36"/>
    <p:sldId id="586" r:id="rId37"/>
    <p:sldId id="587" r:id="rId38"/>
    <p:sldId id="588" r:id="rId39"/>
    <p:sldId id="589" r:id="rId40"/>
    <p:sldId id="590" r:id="rId41"/>
    <p:sldId id="591" r:id="rId42"/>
    <p:sldId id="604" r:id="rId43"/>
    <p:sldId id="592" r:id="rId44"/>
    <p:sldId id="593" r:id="rId45"/>
    <p:sldId id="594" r:id="rId46"/>
    <p:sldId id="595" r:id="rId47"/>
    <p:sldId id="596" r:id="rId48"/>
    <p:sldId id="605" r:id="rId49"/>
    <p:sldId id="597" r:id="rId50"/>
    <p:sldId id="598" r:id="rId51"/>
    <p:sldId id="599" r:id="rId52"/>
    <p:sldId id="600" r:id="rId53"/>
    <p:sldId id="505" r:id="rId54"/>
    <p:sldId id="506" r:id="rId55"/>
    <p:sldId id="507" r:id="rId56"/>
    <p:sldId id="508" r:id="rId57"/>
    <p:sldId id="521" r:id="rId58"/>
    <p:sldId id="522" r:id="rId59"/>
    <p:sldId id="524" r:id="rId60"/>
    <p:sldId id="523" r:id="rId61"/>
    <p:sldId id="542" r:id="rId62"/>
    <p:sldId id="543" r:id="rId63"/>
    <p:sldId id="544" r:id="rId64"/>
    <p:sldId id="545" r:id="rId65"/>
    <p:sldId id="546" r:id="rId66"/>
    <p:sldId id="547" r:id="rId67"/>
    <p:sldId id="548" r:id="rId68"/>
    <p:sldId id="556" r:id="rId69"/>
    <p:sldId id="557" r:id="rId70"/>
    <p:sldId id="558" r:id="rId71"/>
    <p:sldId id="559" r:id="rId72"/>
    <p:sldId id="560" r:id="rId73"/>
    <p:sldId id="561" r:id="rId74"/>
    <p:sldId id="562" r:id="rId75"/>
    <p:sldId id="563" r:id="rId76"/>
    <p:sldId id="564" r:id="rId77"/>
    <p:sldId id="565" r:id="rId78"/>
    <p:sldId id="566" r:id="rId79"/>
    <p:sldId id="567" r:id="rId80"/>
    <p:sldId id="568" r:id="rId81"/>
    <p:sldId id="569" r:id="rId82"/>
    <p:sldId id="570" r:id="rId83"/>
    <p:sldId id="571" r:id="rId84"/>
    <p:sldId id="572" r:id="rId85"/>
    <p:sldId id="573" r:id="rId86"/>
    <p:sldId id="540" r:id="rId87"/>
    <p:sldId id="541" r:id="rId8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100"/>
    <a:srgbClr val="9FDFFF"/>
    <a:srgbClr val="FFFFCC"/>
    <a:srgbClr val="66CCFF"/>
    <a:srgbClr val="CCFFFF"/>
    <a:srgbClr val="CCECFF"/>
    <a:srgbClr val="FFCCFF"/>
    <a:srgbClr val="CCFFCC"/>
    <a:srgbClr val="CCCC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260" autoAdjust="0"/>
    <p:restoredTop sz="97500" autoAdjust="0"/>
  </p:normalViewPr>
  <p:slideViewPr>
    <p:cSldViewPr>
      <p:cViewPr>
        <p:scale>
          <a:sx n="124" d="100"/>
          <a:sy n="124" d="100"/>
        </p:scale>
        <p:origin x="-1200"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handoutMaster" Target="handoutMasters/handoutMaster1.xml"/><Relationship Id="rId91" Type="http://schemas.openxmlformats.org/officeDocument/2006/relationships/printerSettings" Target="printerSettings/printerSettings1.bin"/><Relationship Id="rId92" Type="http://schemas.openxmlformats.org/officeDocument/2006/relationships/presProps" Target="presProps.xml"/><Relationship Id="rId93" Type="http://schemas.openxmlformats.org/officeDocument/2006/relationships/viewProps" Target="viewProps.xml"/><Relationship Id="rId94" Type="http://schemas.openxmlformats.org/officeDocument/2006/relationships/theme" Target="theme/theme1.xml"/><Relationship Id="rId95"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vl1pPr>
          </a:lstStyle>
          <a:p>
            <a:fld id="{A071B8D2-DB79-4567-B022-A7AC4B69827F}" type="datetimeFigureOut">
              <a:rPr lang="en-US" smtClean="0"/>
              <a:t>11/2/17</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vl1pPr>
          </a:lstStyle>
          <a:p>
            <a:fld id="{2E8F8934-FF95-40A5-A113-B17C3CE5D183}" type="slidenum">
              <a:rPr lang="en-US" smtClean="0"/>
              <a:t>‹#›</a:t>
            </a:fld>
            <a:endParaRPr lang="en-US"/>
          </a:p>
        </p:txBody>
      </p:sp>
    </p:spTree>
    <p:extLst>
      <p:ext uri="{BB962C8B-B14F-4D97-AF65-F5344CB8AC3E}">
        <p14:creationId xmlns:p14="http://schemas.microsoft.com/office/powerpoint/2010/main" val="30706038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5" tIns="48327" rIns="96655"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55" tIns="48327" rIns="96655" bIns="48327" rtlCol="0"/>
          <a:lstStyle>
            <a:lvl1pPr algn="r">
              <a:defRPr sz="1200"/>
            </a:lvl1pPr>
          </a:lstStyle>
          <a:p>
            <a:fld id="{84027D2E-274A-4628-899A-5385653DB323}" type="datetimeFigureOut">
              <a:rPr lang="en-US" smtClean="0"/>
              <a:t>11/2/17</a:t>
            </a:fld>
            <a:endParaRPr lang="en-US"/>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55" tIns="48327" rIns="96655" bIns="48327" rtlCol="0" anchor="ctr"/>
          <a:lstStyle/>
          <a:p>
            <a:endParaRPr lang="en-US"/>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6655" tIns="48327" rIns="96655" bIns="4832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3"/>
            <a:ext cx="3169920" cy="480060"/>
          </a:xfrm>
          <a:prstGeom prst="rect">
            <a:avLst/>
          </a:prstGeom>
        </p:spPr>
        <p:txBody>
          <a:bodyPr vert="horz" lIns="96655" tIns="48327" rIns="96655"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3"/>
            <a:ext cx="3169920" cy="480060"/>
          </a:xfrm>
          <a:prstGeom prst="rect">
            <a:avLst/>
          </a:prstGeom>
        </p:spPr>
        <p:txBody>
          <a:bodyPr vert="horz" lIns="96655" tIns="48327" rIns="96655" bIns="48327" rtlCol="0" anchor="b"/>
          <a:lstStyle>
            <a:lvl1pPr algn="r">
              <a:defRPr sz="1200"/>
            </a:lvl1pPr>
          </a:lstStyle>
          <a:p>
            <a:fld id="{E0D77741-1D19-432E-934C-1C4B91B8B9CE}" type="slidenum">
              <a:rPr lang="en-US" smtClean="0"/>
              <a:t>‹#›</a:t>
            </a:fld>
            <a:endParaRPr lang="en-US"/>
          </a:p>
        </p:txBody>
      </p:sp>
    </p:spTree>
    <p:extLst>
      <p:ext uri="{BB962C8B-B14F-4D97-AF65-F5344CB8AC3E}">
        <p14:creationId xmlns:p14="http://schemas.microsoft.com/office/powerpoint/2010/main" val="450973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500">
                <a:solidFill>
                  <a:schemeClr val="tx1"/>
                </a:solidFill>
                <a:latin typeface="Arial" charset="0"/>
                <a:ea typeface="ＭＳ Ｐゴシック" charset="0"/>
                <a:cs typeface="ＭＳ Ｐゴシック" charset="0"/>
              </a:defRPr>
            </a:lvl1pPr>
            <a:lvl2pPr marL="785372" indent="-302066" eaLnBrk="0" hangingPunct="0">
              <a:defRPr sz="2500">
                <a:solidFill>
                  <a:schemeClr val="tx1"/>
                </a:solidFill>
                <a:latin typeface="Arial" charset="0"/>
                <a:ea typeface="ＭＳ Ｐゴシック" charset="0"/>
              </a:defRPr>
            </a:lvl2pPr>
            <a:lvl3pPr marL="1208265" indent="-241653" eaLnBrk="0" hangingPunct="0">
              <a:defRPr sz="2500">
                <a:solidFill>
                  <a:schemeClr val="tx1"/>
                </a:solidFill>
                <a:latin typeface="Arial" charset="0"/>
                <a:ea typeface="ＭＳ Ｐゴシック" charset="0"/>
              </a:defRPr>
            </a:lvl3pPr>
            <a:lvl4pPr marL="1691571" indent="-241653" eaLnBrk="0" hangingPunct="0">
              <a:defRPr sz="2500">
                <a:solidFill>
                  <a:schemeClr val="tx1"/>
                </a:solidFill>
                <a:latin typeface="Arial" charset="0"/>
                <a:ea typeface="ＭＳ Ｐゴシック" charset="0"/>
              </a:defRPr>
            </a:lvl4pPr>
            <a:lvl5pPr marL="2174878" indent="-241653" eaLnBrk="0" hangingPunct="0">
              <a:defRPr sz="2500">
                <a:solidFill>
                  <a:schemeClr val="tx1"/>
                </a:solidFill>
                <a:latin typeface="Arial" charset="0"/>
                <a:ea typeface="ＭＳ Ｐゴシック" charset="0"/>
              </a:defRPr>
            </a:lvl5pPr>
            <a:lvl6pPr marL="2658184" indent="-241653" eaLnBrk="0" fontAlgn="base" hangingPunct="0">
              <a:spcBef>
                <a:spcPct val="0"/>
              </a:spcBef>
              <a:spcAft>
                <a:spcPct val="0"/>
              </a:spcAft>
              <a:defRPr sz="2500">
                <a:solidFill>
                  <a:schemeClr val="tx1"/>
                </a:solidFill>
                <a:latin typeface="Arial" charset="0"/>
                <a:ea typeface="ＭＳ Ｐゴシック" charset="0"/>
              </a:defRPr>
            </a:lvl6pPr>
            <a:lvl7pPr marL="3141490" indent="-241653" eaLnBrk="0" fontAlgn="base" hangingPunct="0">
              <a:spcBef>
                <a:spcPct val="0"/>
              </a:spcBef>
              <a:spcAft>
                <a:spcPct val="0"/>
              </a:spcAft>
              <a:defRPr sz="2500">
                <a:solidFill>
                  <a:schemeClr val="tx1"/>
                </a:solidFill>
                <a:latin typeface="Arial" charset="0"/>
                <a:ea typeface="ＭＳ Ｐゴシック" charset="0"/>
              </a:defRPr>
            </a:lvl7pPr>
            <a:lvl8pPr marL="3624796" indent="-241653" eaLnBrk="0" fontAlgn="base" hangingPunct="0">
              <a:spcBef>
                <a:spcPct val="0"/>
              </a:spcBef>
              <a:spcAft>
                <a:spcPct val="0"/>
              </a:spcAft>
              <a:defRPr sz="2500">
                <a:solidFill>
                  <a:schemeClr val="tx1"/>
                </a:solidFill>
                <a:latin typeface="Arial" charset="0"/>
                <a:ea typeface="ＭＳ Ｐゴシック" charset="0"/>
              </a:defRPr>
            </a:lvl8pPr>
            <a:lvl9pPr marL="4108102" indent="-241653" eaLnBrk="0" fontAlgn="base" hangingPunct="0">
              <a:spcBef>
                <a:spcPct val="0"/>
              </a:spcBef>
              <a:spcAft>
                <a:spcPct val="0"/>
              </a:spcAft>
              <a:defRPr sz="2500">
                <a:solidFill>
                  <a:schemeClr val="tx1"/>
                </a:solidFill>
                <a:latin typeface="Arial" charset="0"/>
                <a:ea typeface="ＭＳ Ｐゴシック" charset="0"/>
              </a:defRPr>
            </a:lvl9pPr>
          </a:lstStyle>
          <a:p>
            <a:pPr eaLnBrk="1" hangingPunct="1"/>
            <a:fld id="{5CF2D4B8-4E2B-0648-9C9B-E11A4445ECDC}" type="slidenum">
              <a:rPr lang="en-US" sz="1300">
                <a:cs typeface="Arial" charset="0"/>
              </a:rPr>
              <a:pPr eaLnBrk="1" hangingPunct="1"/>
              <a:t>16</a:t>
            </a:fld>
            <a:endParaRPr lang="en-US" sz="1300">
              <a:cs typeface="Arial" charset="0"/>
            </a:endParaRPr>
          </a:p>
        </p:txBody>
      </p:sp>
      <p:sp>
        <p:nvSpPr>
          <p:cNvPr id="1843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843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atin typeface="Calibri" charset="0"/>
                <a:ea typeface="MS PGothic" charset="0"/>
                <a:cs typeface="MS PGothic" charset="0"/>
              </a:rPr>
              <a:t>Here we see a diagram the taxonomy, or structure of the classification. Across the top are the seven domains, and under each domain in the yellow boxes are the names of each class.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Assessment Questions, with drop down menu, standardized answers</a:t>
            </a:r>
          </a:p>
          <a:p>
            <a:endParaRPr lang="en-US" dirty="0" smtClean="0"/>
          </a:p>
          <a:p>
            <a:r>
              <a:rPr lang="en-US" dirty="0" smtClean="0"/>
              <a:t>Does have patient mobility limitations</a:t>
            </a:r>
            <a:r>
              <a:rPr lang="en-US" baseline="0" dirty="0" smtClean="0"/>
              <a:t> </a:t>
            </a:r>
            <a:r>
              <a:rPr lang="mr-IN" baseline="0" dirty="0" smtClean="0"/>
              <a:t>…</a:t>
            </a:r>
            <a:r>
              <a:rPr lang="en-US" baseline="0" dirty="0" smtClean="0"/>
              <a:t>. If yes, the system will automatically generate </a:t>
            </a:r>
            <a:r>
              <a:rPr lang="en-US" baseline="0" dirty="0" err="1" smtClean="0"/>
              <a:t>NDx</a:t>
            </a:r>
            <a:r>
              <a:rPr lang="en-US" baseline="0" dirty="0" smtClean="0"/>
              <a:t> as well a risk, related to factors, and defining characteristics</a:t>
            </a:r>
            <a:endParaRPr lang="en-US" dirty="0" smtClean="0"/>
          </a:p>
          <a:p>
            <a:r>
              <a:rPr lang="en-US" dirty="0" smtClean="0"/>
              <a:t>Does the patient have risk or falls, </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33</a:t>
            </a:fld>
            <a:endParaRPr lang="en-US"/>
          </a:p>
        </p:txBody>
      </p:sp>
    </p:spTree>
    <p:extLst>
      <p:ext uri="{BB962C8B-B14F-4D97-AF65-F5344CB8AC3E}">
        <p14:creationId xmlns:p14="http://schemas.microsoft.com/office/powerpoint/2010/main" val="3754810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just an</a:t>
            </a:r>
            <a:r>
              <a:rPr lang="en-US" baseline="0" dirty="0" smtClean="0"/>
              <a:t> example . . . Risk for fall, it generates the Morse Scale, risk for falls. </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34</a:t>
            </a:fld>
            <a:endParaRPr lang="en-US"/>
          </a:p>
        </p:txBody>
      </p:sp>
    </p:spTree>
    <p:extLst>
      <p:ext uri="{BB962C8B-B14F-4D97-AF65-F5344CB8AC3E}">
        <p14:creationId xmlns:p14="http://schemas.microsoft.com/office/powerpoint/2010/main" val="3054881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 a question in one class with highlight</a:t>
            </a:r>
            <a:r>
              <a:rPr lang="en-US" baseline="0" dirty="0" smtClean="0"/>
              <a:t> questions in another c</a:t>
            </a:r>
            <a:r>
              <a:rPr lang="en-US" dirty="0" smtClean="0"/>
              <a:t>lass (even</a:t>
            </a:r>
            <a:r>
              <a:rPr lang="en-US" baseline="0" dirty="0" smtClean="0"/>
              <a:t> in another domain). Respiratory rate was suggested here, because of of some problem in another class.   </a:t>
            </a:r>
            <a:endParaRPr lang="en-US" dirty="0"/>
          </a:p>
        </p:txBody>
      </p:sp>
      <p:sp>
        <p:nvSpPr>
          <p:cNvPr id="4" name="Slide Number Placeholder 3"/>
          <p:cNvSpPr>
            <a:spLocks noGrp="1"/>
          </p:cNvSpPr>
          <p:nvPr>
            <p:ph type="sldNum" sz="quarter" idx="10"/>
          </p:nvPr>
        </p:nvSpPr>
        <p:spPr/>
        <p:txBody>
          <a:bodyPr/>
          <a:lstStyle/>
          <a:p>
            <a:fld id="{E0D77741-1D19-432E-934C-1C4B91B8B9CE}" type="slidenum">
              <a:rPr lang="en-US" smtClean="0"/>
              <a:t>35</a:t>
            </a:fld>
            <a:endParaRPr lang="en-US"/>
          </a:p>
        </p:txBody>
      </p:sp>
    </p:spTree>
    <p:extLst>
      <p:ext uri="{BB962C8B-B14F-4D97-AF65-F5344CB8AC3E}">
        <p14:creationId xmlns:p14="http://schemas.microsoft.com/office/powerpoint/2010/main" val="1918540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system will</a:t>
            </a:r>
            <a:r>
              <a:rPr lang="en-US" baseline="0" dirty="0" smtClean="0"/>
              <a:t> suggest a </a:t>
            </a:r>
            <a:r>
              <a:rPr lang="en-US" baseline="0" dirty="0" err="1" smtClean="0"/>
              <a:t>NDx</a:t>
            </a:r>
            <a:r>
              <a:rPr lang="en-US" baseline="0" dirty="0" smtClean="0"/>
              <a:t> based on the assessment “Risk for Falls”</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36</a:t>
            </a:fld>
            <a:endParaRPr lang="en-US"/>
          </a:p>
        </p:txBody>
      </p:sp>
    </p:spTree>
    <p:extLst>
      <p:ext uri="{BB962C8B-B14F-4D97-AF65-F5344CB8AC3E}">
        <p14:creationId xmlns:p14="http://schemas.microsoft.com/office/powerpoint/2010/main" val="443754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you select the risk factors, from NANDA</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37</a:t>
            </a:fld>
            <a:endParaRPr lang="en-US"/>
          </a:p>
        </p:txBody>
      </p:sp>
    </p:spTree>
    <p:extLst>
      <p:ext uri="{BB962C8B-B14F-4D97-AF65-F5344CB8AC3E}">
        <p14:creationId xmlns:p14="http://schemas.microsoft.com/office/powerpoint/2010/main" val="16937604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Select Risk Factor in Box</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39</a:t>
            </a:fld>
            <a:endParaRPr lang="en-US"/>
          </a:p>
        </p:txBody>
      </p:sp>
    </p:spTree>
    <p:extLst>
      <p:ext uri="{BB962C8B-B14F-4D97-AF65-F5344CB8AC3E}">
        <p14:creationId xmlns:p14="http://schemas.microsoft.com/office/powerpoint/2010/main" val="1823141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Select NOC outcomes,</a:t>
            </a:r>
            <a:r>
              <a:rPr lang="en-US" baseline="0" dirty="0" smtClean="0"/>
              <a:t> title and definition</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40</a:t>
            </a:fld>
            <a:endParaRPr lang="en-US"/>
          </a:p>
        </p:txBody>
      </p:sp>
    </p:spTree>
    <p:extLst>
      <p:ext uri="{BB962C8B-B14F-4D97-AF65-F5344CB8AC3E}">
        <p14:creationId xmlns:p14="http://schemas.microsoft.com/office/powerpoint/2010/main" val="2386525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outcomes</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41</a:t>
            </a:fld>
            <a:endParaRPr lang="en-US"/>
          </a:p>
        </p:txBody>
      </p:sp>
    </p:spTree>
    <p:extLst>
      <p:ext uri="{BB962C8B-B14F-4D97-AF65-F5344CB8AC3E}">
        <p14:creationId xmlns:p14="http://schemas.microsoft.com/office/powerpoint/2010/main" val="3970507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Outcome: Knowledge</a:t>
            </a:r>
            <a:r>
              <a:rPr lang="en-US" baseline="0" dirty="0" smtClean="0"/>
              <a:t>: Diabetes Control; with all indicators, choose, choose actual and then desired state 1-5.</a:t>
            </a:r>
            <a:endParaRPr lang="en-US" dirty="0"/>
          </a:p>
        </p:txBody>
      </p:sp>
      <p:sp>
        <p:nvSpPr>
          <p:cNvPr id="4" name="Slide Number Placeholder 3"/>
          <p:cNvSpPr>
            <a:spLocks noGrp="1"/>
          </p:cNvSpPr>
          <p:nvPr>
            <p:ph type="sldNum" sz="quarter" idx="10"/>
          </p:nvPr>
        </p:nvSpPr>
        <p:spPr/>
        <p:txBody>
          <a:bodyPr/>
          <a:lstStyle/>
          <a:p>
            <a:fld id="{E0D77741-1D19-432E-934C-1C4B91B8B9CE}" type="slidenum">
              <a:rPr lang="en-US" smtClean="0"/>
              <a:t>42</a:t>
            </a:fld>
            <a:endParaRPr lang="en-US"/>
          </a:p>
        </p:txBody>
      </p:sp>
    </p:spTree>
    <p:extLst>
      <p:ext uri="{BB962C8B-B14F-4D97-AF65-F5344CB8AC3E}">
        <p14:creationId xmlns:p14="http://schemas.microsoft.com/office/powerpoint/2010/main" val="2377692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Interventions</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43</a:t>
            </a:fld>
            <a:endParaRPr lang="en-US"/>
          </a:p>
        </p:txBody>
      </p:sp>
    </p:spTree>
    <p:extLst>
      <p:ext uri="{BB962C8B-B14F-4D97-AF65-F5344CB8AC3E}">
        <p14:creationId xmlns:p14="http://schemas.microsoft.com/office/powerpoint/2010/main" val="1917331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a:ln/>
        </p:spPr>
      </p:sp>
      <p:sp>
        <p:nvSpPr>
          <p:cNvPr id="7475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Calibri" pitchFamily="34" charset="0"/>
                <a:ea typeface="ＭＳ Ｐゴシック" pitchFamily="34" charset="-128"/>
              </a:rPr>
              <a:t>The granularity of the taxonomy goes to the level of specific </a:t>
            </a:r>
            <a:r>
              <a:rPr lang="ja-JP" altLang="en-US">
                <a:latin typeface="Calibri" pitchFamily="34" charset="0"/>
                <a:ea typeface="ＭＳ Ｐゴシック" pitchFamily="34" charset="-128"/>
              </a:rPr>
              <a:t>“</a:t>
            </a:r>
            <a:r>
              <a:rPr lang="en-US" altLang="ja-JP">
                <a:latin typeface="Calibri" pitchFamily="34" charset="0"/>
                <a:ea typeface="ＭＳ Ｐゴシック" pitchFamily="34" charset="-128"/>
              </a:rPr>
              <a:t>Activities</a:t>
            </a:r>
            <a:r>
              <a:rPr lang="ja-JP" altLang="en-US">
                <a:latin typeface="Calibri" pitchFamily="34" charset="0"/>
                <a:ea typeface="ＭＳ Ｐゴシック" pitchFamily="34" charset="-128"/>
              </a:rPr>
              <a:t>”</a:t>
            </a:r>
            <a:r>
              <a:rPr lang="en-US" altLang="ja-JP">
                <a:latin typeface="Calibri" pitchFamily="34" charset="0"/>
                <a:ea typeface="ＭＳ Ｐゴシック" pitchFamily="34" charset="-128"/>
              </a:rPr>
              <a:t> for each intervention. As I stated earlier, there are over 12,000 activities, which can be coded. The number of activities speaks to the granularity of NIC. Activities are defined as:</a:t>
            </a:r>
          </a:p>
          <a:p>
            <a:endParaRPr lang="en-US" altLang="en-US">
              <a:latin typeface="Calibri" pitchFamily="34" charset="0"/>
              <a:ea typeface="ＭＳ Ｐゴシック" pitchFamily="34" charset="-128"/>
            </a:endParaRPr>
          </a:p>
          <a:p>
            <a:r>
              <a:rPr lang="ja-JP" altLang="en-US">
                <a:latin typeface="Times New Roman" pitchFamily="18" charset="0"/>
                <a:ea typeface="ＭＳ Ｐゴシック" pitchFamily="34" charset="-128"/>
              </a:rPr>
              <a:t>“</a:t>
            </a:r>
            <a:r>
              <a:rPr lang="en-US" altLang="ja-JP">
                <a:latin typeface="Times New Roman" pitchFamily="18" charset="0"/>
                <a:ea typeface="ＭＳ Ｐゴシック" pitchFamily="34" charset="-128"/>
                <a:cs typeface="Times New Roman" pitchFamily="18" charset="0"/>
              </a:rPr>
              <a:t>The specific behavior or actions that nurses do to implement an intervention and which assist patients/clients move toward a desired outcome. Nursing activities are at the concrete level of action level of action.</a:t>
            </a:r>
          </a:p>
          <a:p>
            <a:r>
              <a:rPr lang="en-US" altLang="en-US">
                <a:latin typeface="Times New Roman" pitchFamily="18" charset="0"/>
                <a:ea typeface="ＭＳ Ｐゴシック" pitchFamily="34" charset="-128"/>
                <a:cs typeface="Times New Roman" pitchFamily="18" charset="0"/>
              </a:rPr>
              <a:t>A series of activities is necessary to implement an intervention.</a:t>
            </a:r>
            <a:r>
              <a:rPr lang="ja-JP" altLang="en-US">
                <a:latin typeface="Times New Roman" pitchFamily="18" charset="0"/>
                <a:ea typeface="ＭＳ Ｐゴシック" pitchFamily="34" charset="-128"/>
              </a:rPr>
              <a:t>”</a:t>
            </a:r>
            <a:r>
              <a:rPr lang="en-US" altLang="ja-JP">
                <a:latin typeface="Times New Roman" pitchFamily="18" charset="0"/>
                <a:ea typeface="ＭＳ Ｐゴシック" pitchFamily="34" charset="-128"/>
                <a:cs typeface="Times New Roman" pitchFamily="18" charset="0"/>
              </a:rPr>
              <a:t> </a:t>
            </a:r>
          </a:p>
          <a:p>
            <a:endParaRPr lang="en-US" altLang="en-US">
              <a:latin typeface="Calibri" pitchFamily="34" charset="0"/>
              <a:ea typeface="ＭＳ Ｐゴシック" pitchFamily="34" charset="-128"/>
            </a:endParaRPr>
          </a:p>
          <a:p>
            <a:r>
              <a:rPr lang="en-US" altLang="en-US">
                <a:latin typeface="Calibri" pitchFamily="34" charset="0"/>
                <a:ea typeface="ＭＳ Ｐゴシック" pitchFamily="34" charset="-128"/>
              </a:rPr>
              <a:t>While each of the 542 interventions have their own unique code number; activities are not coded in the text. The reasons to not standardize the activities are: When one standardizes, one looses information.  Each activity was written for a specific intervention and loss of information may be a detriment for both the care giver (clinician or student) and the care recipient (patient).</a:t>
            </a:r>
          </a:p>
          <a:p>
            <a:endParaRPr lang="en-US" altLang="en-US">
              <a:latin typeface="Calibri" pitchFamily="34" charset="0"/>
              <a:ea typeface="ＭＳ Ｐゴシック" pitchFamily="34" charset="-128"/>
            </a:endParaRPr>
          </a:p>
          <a:p>
            <a:r>
              <a:rPr lang="en-US" altLang="en-US">
                <a:latin typeface="Calibri" pitchFamily="34" charset="0"/>
                <a:ea typeface="ＭＳ Ｐゴシック" pitchFamily="34" charset="-128"/>
              </a:rPr>
              <a:t>The activities already have a standard format and follow rules for development (i.e.. begin with a verb, list in order of doing, meet the definition of the intervention, use an already worded activity from a related intervention if the activity is one that also fits the new intervention).  Indeed, many activities already are worded the same across similar interventions.</a:t>
            </a:r>
          </a:p>
          <a:p>
            <a:r>
              <a:rPr lang="en-US" altLang="en-US">
                <a:latin typeface="Calibri" pitchFamily="34" charset="0"/>
                <a:ea typeface="ＭＳ Ｐゴシック" pitchFamily="34" charset="-128"/>
              </a:rPr>
              <a:t>Even if we could agree on how to standardize the activities (and we cannot) then the upkeep of this would be extremely time consuming and cumbersome.  </a:t>
            </a:r>
          </a:p>
          <a:p>
            <a:r>
              <a:rPr lang="en-US" altLang="en-US">
                <a:latin typeface="Calibri" pitchFamily="34" charset="0"/>
                <a:ea typeface="ＭＳ Ｐゴシック" pitchFamily="34" charset="-128"/>
              </a:rPr>
              <a:t>As we have emphasized in the past, the focus and standardization of NIC is at the intervention label level.  For each intervention activities can be added, deleted, or modified as the situation requires.  Further standardization of activities would defeat the nursing value of individualized care.  </a:t>
            </a:r>
          </a:p>
          <a:p>
            <a:r>
              <a:rPr lang="en-US" altLang="en-US">
                <a:latin typeface="Calibri" pitchFamily="34" charset="0"/>
                <a:ea typeface="ＭＳ Ｐゴシック" pitchFamily="34" charset="-128"/>
              </a:rPr>
              <a:t>To address the concern of how best to computerize NIC, we urge that computer systems be built using the standardized intervention labels.  Nurses should think, plan care, and document care at this level. </a:t>
            </a:r>
          </a:p>
        </p:txBody>
      </p:sp>
      <p:sp>
        <p:nvSpPr>
          <p:cNvPr id="7475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500">
                <a:solidFill>
                  <a:schemeClr val="tx1"/>
                </a:solidFill>
                <a:latin typeface="Arial" pitchFamily="34" charset="0"/>
                <a:ea typeface="ＭＳ Ｐゴシック" pitchFamily="34" charset="-128"/>
              </a:defRPr>
            </a:lvl1pPr>
            <a:lvl2pPr marL="785372" indent="-302066" eaLnBrk="0" hangingPunct="0">
              <a:defRPr sz="2500">
                <a:solidFill>
                  <a:schemeClr val="tx1"/>
                </a:solidFill>
                <a:latin typeface="Arial" pitchFamily="34" charset="0"/>
                <a:ea typeface="ＭＳ Ｐゴシック" pitchFamily="34" charset="-128"/>
              </a:defRPr>
            </a:lvl2pPr>
            <a:lvl3pPr marL="1208265" indent="-241653" eaLnBrk="0" hangingPunct="0">
              <a:defRPr sz="2500">
                <a:solidFill>
                  <a:schemeClr val="tx1"/>
                </a:solidFill>
                <a:latin typeface="Arial" pitchFamily="34" charset="0"/>
                <a:ea typeface="ＭＳ Ｐゴシック" pitchFamily="34" charset="-128"/>
              </a:defRPr>
            </a:lvl3pPr>
            <a:lvl4pPr marL="1691571" indent="-241653" eaLnBrk="0" hangingPunct="0">
              <a:defRPr sz="2500">
                <a:solidFill>
                  <a:schemeClr val="tx1"/>
                </a:solidFill>
                <a:latin typeface="Arial" pitchFamily="34" charset="0"/>
                <a:ea typeface="ＭＳ Ｐゴシック" pitchFamily="34" charset="-128"/>
              </a:defRPr>
            </a:lvl4pPr>
            <a:lvl5pPr marL="2174878" indent="-241653" eaLnBrk="0" hangingPunct="0">
              <a:defRPr sz="2500">
                <a:solidFill>
                  <a:schemeClr val="tx1"/>
                </a:solidFill>
                <a:latin typeface="Arial" pitchFamily="34" charset="0"/>
                <a:ea typeface="ＭＳ Ｐゴシック" pitchFamily="34" charset="-128"/>
              </a:defRPr>
            </a:lvl5pPr>
            <a:lvl6pPr marL="2658184" indent="-241653" eaLnBrk="0" fontAlgn="base" hangingPunct="0">
              <a:spcBef>
                <a:spcPct val="0"/>
              </a:spcBef>
              <a:spcAft>
                <a:spcPct val="0"/>
              </a:spcAft>
              <a:defRPr sz="2500">
                <a:solidFill>
                  <a:schemeClr val="tx1"/>
                </a:solidFill>
                <a:latin typeface="Arial" pitchFamily="34" charset="0"/>
                <a:ea typeface="ＭＳ Ｐゴシック" pitchFamily="34" charset="-128"/>
              </a:defRPr>
            </a:lvl6pPr>
            <a:lvl7pPr marL="3141490" indent="-241653" eaLnBrk="0" fontAlgn="base" hangingPunct="0">
              <a:spcBef>
                <a:spcPct val="0"/>
              </a:spcBef>
              <a:spcAft>
                <a:spcPct val="0"/>
              </a:spcAft>
              <a:defRPr sz="2500">
                <a:solidFill>
                  <a:schemeClr val="tx1"/>
                </a:solidFill>
                <a:latin typeface="Arial" pitchFamily="34" charset="0"/>
                <a:ea typeface="ＭＳ Ｐゴシック" pitchFamily="34" charset="-128"/>
              </a:defRPr>
            </a:lvl7pPr>
            <a:lvl8pPr marL="3624796" indent="-241653" eaLnBrk="0" fontAlgn="base" hangingPunct="0">
              <a:spcBef>
                <a:spcPct val="0"/>
              </a:spcBef>
              <a:spcAft>
                <a:spcPct val="0"/>
              </a:spcAft>
              <a:defRPr sz="2500">
                <a:solidFill>
                  <a:schemeClr val="tx1"/>
                </a:solidFill>
                <a:latin typeface="Arial" pitchFamily="34" charset="0"/>
                <a:ea typeface="ＭＳ Ｐゴシック" pitchFamily="34" charset="-128"/>
              </a:defRPr>
            </a:lvl8pPr>
            <a:lvl9pPr marL="4108102" indent="-241653" eaLnBrk="0" fontAlgn="base" hangingPunct="0">
              <a:spcBef>
                <a:spcPct val="0"/>
              </a:spcBef>
              <a:spcAft>
                <a:spcPct val="0"/>
              </a:spcAft>
              <a:defRPr sz="2500">
                <a:solidFill>
                  <a:schemeClr val="tx1"/>
                </a:solidFill>
                <a:latin typeface="Arial" pitchFamily="34" charset="0"/>
                <a:ea typeface="ＭＳ Ｐゴシック" pitchFamily="34" charset="-128"/>
              </a:defRPr>
            </a:lvl9pPr>
          </a:lstStyle>
          <a:p>
            <a:pPr eaLnBrk="1" hangingPunct="1"/>
            <a:fld id="{A0A6FCD9-2B28-4DBA-A09F-B0C25ACD8E81}" type="slidenum">
              <a:rPr lang="en-US" altLang="en-US" sz="1300">
                <a:cs typeface="Arial" pitchFamily="34" charset="0"/>
              </a:rPr>
              <a:pPr eaLnBrk="1" hangingPunct="1"/>
              <a:t>22</a:t>
            </a:fld>
            <a:endParaRPr lang="en-US" altLang="en-US" sz="130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Selection of activities</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47</a:t>
            </a:fld>
            <a:endParaRPr lang="en-US"/>
          </a:p>
        </p:txBody>
      </p:sp>
    </p:spTree>
    <p:extLst>
      <p:ext uri="{BB962C8B-B14F-4D97-AF65-F5344CB8AC3E}">
        <p14:creationId xmlns:p14="http://schemas.microsoft.com/office/powerpoint/2010/main" val="5909559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Intervention for pain control; Activity, and for each activity what time will the activity be done</a:t>
            </a:r>
            <a:r>
              <a:rPr lang="en-US" baseline="0" dirty="0" smtClean="0"/>
              <a:t> (or what shift), and select the </a:t>
            </a:r>
            <a:r>
              <a:rPr lang="en-US" baseline="0" dirty="0" err="1" smtClean="0"/>
              <a:t>frequbcy</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E0D77741-1D19-432E-934C-1C4B91B8B9CE}" type="slidenum">
              <a:rPr lang="en-US" smtClean="0"/>
              <a:t>48</a:t>
            </a:fld>
            <a:endParaRPr lang="en-US"/>
          </a:p>
        </p:txBody>
      </p:sp>
    </p:spTree>
    <p:extLst>
      <p:ext uri="{BB962C8B-B14F-4D97-AF65-F5344CB8AC3E}">
        <p14:creationId xmlns:p14="http://schemas.microsoft.com/office/powerpoint/2010/main" val="40868533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Summary Report</a:t>
            </a:r>
          </a:p>
          <a:p>
            <a:endParaRPr lang="en-US" dirty="0" smtClean="0"/>
          </a:p>
          <a:p>
            <a:r>
              <a:rPr lang="en-US" dirty="0" smtClean="0"/>
              <a:t>Who did the report, </a:t>
            </a:r>
            <a:r>
              <a:rPr lang="en-US" dirty="0" err="1" smtClean="0"/>
              <a:t>NDx</a:t>
            </a:r>
            <a:r>
              <a:rPr lang="en-US" dirty="0" smtClean="0"/>
              <a:t> selected</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49</a:t>
            </a:fld>
            <a:endParaRPr lang="en-US"/>
          </a:p>
        </p:txBody>
      </p:sp>
    </p:spTree>
    <p:extLst>
      <p:ext uri="{BB962C8B-B14F-4D97-AF65-F5344CB8AC3E}">
        <p14:creationId xmlns:p14="http://schemas.microsoft.com/office/powerpoint/2010/main" val="21531895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each </a:t>
            </a:r>
            <a:r>
              <a:rPr lang="en-US" dirty="0" err="1" smtClean="0"/>
              <a:t>NDx</a:t>
            </a:r>
            <a:r>
              <a:rPr lang="en-US" baseline="0" dirty="0" smtClean="0"/>
              <a:t> . . The outcomes and Interventions, and activities</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50</a:t>
            </a:fld>
            <a:endParaRPr lang="en-US"/>
          </a:p>
        </p:txBody>
      </p:sp>
    </p:spTree>
    <p:extLst>
      <p:ext uri="{BB962C8B-B14F-4D97-AF65-F5344CB8AC3E}">
        <p14:creationId xmlns:p14="http://schemas.microsoft.com/office/powerpoint/2010/main" val="10041198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be printed</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51</a:t>
            </a:fld>
            <a:endParaRPr lang="en-US"/>
          </a:p>
        </p:txBody>
      </p:sp>
    </p:spTree>
    <p:extLst>
      <p:ext uri="{BB962C8B-B14F-4D97-AF65-F5344CB8AC3E}">
        <p14:creationId xmlns:p14="http://schemas.microsoft.com/office/powerpoint/2010/main" val="25362515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Print of activities,</a:t>
            </a:r>
            <a:r>
              <a:rPr lang="en-US" baseline="0" dirty="0" smtClean="0"/>
              <a:t> paper version can be put in chart, related to a </a:t>
            </a:r>
            <a:r>
              <a:rPr lang="en-US" baseline="0" dirty="0" err="1" smtClean="0"/>
              <a:t>NDx</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52</a:t>
            </a:fld>
            <a:endParaRPr lang="en-US"/>
          </a:p>
        </p:txBody>
      </p:sp>
    </p:spTree>
    <p:extLst>
      <p:ext uri="{BB962C8B-B14F-4D97-AF65-F5344CB8AC3E}">
        <p14:creationId xmlns:p14="http://schemas.microsoft.com/office/powerpoint/2010/main" val="34936017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E075B788-6EFB-0C41-B6BE-948206FA5ABB}" type="slidenum">
              <a:rPr lang="en-US"/>
              <a:pPr/>
              <a:t>54</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B9FCBA86-71F9-8A43-BCE7-BB5402484EF2}" type="slidenum">
              <a:rPr lang="en-US"/>
              <a:pPr/>
              <a:t>56</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D77741-1D19-432E-934C-1C4B91B8B9CE}" type="slidenum">
              <a:rPr lang="en-US" smtClean="0"/>
              <a:t>71</a:t>
            </a:fld>
            <a:endParaRPr lang="en-US" dirty="0"/>
          </a:p>
        </p:txBody>
      </p:sp>
    </p:spTree>
    <p:extLst>
      <p:ext uri="{BB962C8B-B14F-4D97-AF65-F5344CB8AC3E}">
        <p14:creationId xmlns:p14="http://schemas.microsoft.com/office/powerpoint/2010/main" val="1822992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fontAlgn="base"/>
            <a:r>
              <a:rPr lang="pt-BR" sz="1400" b="0" i="0" kern="1200" dirty="0" smtClean="0">
                <a:solidFill>
                  <a:schemeClr val="tx1"/>
                </a:solidFill>
                <a:effectLst/>
                <a:latin typeface="+mn-lt"/>
                <a:ea typeface="+mn-ea"/>
                <a:cs typeface="+mn-cs"/>
              </a:rPr>
              <a:t>O Hospital Universitário da USP foi idealizado a partir da proposta da criação de um novo curso de medicina, em uma reunião da Congregação da Faculdade de Medicina da USP em 1966.</a:t>
            </a:r>
          </a:p>
          <a:p>
            <a:pPr algn="just" fontAlgn="base"/>
            <a:r>
              <a:rPr lang="pt-BR" sz="1400" b="0" i="0" kern="1200" dirty="0" smtClean="0">
                <a:solidFill>
                  <a:schemeClr val="tx1"/>
                </a:solidFill>
                <a:effectLst/>
                <a:latin typeface="+mn-lt"/>
                <a:ea typeface="+mn-ea"/>
                <a:cs typeface="+mn-cs"/>
              </a:rPr>
              <a:t>O Objetivo era criar um curso com novas estratégias de ensino que unissem o curso teórico e prático que organizasse as diferentes áreas médicas.</a:t>
            </a:r>
          </a:p>
          <a:p>
            <a:pPr algn="just" fontAlgn="base"/>
            <a:r>
              <a:rPr lang="pt-BR" sz="1400" b="0" i="0" kern="1200" dirty="0" smtClean="0">
                <a:solidFill>
                  <a:schemeClr val="tx1"/>
                </a:solidFill>
                <a:effectLst/>
                <a:latin typeface="+mn-lt"/>
                <a:ea typeface="+mn-ea"/>
                <a:cs typeface="+mn-cs"/>
              </a:rPr>
              <a:t>Após muitas reuniões, em 1969  decidiu-se criar um Hospital Universitário preocupado com o ensino da área médica e também com o ensino de outras áreas da saúde, como enfermagem, odontologia, farmácia,  psicologia e saúde pública.</a:t>
            </a:r>
          </a:p>
          <a:p>
            <a:pPr algn="just"/>
            <a:endParaRPr lang="pt-BR" sz="1400" dirty="0"/>
          </a:p>
        </p:txBody>
      </p:sp>
      <p:sp>
        <p:nvSpPr>
          <p:cNvPr id="4" name="Espaço Reservado para Número de Slide 3"/>
          <p:cNvSpPr>
            <a:spLocks noGrp="1"/>
          </p:cNvSpPr>
          <p:nvPr>
            <p:ph type="sldNum" sz="quarter" idx="10"/>
          </p:nvPr>
        </p:nvSpPr>
        <p:spPr/>
        <p:txBody>
          <a:bodyPr/>
          <a:lstStyle/>
          <a:p>
            <a:fld id="{6C956DDD-D8F1-46A2-BD74-DF9D509C7845}" type="slidenum">
              <a:rPr lang="pt-BR" smtClean="0"/>
              <a:t>24</a:t>
            </a:fld>
            <a:endParaRPr lang="pt-BR"/>
          </a:p>
        </p:txBody>
      </p:sp>
    </p:spTree>
    <p:extLst>
      <p:ext uri="{BB962C8B-B14F-4D97-AF65-F5344CB8AC3E}">
        <p14:creationId xmlns:p14="http://schemas.microsoft.com/office/powerpoint/2010/main" val="20998048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Search</a:t>
            </a:r>
            <a:r>
              <a:rPr lang="en-US" baseline="0" dirty="0" smtClean="0"/>
              <a:t> for a patient</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26</a:t>
            </a:fld>
            <a:endParaRPr lang="en-US"/>
          </a:p>
        </p:txBody>
      </p:sp>
    </p:spTree>
    <p:extLst>
      <p:ext uri="{BB962C8B-B14F-4D97-AF65-F5344CB8AC3E}">
        <p14:creationId xmlns:p14="http://schemas.microsoft.com/office/powerpoint/2010/main" val="2700294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is a patient</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27</a:t>
            </a:fld>
            <a:endParaRPr lang="en-US"/>
          </a:p>
        </p:txBody>
      </p:sp>
    </p:spTree>
    <p:extLst>
      <p:ext uri="{BB962C8B-B14F-4D97-AF65-F5344CB8AC3E}">
        <p14:creationId xmlns:p14="http://schemas.microsoft.com/office/powerpoint/2010/main" val="3873174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Previous</a:t>
            </a:r>
            <a:r>
              <a:rPr lang="en-US" baseline="0" dirty="0" smtClean="0"/>
              <a:t> assessment or new assessment</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28</a:t>
            </a:fld>
            <a:endParaRPr lang="en-US"/>
          </a:p>
        </p:txBody>
      </p:sp>
    </p:spTree>
    <p:extLst>
      <p:ext uri="{BB962C8B-B14F-4D97-AF65-F5344CB8AC3E}">
        <p14:creationId xmlns:p14="http://schemas.microsoft.com/office/powerpoint/2010/main" val="1371088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Choose the unit, medical</a:t>
            </a:r>
            <a:r>
              <a:rPr lang="en-US" baseline="0" dirty="0" smtClean="0"/>
              <a:t> unit, ICU, </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29</a:t>
            </a:fld>
            <a:endParaRPr lang="en-US"/>
          </a:p>
        </p:txBody>
      </p:sp>
    </p:spTree>
    <p:extLst>
      <p:ext uri="{BB962C8B-B14F-4D97-AF65-F5344CB8AC3E}">
        <p14:creationId xmlns:p14="http://schemas.microsoft.com/office/powerpoint/2010/main" val="1552509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Male or Female patient</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30</a:t>
            </a:fld>
            <a:endParaRPr lang="en-US"/>
          </a:p>
        </p:txBody>
      </p:sp>
    </p:spTree>
    <p:extLst>
      <p:ext uri="{BB962C8B-B14F-4D97-AF65-F5344CB8AC3E}">
        <p14:creationId xmlns:p14="http://schemas.microsoft.com/office/powerpoint/2010/main" val="3232277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Assessment, according to NNN Harmonization (Domains and Classes)</a:t>
            </a:r>
            <a:endParaRPr lang="en-US" dirty="0"/>
          </a:p>
        </p:txBody>
      </p:sp>
      <p:sp>
        <p:nvSpPr>
          <p:cNvPr id="4" name="Slide Number Placeholder 3"/>
          <p:cNvSpPr>
            <a:spLocks noGrp="1"/>
          </p:cNvSpPr>
          <p:nvPr>
            <p:ph type="sldNum" sz="quarter" idx="10"/>
          </p:nvPr>
        </p:nvSpPr>
        <p:spPr/>
        <p:txBody>
          <a:bodyPr/>
          <a:lstStyle/>
          <a:p>
            <a:fld id="{FCCDF360-6D58-FE45-BDFE-A413744B2056}" type="slidenum">
              <a:rPr lang="en-US" smtClean="0"/>
              <a:t>32</a:t>
            </a:fld>
            <a:endParaRPr lang="en-US"/>
          </a:p>
        </p:txBody>
      </p:sp>
    </p:spTree>
    <p:extLst>
      <p:ext uri="{BB962C8B-B14F-4D97-AF65-F5344CB8AC3E}">
        <p14:creationId xmlns:p14="http://schemas.microsoft.com/office/powerpoint/2010/main" val="3607479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19399" y="2514600"/>
            <a:ext cx="4714875" cy="1980248"/>
          </a:xfrm>
          <a:prstGeom prst="rect">
            <a:avLst/>
          </a:prstGeom>
        </p:spPr>
      </p:pic>
      <p:sp>
        <p:nvSpPr>
          <p:cNvPr id="8" name="Rectangle 7"/>
          <p:cNvSpPr/>
          <p:nvPr userDrawn="1"/>
        </p:nvSpPr>
        <p:spPr>
          <a:xfrm>
            <a:off x="0" y="0"/>
            <a:ext cx="1600200" cy="6858000"/>
          </a:xfrm>
          <a:prstGeom prst="rect">
            <a:avLst/>
          </a:prstGeom>
          <a:solidFill>
            <a:srgbClr val="FFE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a:prstGeom prst="rect">
            <a:avLst/>
          </a:prstGeom>
        </p:spPr>
        <p:txBody>
          <a:bodyPr anchor="ctr"/>
          <a:lstStyle>
            <a:lvl1pPr>
              <a:defRPr sz="4000" b="1"/>
            </a:lvl1pPr>
          </a:lstStyle>
          <a:p>
            <a:r>
              <a:rPr lang="en-US" smtClean="0"/>
              <a:t>Click to edit Master title style</a:t>
            </a:r>
            <a:endParaRPr lang="en-US" dirty="0"/>
          </a:p>
        </p:txBody>
      </p:sp>
      <p:sp>
        <p:nvSpPr>
          <p:cNvPr id="3" name="Content Placeholder 2"/>
          <p:cNvSpPr>
            <a:spLocks noGrp="1"/>
          </p:cNvSpPr>
          <p:nvPr>
            <p:ph idx="1"/>
          </p:nvPr>
        </p:nvSpPr>
        <p:spPr>
          <a:xfrm>
            <a:off x="457200" y="1371600"/>
            <a:ext cx="8229600" cy="4754563"/>
          </a:xfrm>
          <a:prstGeom prst="rect">
            <a:avLst/>
          </a:prstGeom>
        </p:spPr>
        <p:txBody>
          <a:bodyPr/>
          <a:lstStyle>
            <a:lvl1pPr>
              <a:defRPr b="1"/>
            </a:lvl1pPr>
            <a:lvl2pPr>
              <a:defRPr b="1"/>
            </a:lvl2pPr>
            <a:lvl3pPr>
              <a:defRPr b="1"/>
            </a:lvl3pPr>
            <a:lvl4pPr>
              <a:defRPr b="1"/>
            </a:lvl4pPr>
            <a:lvl5pPr>
              <a:defRPr b="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cxnSp>
        <p:nvCxnSpPr>
          <p:cNvPr id="9" name="Straight Connector 8"/>
          <p:cNvCxnSpPr/>
          <p:nvPr userDrawn="1"/>
        </p:nvCxnSpPr>
        <p:spPr>
          <a:xfrm>
            <a:off x="762000" y="1304925"/>
            <a:ext cx="7467600"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25873" y="6181725"/>
            <a:ext cx="9235440" cy="676656"/>
          </a:xfrm>
          <a:prstGeom prst="rect">
            <a:avLst/>
          </a:prstGeom>
          <a:solidFill>
            <a:srgbClr val="FFE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Rectangle 11"/>
          <p:cNvSpPr/>
          <p:nvPr userDrawn="1"/>
        </p:nvSpPr>
        <p:spPr>
          <a:xfrm>
            <a:off x="-25873" y="6172200"/>
            <a:ext cx="9235440" cy="685800"/>
          </a:xfrm>
          <a:prstGeom prst="rect">
            <a:avLst/>
          </a:prstGeom>
          <a:solidFill>
            <a:srgbClr val="FFE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b="1"/>
            </a:lvl1pPr>
            <a:lvl2pPr>
              <a:defRPr sz="2000" b="1"/>
            </a:lvl2pPr>
            <a:lvl3pPr>
              <a:defRPr sz="1800" b="1"/>
            </a:lvl3pPr>
            <a:lvl4pPr>
              <a:defRPr sz="1600" b="1"/>
            </a:lvl4pPr>
            <a:lvl5pPr>
              <a:defRPr sz="1600" b="1"/>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b="1"/>
            </a:lvl1pPr>
            <a:lvl2pPr>
              <a:defRPr sz="2000" b="1"/>
            </a:lvl2pPr>
            <a:lvl3pPr>
              <a:defRPr sz="1800" b="1"/>
            </a:lvl3pPr>
            <a:lvl4pPr>
              <a:defRPr sz="1600" b="1"/>
            </a:lvl4pPr>
            <a:lvl5pPr>
              <a:defRPr sz="1600" b="1"/>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cxnSp>
        <p:nvCxnSpPr>
          <p:cNvPr id="10" name="Straight Connector 9"/>
          <p:cNvCxnSpPr/>
          <p:nvPr userDrawn="1"/>
        </p:nvCxnSpPr>
        <p:spPr>
          <a:xfrm>
            <a:off x="762000" y="1257300"/>
            <a:ext cx="7467600"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itle 1"/>
          <p:cNvSpPr>
            <a:spLocks noGrp="1"/>
          </p:cNvSpPr>
          <p:nvPr>
            <p:ph type="title"/>
          </p:nvPr>
        </p:nvSpPr>
        <p:spPr>
          <a:xfrm>
            <a:off x="457200" y="274638"/>
            <a:ext cx="8229600" cy="944562"/>
          </a:xfrm>
          <a:prstGeom prst="rect">
            <a:avLst/>
          </a:prstGeom>
        </p:spPr>
        <p:txBody>
          <a:bodyPr anchor="ctr"/>
          <a:lstStyle>
            <a:lvl1pPr>
              <a:defRPr sz="4000" b="1"/>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274638"/>
            <a:ext cx="7848600" cy="1143000"/>
          </a:xfrm>
          <a:prstGeom prst="rect">
            <a:avLst/>
          </a:prstGeom>
        </p:spPr>
        <p:txBody>
          <a:bodyPr/>
          <a:lstStyle/>
          <a:p>
            <a:r>
              <a:rPr lang="en-US" smtClean="0"/>
              <a:t>Click to edit Master title style</a:t>
            </a:r>
            <a:endParaRPr lang="en-US"/>
          </a:p>
        </p:txBody>
      </p:sp>
      <p:cxnSp>
        <p:nvCxnSpPr>
          <p:cNvPr id="3" name="Straight Connector 2"/>
          <p:cNvCxnSpPr/>
          <p:nvPr userDrawn="1"/>
        </p:nvCxnSpPr>
        <p:spPr>
          <a:xfrm>
            <a:off x="1234440" y="1524000"/>
            <a:ext cx="6766560" cy="0"/>
          </a:xfrm>
          <a:prstGeom prst="line">
            <a:avLst/>
          </a:prstGeom>
          <a:ln w="38100">
            <a:solidFill>
              <a:srgbClr val="8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7372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46E1520B-6962-4EEC-81C7-525092BA4A3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grpSp>
        <p:nvGrpSpPr>
          <p:cNvPr id="10" name="Group 9"/>
          <p:cNvGrpSpPr/>
          <p:nvPr userDrawn="1"/>
        </p:nvGrpSpPr>
        <p:grpSpPr>
          <a:xfrm>
            <a:off x="-45720" y="6194221"/>
            <a:ext cx="9235440" cy="685800"/>
            <a:chOff x="-45720" y="6194221"/>
            <a:chExt cx="9235440" cy="685800"/>
          </a:xfrm>
        </p:grpSpPr>
        <p:sp>
          <p:nvSpPr>
            <p:cNvPr id="11" name="Rectangle 10"/>
            <p:cNvSpPr/>
            <p:nvPr userDrawn="1"/>
          </p:nvSpPr>
          <p:spPr>
            <a:xfrm>
              <a:off x="-45720" y="6194221"/>
              <a:ext cx="9235440" cy="685800"/>
            </a:xfrm>
            <a:prstGeom prst="rect">
              <a:avLst/>
            </a:prstGeom>
            <a:solidFill>
              <a:srgbClr val="FFE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userDrawn="1"/>
          </p:nvSpPr>
          <p:spPr>
            <a:xfrm>
              <a:off x="45720" y="6271190"/>
              <a:ext cx="9052560" cy="54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userDrawn="1"/>
          </p:nvSpPr>
          <p:spPr>
            <a:xfrm>
              <a:off x="137160" y="6325299"/>
              <a:ext cx="8869680" cy="457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p:nvPr>
        </p:nvSpPr>
        <p:spPr>
          <a:xfrm>
            <a:off x="841248"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Slide Number Placeholder 20"/>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713189-0E21-48C8-8BD1-68B7DDE895EA}" type="slidenum">
              <a:rPr lang="en-US" smtClean="0"/>
              <a:pPr/>
              <a:t>‹#›</a:t>
            </a:fld>
            <a:endParaRPr lang="en-US" dirty="0"/>
          </a:p>
        </p:txBody>
      </p:sp>
    </p:spTree>
    <p:extLst>
      <p:ext uri="{BB962C8B-B14F-4D97-AF65-F5344CB8AC3E}">
        <p14:creationId xmlns:p14="http://schemas.microsoft.com/office/powerpoint/2010/main" val="6400144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8" r:id="rId4"/>
    <p:sldLayoutId id="2147483659" r:id="rId5"/>
    <p:sldLayoutId id="2147483660"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pic.com/software%23PatientEngagement"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athenahealth.com" TargetMode="External"/><Relationship Id="rId4" Type="http://schemas.openxmlformats.org/officeDocument/2006/relationships/hyperlink" Target="http://www.medsphere.com" TargetMode="External"/><Relationship Id="rId5" Type="http://schemas.openxmlformats.org/officeDocument/2006/relationships/hyperlink" Target="http://www.nursesaide.net" TargetMode="External"/><Relationship Id="rId1" Type="http://schemas.openxmlformats.org/officeDocument/2006/relationships/slideLayout" Target="../slideLayouts/slideLayout2.xml"/><Relationship Id="rId2" Type="http://schemas.openxmlformats.org/officeDocument/2006/relationships/hyperlink" Target="http://www.healthland.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careplans.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jpeg"/><Relationship Id="rId3"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png"/><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s://dx.doi.org/10.1590/S0080-62342009000600002" TargetMode="External"/><Relationship Id="rId3" Type="http://schemas.openxmlformats.org/officeDocument/2006/relationships/hyperlink" Target="https://dx.doi.org/10.1590/S0103-21002012000400010"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2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8.png"/><Relationship Id="rId3" Type="http://schemas.openxmlformats.org/officeDocument/2006/relationships/image" Target="../media/image2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3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3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3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3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3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3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image" Target="../media/image4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4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4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eg"/><Relationship Id="rId3" Type="http://schemas.openxmlformats.org/officeDocument/2006/relationships/image" Target="../media/image45.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6.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7.em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8.emf"/></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7.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9.jp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0.jp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1.jp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2.jp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www.healthcareitnews.com/directory/mckesson" TargetMode="External"/><Relationship Id="rId4" Type="http://schemas.openxmlformats.org/officeDocument/2006/relationships/hyperlink" Target="http://www.healthcareitnews.com/directory/epic" TargetMode="External"/><Relationship Id="rId5" Type="http://schemas.openxmlformats.org/officeDocument/2006/relationships/hyperlink" Target="http://www.healthcareitnews.com/directory/allscripts" TargetMode="External"/><Relationship Id="rId6" Type="http://schemas.openxmlformats.org/officeDocument/2006/relationships/hyperlink" Target="http://www.healthcareitnews.com/directory/eclinicalworks" TargetMode="External"/><Relationship Id="rId1" Type="http://schemas.openxmlformats.org/officeDocument/2006/relationships/slideLayout" Target="../slideLayouts/slideLayout5.xml"/><Relationship Id="rId2" Type="http://schemas.openxmlformats.org/officeDocument/2006/relationships/hyperlink" Target="http://www.healthcareitnews.com/directory/cerne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409678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6E1520B-6962-4EEC-81C7-525092BA4A33}" type="slidenum">
              <a:rPr lang="en-US" smtClean="0"/>
              <a:pPr/>
              <a:t>10</a:t>
            </a:fld>
            <a:endParaRPr lang="en-US" dirty="0"/>
          </a:p>
        </p:txBody>
      </p:sp>
      <p:sp>
        <p:nvSpPr>
          <p:cNvPr id="3" name="Rectangle 2"/>
          <p:cNvSpPr/>
          <p:nvPr/>
        </p:nvSpPr>
        <p:spPr>
          <a:xfrm>
            <a:off x="1066800" y="533400"/>
            <a:ext cx="6934200" cy="5078314"/>
          </a:xfrm>
          <a:prstGeom prst="rect">
            <a:avLst/>
          </a:prstGeom>
        </p:spPr>
        <p:txBody>
          <a:bodyPr wrap="square">
            <a:spAutoFit/>
          </a:bodyPr>
          <a:lstStyle/>
          <a:p>
            <a:r>
              <a:rPr lang="en-US" sz="3600" b="1" dirty="0"/>
              <a:t>Although they're on the front lines of care delivery, and the most frequent users of EHRs, an overwhelming 98 percent of the 13,650 licensed RNs polled by Black Book for its latest EHR Loyalty Poll say they've never been included in their hospitals' IT decisions or design.</a:t>
            </a:r>
          </a:p>
        </p:txBody>
      </p:sp>
      <p:sp>
        <p:nvSpPr>
          <p:cNvPr id="4" name="Rectangle 3"/>
          <p:cNvSpPr/>
          <p:nvPr/>
        </p:nvSpPr>
        <p:spPr>
          <a:xfrm>
            <a:off x="3962400" y="5410200"/>
            <a:ext cx="4572000" cy="646331"/>
          </a:xfrm>
          <a:prstGeom prst="rect">
            <a:avLst/>
          </a:prstGeom>
        </p:spPr>
        <p:txBody>
          <a:bodyPr>
            <a:spAutoFit/>
          </a:bodyPr>
          <a:lstStyle/>
          <a:p>
            <a:r>
              <a:rPr lang="en-US" dirty="0"/>
              <a:t>http://</a:t>
            </a:r>
            <a:r>
              <a:rPr lang="en-US" dirty="0" err="1"/>
              <a:t>www.healthcareitnews.com</a:t>
            </a:r>
            <a:r>
              <a:rPr lang="en-US" dirty="0"/>
              <a:t>/news/nurses-not-happy-hospital-</a:t>
            </a:r>
            <a:r>
              <a:rPr lang="en-US" dirty="0" err="1"/>
              <a:t>ehrs</a:t>
            </a:r>
            <a:endParaRPr lang="en-US" dirty="0"/>
          </a:p>
        </p:txBody>
      </p:sp>
    </p:spTree>
    <p:extLst>
      <p:ext uri="{BB962C8B-B14F-4D97-AF65-F5344CB8AC3E}">
        <p14:creationId xmlns:p14="http://schemas.microsoft.com/office/powerpoint/2010/main" val="536295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EPIC</a:t>
            </a:r>
            <a:endParaRPr lang="en-US" dirty="0"/>
          </a:p>
        </p:txBody>
      </p:sp>
      <p:sp>
        <p:nvSpPr>
          <p:cNvPr id="4" name="Rectangle 3"/>
          <p:cNvSpPr/>
          <p:nvPr/>
        </p:nvSpPr>
        <p:spPr>
          <a:xfrm>
            <a:off x="1371600" y="2819400"/>
            <a:ext cx="6400800" cy="646331"/>
          </a:xfrm>
          <a:prstGeom prst="rect">
            <a:avLst/>
          </a:prstGeom>
        </p:spPr>
        <p:txBody>
          <a:bodyPr wrap="square">
            <a:spAutoFit/>
          </a:bodyPr>
          <a:lstStyle/>
          <a:p>
            <a:r>
              <a:rPr lang="en-US" b="1" dirty="0"/>
              <a:t> </a:t>
            </a:r>
            <a:r>
              <a:rPr lang="en-US" b="1" dirty="0">
                <a:hlinkClick r:id="rId2"/>
              </a:rPr>
              <a:t>http://www.epic.com/software#</a:t>
            </a:r>
            <a:r>
              <a:rPr lang="en-US" b="1" dirty="0" smtClean="0">
                <a:hlinkClick r:id="rId2"/>
              </a:rPr>
              <a:t>PatientEngagement</a:t>
            </a:r>
            <a:endParaRPr lang="en-US" b="1" dirty="0" smtClean="0"/>
          </a:p>
          <a:p>
            <a:endParaRPr lang="en-US" b="1" dirty="0"/>
          </a:p>
        </p:txBody>
      </p:sp>
    </p:spTree>
    <p:extLst>
      <p:ext uri="{BB962C8B-B14F-4D97-AF65-F5344CB8AC3E}">
        <p14:creationId xmlns:p14="http://schemas.microsoft.com/office/powerpoint/2010/main" val="3700415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p:cNvSpPr>
            <a:spLocks noGrp="1"/>
          </p:cNvSpPr>
          <p:nvPr>
            <p:ph type="title"/>
          </p:nvPr>
        </p:nvSpPr>
        <p:spPr>
          <a:xfrm>
            <a:off x="914400" y="381000"/>
            <a:ext cx="7467600" cy="571500"/>
          </a:xfrm>
        </p:spPr>
        <p:txBody>
          <a:bodyPr/>
          <a:lstStyle/>
          <a:p>
            <a:r>
              <a:rPr lang="en-US" sz="3200" dirty="0">
                <a:latin typeface="Times New Roman" charset="0"/>
              </a:rPr>
              <a:t>Integrating NIC into the EHR: Vendors</a:t>
            </a:r>
          </a:p>
        </p:txBody>
      </p:sp>
      <p:sp>
        <p:nvSpPr>
          <p:cNvPr id="91138" name="Content Placeholder 2"/>
          <p:cNvSpPr>
            <a:spLocks noGrp="1"/>
          </p:cNvSpPr>
          <p:nvPr>
            <p:ph idx="1"/>
          </p:nvPr>
        </p:nvSpPr>
        <p:spPr>
          <a:xfrm>
            <a:off x="1447800" y="1371600"/>
            <a:ext cx="5638800" cy="3429000"/>
          </a:xfrm>
        </p:spPr>
        <p:txBody>
          <a:bodyPr/>
          <a:lstStyle/>
          <a:p>
            <a:pPr marL="0" indent="0">
              <a:buFont typeface="Arial" charset="0"/>
              <a:buNone/>
            </a:pPr>
            <a:r>
              <a:rPr lang="en-US" sz="1600" dirty="0">
                <a:solidFill>
                  <a:srgbClr val="800000"/>
                </a:solidFill>
                <a:latin typeface="Times New Roman" charset="0"/>
              </a:rPr>
              <a:t>CPSI/</a:t>
            </a:r>
            <a:r>
              <a:rPr lang="en-US" sz="1600" dirty="0" err="1">
                <a:solidFill>
                  <a:srgbClr val="800000"/>
                </a:solidFill>
                <a:latin typeface="Times New Roman" charset="0"/>
              </a:rPr>
              <a:t>Healthland</a:t>
            </a:r>
            <a:endParaRPr lang="en-US" sz="1600" dirty="0">
              <a:solidFill>
                <a:srgbClr val="800000"/>
              </a:solidFill>
              <a:latin typeface="Times New Roman" charset="0"/>
            </a:endParaRPr>
          </a:p>
          <a:p>
            <a:pPr marL="0" indent="0">
              <a:buFont typeface="Arial" charset="0"/>
              <a:buNone/>
            </a:pPr>
            <a:r>
              <a:rPr lang="en-US" sz="1600" dirty="0">
                <a:solidFill>
                  <a:srgbClr val="800000"/>
                </a:solidFill>
                <a:latin typeface="Times New Roman" charset="0"/>
              </a:rPr>
              <a:t>Louisville, KY</a:t>
            </a:r>
          </a:p>
          <a:p>
            <a:pPr marL="0" indent="0">
              <a:buFont typeface="Arial" charset="0"/>
              <a:buNone/>
            </a:pPr>
            <a:r>
              <a:rPr lang="en-US" sz="1600" dirty="0">
                <a:solidFill>
                  <a:srgbClr val="800000"/>
                </a:solidFill>
                <a:latin typeface="Times New Roman" charset="0"/>
                <a:hlinkClick r:id="rId2"/>
              </a:rPr>
              <a:t>www.healthland.com</a:t>
            </a:r>
            <a:endParaRPr lang="en-US" sz="1600" dirty="0">
              <a:solidFill>
                <a:srgbClr val="800000"/>
              </a:solidFill>
              <a:latin typeface="Times New Roman" charset="0"/>
            </a:endParaRPr>
          </a:p>
          <a:p>
            <a:pPr marL="0" indent="0">
              <a:buFont typeface="Arial" charset="0"/>
              <a:buNone/>
            </a:pPr>
            <a:endParaRPr lang="en-US" sz="1600" dirty="0">
              <a:solidFill>
                <a:srgbClr val="800000"/>
              </a:solidFill>
              <a:latin typeface="Times New Roman" charset="0"/>
            </a:endParaRPr>
          </a:p>
          <a:p>
            <a:pPr marL="0" indent="0">
              <a:buFont typeface="Arial" charset="0"/>
              <a:buNone/>
            </a:pPr>
            <a:r>
              <a:rPr lang="en-US" sz="1600" dirty="0" err="1">
                <a:solidFill>
                  <a:srgbClr val="800000"/>
                </a:solidFill>
                <a:latin typeface="Times New Roman" charset="0"/>
              </a:rPr>
              <a:t>athenaheath</a:t>
            </a:r>
            <a:endParaRPr lang="en-US" sz="1600" dirty="0">
              <a:solidFill>
                <a:srgbClr val="800000"/>
              </a:solidFill>
              <a:latin typeface="Times New Roman" charset="0"/>
            </a:endParaRPr>
          </a:p>
          <a:p>
            <a:pPr marL="0" indent="0">
              <a:buFont typeface="Arial" charset="0"/>
              <a:buNone/>
            </a:pPr>
            <a:r>
              <a:rPr lang="en-US" sz="1600" dirty="0">
                <a:solidFill>
                  <a:srgbClr val="800000"/>
                </a:solidFill>
                <a:latin typeface="Times New Roman" charset="0"/>
              </a:rPr>
              <a:t>Watertown, MA</a:t>
            </a:r>
          </a:p>
          <a:p>
            <a:pPr marL="0" indent="0">
              <a:buFont typeface="Arial" charset="0"/>
              <a:buNone/>
            </a:pPr>
            <a:r>
              <a:rPr lang="en-US" sz="1600" dirty="0">
                <a:solidFill>
                  <a:srgbClr val="800000"/>
                </a:solidFill>
                <a:latin typeface="Times New Roman" charset="0"/>
                <a:hlinkClick r:id="rId3"/>
              </a:rPr>
              <a:t>www.athenahealth.com</a:t>
            </a:r>
            <a:endParaRPr lang="en-US" sz="1600" dirty="0">
              <a:solidFill>
                <a:srgbClr val="800000"/>
              </a:solidFill>
              <a:latin typeface="Times New Roman" charset="0"/>
            </a:endParaRPr>
          </a:p>
          <a:p>
            <a:pPr marL="0" indent="0">
              <a:buFont typeface="Arial" charset="0"/>
              <a:buNone/>
            </a:pPr>
            <a:endParaRPr lang="en-US" sz="1600" dirty="0">
              <a:solidFill>
                <a:srgbClr val="800000"/>
              </a:solidFill>
              <a:latin typeface="Times New Roman" charset="0"/>
            </a:endParaRPr>
          </a:p>
          <a:p>
            <a:pPr marL="0" indent="0">
              <a:buFont typeface="Arial" charset="0"/>
              <a:buNone/>
            </a:pPr>
            <a:r>
              <a:rPr lang="en-US" sz="1600" dirty="0">
                <a:solidFill>
                  <a:srgbClr val="800000"/>
                </a:solidFill>
                <a:latin typeface="Times New Roman" charset="0"/>
              </a:rPr>
              <a:t>DIPS ASA</a:t>
            </a:r>
          </a:p>
          <a:p>
            <a:pPr marL="0" indent="0">
              <a:buFont typeface="Arial" charset="0"/>
              <a:buNone/>
            </a:pPr>
            <a:r>
              <a:rPr lang="en-US" sz="1600" dirty="0" err="1">
                <a:solidFill>
                  <a:srgbClr val="800000"/>
                </a:solidFill>
                <a:latin typeface="Times New Roman" charset="0"/>
              </a:rPr>
              <a:t>www.dips.com</a:t>
            </a:r>
            <a:endParaRPr lang="en-US" sz="1600" dirty="0">
              <a:solidFill>
                <a:srgbClr val="800000"/>
              </a:solidFill>
              <a:latin typeface="Times New Roman" charset="0"/>
            </a:endParaRPr>
          </a:p>
          <a:p>
            <a:pPr marL="0" indent="0">
              <a:buFont typeface="Arial" charset="0"/>
              <a:buNone/>
            </a:pPr>
            <a:r>
              <a:rPr lang="en-US" sz="1600" dirty="0" err="1">
                <a:solidFill>
                  <a:srgbClr val="800000"/>
                </a:solidFill>
                <a:latin typeface="Times New Roman" charset="0"/>
              </a:rPr>
              <a:t>Medspere</a:t>
            </a:r>
            <a:r>
              <a:rPr lang="en-US" sz="1600" dirty="0">
                <a:solidFill>
                  <a:srgbClr val="800000"/>
                </a:solidFill>
                <a:latin typeface="Times New Roman" charset="0"/>
              </a:rPr>
              <a:t> Systems </a:t>
            </a:r>
            <a:r>
              <a:rPr lang="en-US" sz="1600" dirty="0" err="1">
                <a:solidFill>
                  <a:srgbClr val="800000"/>
                </a:solidFill>
                <a:latin typeface="Times New Roman" charset="0"/>
              </a:rPr>
              <a:t>Corparation</a:t>
            </a:r>
            <a:endParaRPr lang="en-US" sz="1600" dirty="0">
              <a:solidFill>
                <a:srgbClr val="800000"/>
              </a:solidFill>
              <a:latin typeface="Times New Roman" charset="0"/>
            </a:endParaRPr>
          </a:p>
          <a:p>
            <a:pPr marL="0" indent="0">
              <a:buFont typeface="Arial" charset="0"/>
              <a:buNone/>
            </a:pPr>
            <a:r>
              <a:rPr lang="en-US" sz="1600" b="0" dirty="0">
                <a:solidFill>
                  <a:srgbClr val="800000"/>
                </a:solidFill>
                <a:latin typeface="Times New Roman" charset="0"/>
                <a:hlinkClick r:id="rId4"/>
              </a:rPr>
              <a:t>www.medsphere.com</a:t>
            </a:r>
            <a:endParaRPr lang="en-US" sz="1600" b="0" dirty="0">
              <a:solidFill>
                <a:srgbClr val="800000"/>
              </a:solidFill>
              <a:latin typeface="Times New Roman" charset="0"/>
            </a:endParaRPr>
          </a:p>
          <a:p>
            <a:pPr marL="0" indent="0">
              <a:buFont typeface="Arial" charset="0"/>
              <a:buNone/>
            </a:pPr>
            <a:endParaRPr lang="en-US" sz="1600" dirty="0">
              <a:solidFill>
                <a:srgbClr val="800000"/>
              </a:solidFill>
              <a:latin typeface="Times New Roman" charset="0"/>
            </a:endParaRPr>
          </a:p>
          <a:p>
            <a:pPr marL="0" indent="0">
              <a:buFont typeface="Arial" charset="0"/>
              <a:buNone/>
            </a:pPr>
            <a:r>
              <a:rPr lang="en-US" sz="1600" dirty="0" err="1">
                <a:solidFill>
                  <a:srgbClr val="800000"/>
                </a:solidFill>
                <a:latin typeface="Times New Roman" charset="0"/>
              </a:rPr>
              <a:t>Carlbad</a:t>
            </a:r>
            <a:r>
              <a:rPr lang="en-US" sz="1600" dirty="0">
                <a:solidFill>
                  <a:srgbClr val="800000"/>
                </a:solidFill>
                <a:latin typeface="Times New Roman" charset="0"/>
              </a:rPr>
              <a:t>, CA</a:t>
            </a:r>
          </a:p>
          <a:p>
            <a:pPr marL="0" indent="0">
              <a:buFont typeface="Arial" charset="0"/>
              <a:buNone/>
            </a:pPr>
            <a:r>
              <a:rPr lang="en-US" sz="1600" dirty="0">
                <a:solidFill>
                  <a:srgbClr val="800000"/>
                </a:solidFill>
                <a:latin typeface="Times New Roman" charset="0"/>
              </a:rPr>
              <a:t>Nurse’s Aide, LLC</a:t>
            </a:r>
          </a:p>
          <a:p>
            <a:pPr marL="0" indent="0">
              <a:buFont typeface="Arial" charset="0"/>
              <a:buNone/>
            </a:pPr>
            <a:r>
              <a:rPr lang="en-US" sz="1600" dirty="0">
                <a:solidFill>
                  <a:srgbClr val="800000"/>
                </a:solidFill>
                <a:latin typeface="Times New Roman" charset="0"/>
              </a:rPr>
              <a:t>Keller, TX</a:t>
            </a:r>
          </a:p>
          <a:p>
            <a:pPr marL="0" indent="0">
              <a:buFont typeface="Arial" charset="0"/>
              <a:buNone/>
            </a:pPr>
            <a:r>
              <a:rPr lang="en-US" sz="1600" dirty="0">
                <a:solidFill>
                  <a:srgbClr val="800000"/>
                </a:solidFill>
                <a:latin typeface="Times New Roman" charset="0"/>
                <a:hlinkClick r:id="rId5"/>
              </a:rPr>
              <a:t>www.nursesaide.net</a:t>
            </a:r>
            <a:endParaRPr lang="en-US" sz="1600" dirty="0">
              <a:solidFill>
                <a:srgbClr val="800000"/>
              </a:solidFill>
              <a:latin typeface="Times New Roman" charset="0"/>
            </a:endParaRPr>
          </a:p>
          <a:p>
            <a:pPr marL="0" indent="0">
              <a:buFont typeface="Arial" charset="0"/>
              <a:buNone/>
            </a:pPr>
            <a:endParaRPr lang="en-US" sz="1800" dirty="0">
              <a:solidFill>
                <a:srgbClr val="800000"/>
              </a:solidFill>
              <a:latin typeface="Times New Roman"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p:cNvSpPr>
            <a:spLocks noGrp="1"/>
          </p:cNvSpPr>
          <p:nvPr>
            <p:ph type="title"/>
          </p:nvPr>
        </p:nvSpPr>
        <p:spPr/>
        <p:txBody>
          <a:bodyPr/>
          <a:lstStyle/>
          <a:p>
            <a:r>
              <a:rPr lang="en-US" dirty="0">
                <a:latin typeface="Times New Roman" charset="0"/>
              </a:rPr>
              <a:t>Integrating NIC into the EHR: Vendors</a:t>
            </a:r>
          </a:p>
        </p:txBody>
      </p:sp>
      <p:sp>
        <p:nvSpPr>
          <p:cNvPr id="3" name="Content Placeholder 2"/>
          <p:cNvSpPr>
            <a:spLocks noGrp="1"/>
          </p:cNvSpPr>
          <p:nvPr>
            <p:ph idx="1"/>
          </p:nvPr>
        </p:nvSpPr>
        <p:spPr>
          <a:xfrm>
            <a:off x="990600" y="1371600"/>
            <a:ext cx="7467600" cy="4525963"/>
          </a:xfrm>
        </p:spPr>
        <p:txBody>
          <a:bodyPr/>
          <a:lstStyle/>
          <a:p>
            <a:pPr marL="0" indent="0">
              <a:buFont typeface="Arial" charset="0"/>
              <a:buNone/>
              <a:defRPr/>
            </a:pPr>
            <a:r>
              <a:rPr lang="nl-NL" sz="2000" dirty="0" smtClean="0">
                <a:solidFill>
                  <a:srgbClr val="800000"/>
                </a:solidFill>
              </a:rPr>
              <a:t>Robin Technologies, </a:t>
            </a:r>
            <a:r>
              <a:rPr lang="nl-NL" sz="2000" dirty="0" err="1" smtClean="0">
                <a:solidFill>
                  <a:srgbClr val="800000"/>
                </a:solidFill>
              </a:rPr>
              <a:t>Inc</a:t>
            </a:r>
            <a:endParaRPr lang="en-US" sz="2000" dirty="0" smtClean="0">
              <a:solidFill>
                <a:srgbClr val="800000"/>
              </a:solidFill>
            </a:endParaRPr>
          </a:p>
          <a:p>
            <a:pPr marL="0" indent="0">
              <a:buFont typeface="Arial" charset="0"/>
              <a:buNone/>
              <a:defRPr/>
            </a:pPr>
            <a:r>
              <a:rPr lang="en-US" sz="2000" dirty="0" smtClean="0">
                <a:solidFill>
                  <a:srgbClr val="800000"/>
                </a:solidFill>
              </a:rPr>
              <a:t>Worthington, OH</a:t>
            </a:r>
          </a:p>
          <a:p>
            <a:pPr marL="0" indent="0">
              <a:buFont typeface="Arial" charset="0"/>
              <a:buNone/>
              <a:defRPr/>
            </a:pPr>
            <a:r>
              <a:rPr lang="nl-NL" sz="2000" b="0" dirty="0" smtClean="0">
                <a:solidFill>
                  <a:srgbClr val="800000"/>
                </a:solidFill>
                <a:hlinkClick r:id="rId2"/>
              </a:rPr>
              <a:t>www.careplans.com</a:t>
            </a:r>
            <a:endParaRPr lang="nl-NL" sz="2000" b="0" dirty="0" smtClean="0">
              <a:solidFill>
                <a:srgbClr val="800000"/>
              </a:solidFill>
            </a:endParaRPr>
          </a:p>
          <a:p>
            <a:pPr marL="0" indent="0">
              <a:buFont typeface="Arial" charset="0"/>
              <a:buNone/>
              <a:defRPr/>
            </a:pPr>
            <a:endParaRPr lang="en-US" sz="2000" dirty="0" smtClean="0">
              <a:solidFill>
                <a:srgbClr val="800000"/>
              </a:solidFill>
            </a:endParaRPr>
          </a:p>
          <a:p>
            <a:pPr marL="0" indent="0">
              <a:buFont typeface="Arial" charset="0"/>
              <a:buNone/>
              <a:defRPr/>
            </a:pPr>
            <a:r>
              <a:rPr lang="en-US" sz="2000" dirty="0" smtClean="0">
                <a:solidFill>
                  <a:srgbClr val="800000"/>
                </a:solidFill>
              </a:rPr>
              <a:t>SNOMED-CT -ownership has transferred to IHTSDO</a:t>
            </a:r>
          </a:p>
          <a:p>
            <a:pPr marL="0" indent="0">
              <a:buFont typeface="Arial" charset="0"/>
              <a:buNone/>
              <a:defRPr/>
            </a:pPr>
            <a:r>
              <a:rPr lang="en-US" sz="2000" dirty="0" err="1" smtClean="0">
                <a:solidFill>
                  <a:srgbClr val="800000"/>
                </a:solidFill>
              </a:rPr>
              <a:t>www.ihtsdo.org</a:t>
            </a:r>
            <a:endParaRPr lang="en-US" sz="2000" dirty="0" smtClean="0">
              <a:solidFill>
                <a:srgbClr val="800000"/>
              </a:solidFill>
            </a:endParaRPr>
          </a:p>
          <a:p>
            <a:pPr marL="0" indent="0">
              <a:buFont typeface="Arial" charset="0"/>
              <a:buNone/>
              <a:defRPr/>
            </a:pPr>
            <a:endParaRPr lang="en-US" sz="2000" dirty="0" smtClean="0"/>
          </a:p>
          <a:p>
            <a:pPr marL="0" indent="0">
              <a:buFont typeface="Arial" charset="0"/>
              <a:buNone/>
              <a:defRPr/>
            </a:pPr>
            <a:r>
              <a:rPr lang="en-US" sz="2000" dirty="0"/>
              <a:t>Translated electronic versions of NIC for licensure are also available from Elsevier Japan, Elsevier Spain, Elsevier Netherlands, and </a:t>
            </a:r>
            <a:r>
              <a:rPr lang="en-US" sz="2000" dirty="0" err="1"/>
              <a:t>Hogefe</a:t>
            </a:r>
            <a:r>
              <a:rPr lang="en-US" sz="2000" dirty="0"/>
              <a:t> </a:t>
            </a:r>
            <a:r>
              <a:rPr lang="en-US" sz="2000" dirty="0" err="1"/>
              <a:t>Verlagsgruppe</a:t>
            </a:r>
            <a:r>
              <a:rPr lang="en-US" sz="2000" dirty="0"/>
              <a:t> in Bern, Switzerland. </a:t>
            </a:r>
            <a:endParaRPr lang="en-US" sz="2000" dirty="0" smtClean="0"/>
          </a:p>
          <a:p>
            <a:pPr marL="0" indent="0">
              <a:buFont typeface="Arial" charset="0"/>
              <a:buNone/>
              <a:defRPr/>
            </a:pPr>
            <a:r>
              <a:rPr lang="en-US" sz="2000" dirty="0" smtClean="0"/>
              <a:t>Other </a:t>
            </a:r>
            <a:r>
              <a:rPr lang="en-US" sz="2000" dirty="0"/>
              <a:t>vender platforms (EPIC, Cerner) have incorporated NIC at the request of the local facility. Vendors will respond to customer requests to incorporate NIC into their products. </a:t>
            </a:r>
          </a:p>
          <a:p>
            <a:pPr marL="0" indent="0">
              <a:buFont typeface="Arial" charset="0"/>
              <a:buNone/>
              <a:defRPr/>
            </a:pPr>
            <a:r>
              <a:rPr lang="en-US" sz="2000" dirty="0"/>
              <a:t> </a:t>
            </a:r>
          </a:p>
          <a:p>
            <a:pPr>
              <a:defRPr/>
            </a:pPr>
            <a:endParaRPr lang="en-US"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2133600"/>
            <a:ext cx="8534400" cy="3754874"/>
          </a:xfrm>
          <a:prstGeom prst="rect">
            <a:avLst/>
          </a:prstGeom>
        </p:spPr>
        <p:txBody>
          <a:bodyPr wrap="square">
            <a:spAutoFit/>
          </a:bodyPr>
          <a:lstStyle/>
          <a:p>
            <a:r>
              <a:rPr lang="en-US" sz="2000" b="1" dirty="0" smtClean="0"/>
              <a:t>1.Make </a:t>
            </a:r>
            <a:r>
              <a:rPr lang="en-US" sz="2000" b="1" dirty="0"/>
              <a:t>sure your current infrastructure can support robust, interoperable EHRs.</a:t>
            </a:r>
          </a:p>
          <a:p>
            <a:r>
              <a:rPr lang="en-US" sz="2000" b="1" dirty="0" smtClean="0"/>
              <a:t>2. Involve </a:t>
            </a:r>
            <a:r>
              <a:rPr lang="en-US" sz="2000" b="1" dirty="0"/>
              <a:t>nurses and nurse </a:t>
            </a:r>
            <a:r>
              <a:rPr lang="en-US" sz="2000" b="1" dirty="0" err="1"/>
              <a:t>informaticists</a:t>
            </a:r>
            <a:r>
              <a:rPr lang="en-US" sz="2000" b="1" dirty="0"/>
              <a:t> in design and implementation.</a:t>
            </a:r>
          </a:p>
          <a:p>
            <a:r>
              <a:rPr lang="en-US" sz="2000" b="1" dirty="0" smtClean="0"/>
              <a:t>3. Strike </a:t>
            </a:r>
            <a:r>
              <a:rPr lang="en-US" sz="2000" b="1" dirty="0"/>
              <a:t>a balance on customization.</a:t>
            </a:r>
          </a:p>
          <a:p>
            <a:r>
              <a:rPr lang="en-US" sz="2000" b="1" dirty="0" smtClean="0"/>
              <a:t>4. Prepare </a:t>
            </a:r>
            <a:r>
              <a:rPr lang="en-US" sz="2000" b="1" dirty="0"/>
              <a:t>the staff, but anticipate resistance.</a:t>
            </a:r>
          </a:p>
          <a:p>
            <a:r>
              <a:rPr lang="en-US" sz="2000" b="1" dirty="0" smtClean="0"/>
              <a:t>5. Gird </a:t>
            </a:r>
            <a:r>
              <a:rPr lang="en-US" sz="2000" b="1" dirty="0"/>
              <a:t>for productivity losses in the initial weeks.</a:t>
            </a:r>
          </a:p>
          <a:p>
            <a:r>
              <a:rPr lang="en-US" sz="2000" b="1" dirty="0" smtClean="0"/>
              <a:t>6. Design </a:t>
            </a:r>
            <a:r>
              <a:rPr lang="en-US" sz="2000" b="1" dirty="0"/>
              <a:t>a system focused on using data to improve care.</a:t>
            </a:r>
          </a:p>
          <a:p>
            <a:r>
              <a:rPr lang="en-US" sz="2000" b="1" dirty="0" smtClean="0"/>
              <a:t>7. Understand </a:t>
            </a:r>
            <a:r>
              <a:rPr lang="en-US" sz="2000" b="1" dirty="0"/>
              <a:t>and prepare for the impact on patient interactions.</a:t>
            </a:r>
          </a:p>
          <a:p>
            <a:r>
              <a:rPr lang="en-US" sz="2000" b="1" dirty="0" smtClean="0"/>
              <a:t>8. Strive </a:t>
            </a:r>
            <a:r>
              <a:rPr lang="en-US" sz="2000" b="1" dirty="0"/>
              <a:t>for interoperability across settings.</a:t>
            </a:r>
          </a:p>
          <a:p>
            <a:r>
              <a:rPr lang="en-US" sz="2000" b="1" dirty="0" smtClean="0"/>
              <a:t>9. Guard </a:t>
            </a:r>
            <a:r>
              <a:rPr lang="en-US" sz="2000" b="1" dirty="0"/>
              <a:t>against information overload</a:t>
            </a:r>
            <a:r>
              <a:rPr lang="en-US" sz="2000" b="1" dirty="0" smtClean="0"/>
              <a:t>.</a:t>
            </a:r>
            <a:endParaRPr lang="en-US" sz="2000" b="1" dirty="0"/>
          </a:p>
          <a:p>
            <a:r>
              <a:rPr lang="en-US" sz="2000" b="1" dirty="0" smtClean="0"/>
              <a:t>10. Measure </a:t>
            </a:r>
            <a:r>
              <a:rPr lang="en-US" sz="2000" b="1" dirty="0"/>
              <a:t>results and have a process in place for nonstop change</a:t>
            </a:r>
            <a:r>
              <a:rPr lang="en-US" dirty="0" smtClean="0"/>
              <a:t>.</a:t>
            </a:r>
          </a:p>
          <a:p>
            <a:r>
              <a:rPr lang="en-US" dirty="0" smtClean="0"/>
              <a:t>11. Measure the impact on patient care</a:t>
            </a:r>
            <a:endParaRPr lang="en-US" dirty="0"/>
          </a:p>
        </p:txBody>
      </p:sp>
      <p:sp>
        <p:nvSpPr>
          <p:cNvPr id="5" name="TextBox 4"/>
          <p:cNvSpPr txBox="1"/>
          <p:nvPr/>
        </p:nvSpPr>
        <p:spPr>
          <a:xfrm>
            <a:off x="1219200" y="838200"/>
            <a:ext cx="6530955" cy="584776"/>
          </a:xfrm>
          <a:prstGeom prst="rect">
            <a:avLst/>
          </a:prstGeom>
          <a:noFill/>
        </p:spPr>
        <p:txBody>
          <a:bodyPr wrap="none" rtlCol="0">
            <a:spAutoFit/>
          </a:bodyPr>
          <a:lstStyle/>
          <a:p>
            <a:r>
              <a:rPr lang="en-US" sz="3200" b="1" dirty="0" smtClean="0"/>
              <a:t>Nursing and the EHR Implementation</a:t>
            </a:r>
            <a:endParaRPr lang="en-US" sz="3200" b="1" dirty="0"/>
          </a:p>
        </p:txBody>
      </p:sp>
    </p:spTree>
    <p:extLst>
      <p:ext uri="{BB962C8B-B14F-4D97-AF65-F5344CB8AC3E}">
        <p14:creationId xmlns:p14="http://schemas.microsoft.com/office/powerpoint/2010/main" val="13963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descr="Preview NIC 6th.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8200" y="914400"/>
            <a:ext cx="3578225" cy="456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 name="Picture 1" descr="Butcher_Covers_Page_1.tif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914400"/>
            <a:ext cx="4065587"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76200" y="228600"/>
            <a:ext cx="8959850" cy="762000"/>
          </a:xfrm>
        </p:spPr>
        <p:txBody>
          <a:bodyPr/>
          <a:lstStyle/>
          <a:p>
            <a:r>
              <a:rPr lang="en-US" sz="3000">
                <a:latin typeface="Times New Roman" charset="0"/>
              </a:rPr>
              <a:t>Taxonomy of Nursing Interventions:  </a:t>
            </a:r>
            <a:br>
              <a:rPr lang="en-US" sz="3000">
                <a:latin typeface="Times New Roman" charset="0"/>
              </a:rPr>
            </a:br>
            <a:r>
              <a:rPr lang="en-US" sz="3000">
                <a:latin typeface="Times New Roman" charset="0"/>
              </a:rPr>
              <a:t>Domains &amp; Classes</a:t>
            </a:r>
          </a:p>
        </p:txBody>
      </p:sp>
      <p:sp>
        <p:nvSpPr>
          <p:cNvPr id="17410" name="AutoShape 5"/>
          <p:cNvSpPr>
            <a:spLocks noChangeArrowheads="1"/>
          </p:cNvSpPr>
          <p:nvPr/>
        </p:nvSpPr>
        <p:spPr bwMode="auto">
          <a:xfrm>
            <a:off x="1409700" y="1289050"/>
            <a:ext cx="1143000" cy="457200"/>
          </a:xfrm>
          <a:prstGeom prst="roundRect">
            <a:avLst>
              <a:gd name="adj" fmla="val 16667"/>
            </a:avLst>
          </a:prstGeom>
          <a:solidFill>
            <a:schemeClr val="bg1"/>
          </a:solidFill>
          <a:ln w="28575">
            <a:solidFill>
              <a:schemeClr val="tx1"/>
            </a:solidFill>
            <a:round/>
            <a:headEnd/>
            <a:tailEnd/>
          </a:ln>
        </p:spPr>
        <p:txBody>
          <a:bodyPr wrap="none" anchor="ctr"/>
          <a:lstStyle/>
          <a:p>
            <a:endParaRPr lang="en-US"/>
          </a:p>
        </p:txBody>
      </p:sp>
      <p:sp>
        <p:nvSpPr>
          <p:cNvPr id="17411" name="AutoShape 12"/>
          <p:cNvSpPr>
            <a:spLocks noChangeArrowheads="1"/>
          </p:cNvSpPr>
          <p:nvPr/>
        </p:nvSpPr>
        <p:spPr bwMode="auto">
          <a:xfrm>
            <a:off x="114300" y="18986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12" name="Text Box 16"/>
          <p:cNvSpPr txBox="1">
            <a:spLocks noChangeArrowheads="1"/>
          </p:cNvSpPr>
          <p:nvPr/>
        </p:nvSpPr>
        <p:spPr bwMode="auto">
          <a:xfrm>
            <a:off x="1409700" y="1365250"/>
            <a:ext cx="1143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000" b="1">
                <a:solidFill>
                  <a:schemeClr val="tx2"/>
                </a:solidFill>
                <a:cs typeface="Arial" charset="0"/>
              </a:rPr>
              <a:t>Physiological: Complex</a:t>
            </a:r>
          </a:p>
        </p:txBody>
      </p:sp>
      <p:sp>
        <p:nvSpPr>
          <p:cNvPr id="17413" name="AutoShape 17"/>
          <p:cNvSpPr>
            <a:spLocks noChangeArrowheads="1"/>
          </p:cNvSpPr>
          <p:nvPr/>
        </p:nvSpPr>
        <p:spPr bwMode="auto">
          <a:xfrm>
            <a:off x="38100" y="1289050"/>
            <a:ext cx="1143000" cy="457200"/>
          </a:xfrm>
          <a:prstGeom prst="roundRect">
            <a:avLst>
              <a:gd name="adj" fmla="val 16667"/>
            </a:avLst>
          </a:prstGeom>
          <a:solidFill>
            <a:schemeClr val="bg1"/>
          </a:solidFill>
          <a:ln w="28575">
            <a:solidFill>
              <a:schemeClr val="tx1"/>
            </a:solidFill>
            <a:round/>
            <a:headEnd/>
            <a:tailEnd/>
          </a:ln>
        </p:spPr>
        <p:txBody>
          <a:bodyPr wrap="none" anchor="ctr"/>
          <a:lstStyle/>
          <a:p>
            <a:endParaRPr lang="en-US"/>
          </a:p>
        </p:txBody>
      </p:sp>
      <p:sp>
        <p:nvSpPr>
          <p:cNvPr id="17414" name="Text Box 18"/>
          <p:cNvSpPr txBox="1">
            <a:spLocks noChangeArrowheads="1"/>
          </p:cNvSpPr>
          <p:nvPr/>
        </p:nvSpPr>
        <p:spPr bwMode="auto">
          <a:xfrm>
            <a:off x="38100" y="1365250"/>
            <a:ext cx="1143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000" b="1">
                <a:solidFill>
                  <a:schemeClr val="tx2"/>
                </a:solidFill>
                <a:cs typeface="Arial" charset="0"/>
              </a:rPr>
              <a:t>Physiological: Basic</a:t>
            </a:r>
          </a:p>
        </p:txBody>
      </p:sp>
      <p:sp>
        <p:nvSpPr>
          <p:cNvPr id="17415" name="AutoShape 19"/>
          <p:cNvSpPr>
            <a:spLocks noChangeArrowheads="1"/>
          </p:cNvSpPr>
          <p:nvPr/>
        </p:nvSpPr>
        <p:spPr bwMode="auto">
          <a:xfrm>
            <a:off x="2705100" y="1289050"/>
            <a:ext cx="1143000" cy="457200"/>
          </a:xfrm>
          <a:prstGeom prst="roundRect">
            <a:avLst>
              <a:gd name="adj" fmla="val 16667"/>
            </a:avLst>
          </a:prstGeom>
          <a:solidFill>
            <a:schemeClr val="bg1"/>
          </a:solidFill>
          <a:ln w="28575">
            <a:solidFill>
              <a:schemeClr val="tx1"/>
            </a:solidFill>
            <a:round/>
            <a:headEnd/>
            <a:tailEnd/>
          </a:ln>
        </p:spPr>
        <p:txBody>
          <a:bodyPr wrap="none" anchor="ctr"/>
          <a:lstStyle/>
          <a:p>
            <a:endParaRPr lang="en-US"/>
          </a:p>
        </p:txBody>
      </p:sp>
      <p:sp>
        <p:nvSpPr>
          <p:cNvPr id="17416" name="Text Box 20"/>
          <p:cNvSpPr txBox="1">
            <a:spLocks noChangeArrowheads="1"/>
          </p:cNvSpPr>
          <p:nvPr/>
        </p:nvSpPr>
        <p:spPr bwMode="auto">
          <a:xfrm>
            <a:off x="2705100" y="1365250"/>
            <a:ext cx="12192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000" b="1">
                <a:solidFill>
                  <a:schemeClr val="tx2"/>
                </a:solidFill>
                <a:cs typeface="Arial" charset="0"/>
              </a:rPr>
              <a:t>Behavioral</a:t>
            </a:r>
            <a:endParaRPr lang="en-US" sz="1000">
              <a:solidFill>
                <a:srgbClr val="FF0000"/>
              </a:solidFill>
              <a:cs typeface="Arial" charset="0"/>
            </a:endParaRPr>
          </a:p>
        </p:txBody>
      </p:sp>
      <p:sp>
        <p:nvSpPr>
          <p:cNvPr id="17417" name="AutoShape 21"/>
          <p:cNvSpPr>
            <a:spLocks noChangeArrowheads="1"/>
          </p:cNvSpPr>
          <p:nvPr/>
        </p:nvSpPr>
        <p:spPr bwMode="auto">
          <a:xfrm>
            <a:off x="3987800" y="1289050"/>
            <a:ext cx="1143000" cy="457200"/>
          </a:xfrm>
          <a:prstGeom prst="roundRect">
            <a:avLst>
              <a:gd name="adj" fmla="val 16667"/>
            </a:avLst>
          </a:prstGeom>
          <a:solidFill>
            <a:schemeClr val="bg1"/>
          </a:solidFill>
          <a:ln w="28575">
            <a:solidFill>
              <a:schemeClr val="tx1"/>
            </a:solidFill>
            <a:round/>
            <a:headEnd/>
            <a:tailEnd/>
          </a:ln>
        </p:spPr>
        <p:txBody>
          <a:bodyPr wrap="none" anchor="ctr"/>
          <a:lstStyle/>
          <a:p>
            <a:endParaRPr lang="en-US"/>
          </a:p>
        </p:txBody>
      </p:sp>
      <p:sp>
        <p:nvSpPr>
          <p:cNvPr id="17418" name="Text Box 22"/>
          <p:cNvSpPr txBox="1">
            <a:spLocks noChangeArrowheads="1"/>
          </p:cNvSpPr>
          <p:nvPr/>
        </p:nvSpPr>
        <p:spPr bwMode="auto">
          <a:xfrm>
            <a:off x="3987800" y="1365250"/>
            <a:ext cx="1143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000" b="1">
                <a:solidFill>
                  <a:schemeClr val="tx2"/>
                </a:solidFill>
                <a:cs typeface="Arial" charset="0"/>
              </a:rPr>
              <a:t>Safety</a:t>
            </a:r>
          </a:p>
        </p:txBody>
      </p:sp>
      <p:sp>
        <p:nvSpPr>
          <p:cNvPr id="17419" name="AutoShape 23"/>
          <p:cNvSpPr>
            <a:spLocks noChangeArrowheads="1"/>
          </p:cNvSpPr>
          <p:nvPr/>
        </p:nvSpPr>
        <p:spPr bwMode="auto">
          <a:xfrm>
            <a:off x="5275263" y="1289050"/>
            <a:ext cx="1143000" cy="457200"/>
          </a:xfrm>
          <a:prstGeom prst="roundRect">
            <a:avLst>
              <a:gd name="adj" fmla="val 16667"/>
            </a:avLst>
          </a:prstGeom>
          <a:solidFill>
            <a:schemeClr val="bg1"/>
          </a:solidFill>
          <a:ln w="28575">
            <a:solidFill>
              <a:schemeClr val="tx1"/>
            </a:solidFill>
            <a:round/>
            <a:headEnd/>
            <a:tailEnd/>
          </a:ln>
        </p:spPr>
        <p:txBody>
          <a:bodyPr wrap="none" anchor="ctr"/>
          <a:lstStyle/>
          <a:p>
            <a:endParaRPr lang="en-US"/>
          </a:p>
        </p:txBody>
      </p:sp>
      <p:sp>
        <p:nvSpPr>
          <p:cNvPr id="17420" name="Text Box 24"/>
          <p:cNvSpPr txBox="1">
            <a:spLocks noChangeArrowheads="1"/>
          </p:cNvSpPr>
          <p:nvPr/>
        </p:nvSpPr>
        <p:spPr bwMode="auto">
          <a:xfrm>
            <a:off x="5275263" y="1365250"/>
            <a:ext cx="1143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000" b="1">
                <a:solidFill>
                  <a:schemeClr val="tx2"/>
                </a:solidFill>
                <a:cs typeface="Arial" charset="0"/>
              </a:rPr>
              <a:t>Family</a:t>
            </a:r>
            <a:endParaRPr lang="en-US" sz="1000">
              <a:solidFill>
                <a:srgbClr val="FF0000"/>
              </a:solidFill>
              <a:cs typeface="Arial" charset="0"/>
            </a:endParaRPr>
          </a:p>
        </p:txBody>
      </p:sp>
      <p:sp>
        <p:nvSpPr>
          <p:cNvPr id="17421" name="AutoShape 25"/>
          <p:cNvSpPr>
            <a:spLocks noChangeArrowheads="1"/>
          </p:cNvSpPr>
          <p:nvPr/>
        </p:nvSpPr>
        <p:spPr bwMode="auto">
          <a:xfrm>
            <a:off x="6591300" y="1289050"/>
            <a:ext cx="1143000" cy="457200"/>
          </a:xfrm>
          <a:prstGeom prst="roundRect">
            <a:avLst>
              <a:gd name="adj" fmla="val 16667"/>
            </a:avLst>
          </a:prstGeom>
          <a:solidFill>
            <a:schemeClr val="bg1"/>
          </a:solidFill>
          <a:ln w="28575">
            <a:solidFill>
              <a:schemeClr val="tx1"/>
            </a:solidFill>
            <a:round/>
            <a:headEnd/>
            <a:tailEnd/>
          </a:ln>
        </p:spPr>
        <p:txBody>
          <a:bodyPr wrap="none" anchor="ctr"/>
          <a:lstStyle/>
          <a:p>
            <a:endParaRPr lang="en-US"/>
          </a:p>
        </p:txBody>
      </p:sp>
      <p:sp>
        <p:nvSpPr>
          <p:cNvPr id="17422" name="Text Box 26"/>
          <p:cNvSpPr txBox="1">
            <a:spLocks noChangeArrowheads="1"/>
          </p:cNvSpPr>
          <p:nvPr/>
        </p:nvSpPr>
        <p:spPr bwMode="auto">
          <a:xfrm>
            <a:off x="6667500" y="1365250"/>
            <a:ext cx="1066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000" b="1">
                <a:solidFill>
                  <a:schemeClr val="tx2"/>
                </a:solidFill>
                <a:cs typeface="Arial" charset="0"/>
              </a:rPr>
              <a:t>Health System</a:t>
            </a:r>
          </a:p>
        </p:txBody>
      </p:sp>
      <p:sp>
        <p:nvSpPr>
          <p:cNvPr id="17423" name="AutoShape 27"/>
          <p:cNvSpPr>
            <a:spLocks noChangeArrowheads="1"/>
          </p:cNvSpPr>
          <p:nvPr/>
        </p:nvSpPr>
        <p:spPr bwMode="auto">
          <a:xfrm>
            <a:off x="7893050" y="1289050"/>
            <a:ext cx="1143000" cy="457200"/>
          </a:xfrm>
          <a:prstGeom prst="roundRect">
            <a:avLst>
              <a:gd name="adj" fmla="val 16667"/>
            </a:avLst>
          </a:prstGeom>
          <a:solidFill>
            <a:schemeClr val="bg1"/>
          </a:solidFill>
          <a:ln w="28575">
            <a:solidFill>
              <a:schemeClr val="tx1"/>
            </a:solidFill>
            <a:round/>
            <a:headEnd/>
            <a:tailEnd/>
          </a:ln>
        </p:spPr>
        <p:txBody>
          <a:bodyPr wrap="none" anchor="ctr"/>
          <a:lstStyle/>
          <a:p>
            <a:endParaRPr lang="en-US"/>
          </a:p>
        </p:txBody>
      </p:sp>
      <p:sp>
        <p:nvSpPr>
          <p:cNvPr id="17424" name="Text Box 28"/>
          <p:cNvSpPr txBox="1">
            <a:spLocks noChangeArrowheads="1"/>
          </p:cNvSpPr>
          <p:nvPr/>
        </p:nvSpPr>
        <p:spPr bwMode="auto">
          <a:xfrm>
            <a:off x="7807325" y="1374775"/>
            <a:ext cx="1371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000" b="1">
                <a:solidFill>
                  <a:schemeClr val="tx2"/>
                </a:solidFill>
                <a:cs typeface="Arial" charset="0"/>
              </a:rPr>
              <a:t>Community</a:t>
            </a:r>
          </a:p>
        </p:txBody>
      </p:sp>
      <p:sp>
        <p:nvSpPr>
          <p:cNvPr id="17425" name="Text Box 30"/>
          <p:cNvSpPr txBox="1">
            <a:spLocks noChangeArrowheads="1"/>
          </p:cNvSpPr>
          <p:nvPr/>
        </p:nvSpPr>
        <p:spPr bwMode="auto">
          <a:xfrm>
            <a:off x="14288" y="1898650"/>
            <a:ext cx="1295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Activity &amp; Exercise Management</a:t>
            </a:r>
          </a:p>
        </p:txBody>
      </p:sp>
      <p:sp>
        <p:nvSpPr>
          <p:cNvPr id="17426" name="AutoShape 32"/>
          <p:cNvSpPr>
            <a:spLocks noChangeArrowheads="1"/>
          </p:cNvSpPr>
          <p:nvPr/>
        </p:nvSpPr>
        <p:spPr bwMode="auto">
          <a:xfrm>
            <a:off x="114300" y="24320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27" name="Text Box 33"/>
          <p:cNvSpPr txBox="1">
            <a:spLocks noChangeArrowheads="1"/>
          </p:cNvSpPr>
          <p:nvPr/>
        </p:nvSpPr>
        <p:spPr bwMode="auto">
          <a:xfrm>
            <a:off x="96838" y="2432050"/>
            <a:ext cx="1066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Elimination Management</a:t>
            </a:r>
          </a:p>
        </p:txBody>
      </p:sp>
      <p:sp>
        <p:nvSpPr>
          <p:cNvPr id="17428" name="AutoShape 34"/>
          <p:cNvSpPr>
            <a:spLocks noChangeArrowheads="1"/>
          </p:cNvSpPr>
          <p:nvPr/>
        </p:nvSpPr>
        <p:spPr bwMode="auto">
          <a:xfrm>
            <a:off x="114300" y="29654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29" name="Text Box 35"/>
          <p:cNvSpPr txBox="1">
            <a:spLocks noChangeArrowheads="1"/>
          </p:cNvSpPr>
          <p:nvPr/>
        </p:nvSpPr>
        <p:spPr bwMode="auto">
          <a:xfrm>
            <a:off x="152400" y="2965450"/>
            <a:ext cx="952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Immobility Management</a:t>
            </a:r>
          </a:p>
        </p:txBody>
      </p:sp>
      <p:sp>
        <p:nvSpPr>
          <p:cNvPr id="17430" name="AutoShape 36"/>
          <p:cNvSpPr>
            <a:spLocks noChangeArrowheads="1"/>
          </p:cNvSpPr>
          <p:nvPr/>
        </p:nvSpPr>
        <p:spPr bwMode="auto">
          <a:xfrm>
            <a:off x="114300" y="34988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31" name="Text Box 37"/>
          <p:cNvSpPr txBox="1">
            <a:spLocks noChangeArrowheads="1"/>
          </p:cNvSpPr>
          <p:nvPr/>
        </p:nvSpPr>
        <p:spPr bwMode="auto">
          <a:xfrm>
            <a:off x="227013" y="3498850"/>
            <a:ext cx="83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Nutrition Support</a:t>
            </a:r>
          </a:p>
        </p:txBody>
      </p:sp>
      <p:sp>
        <p:nvSpPr>
          <p:cNvPr id="17432" name="AutoShape 38"/>
          <p:cNvSpPr>
            <a:spLocks noChangeArrowheads="1"/>
          </p:cNvSpPr>
          <p:nvPr/>
        </p:nvSpPr>
        <p:spPr bwMode="auto">
          <a:xfrm>
            <a:off x="2781300" y="18986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33" name="Text Box 39"/>
          <p:cNvSpPr txBox="1">
            <a:spLocks noChangeArrowheads="1"/>
          </p:cNvSpPr>
          <p:nvPr/>
        </p:nvSpPr>
        <p:spPr bwMode="auto">
          <a:xfrm>
            <a:off x="2762250" y="1898650"/>
            <a:ext cx="10668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Behavior Therapy</a:t>
            </a:r>
          </a:p>
        </p:txBody>
      </p:sp>
      <p:sp>
        <p:nvSpPr>
          <p:cNvPr id="17434" name="AutoShape 40"/>
          <p:cNvSpPr>
            <a:spLocks noChangeArrowheads="1"/>
          </p:cNvSpPr>
          <p:nvPr/>
        </p:nvSpPr>
        <p:spPr bwMode="auto">
          <a:xfrm>
            <a:off x="2781300" y="24320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35" name="Text Box 41"/>
          <p:cNvSpPr txBox="1">
            <a:spLocks noChangeArrowheads="1"/>
          </p:cNvSpPr>
          <p:nvPr/>
        </p:nvSpPr>
        <p:spPr bwMode="auto">
          <a:xfrm>
            <a:off x="2811463" y="2432050"/>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Cognitive Therapy</a:t>
            </a:r>
          </a:p>
        </p:txBody>
      </p:sp>
      <p:sp>
        <p:nvSpPr>
          <p:cNvPr id="17436" name="AutoShape 42"/>
          <p:cNvSpPr>
            <a:spLocks noChangeArrowheads="1"/>
          </p:cNvSpPr>
          <p:nvPr/>
        </p:nvSpPr>
        <p:spPr bwMode="auto">
          <a:xfrm>
            <a:off x="2781300" y="29654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37" name="Text Box 43"/>
          <p:cNvSpPr txBox="1">
            <a:spLocks noChangeArrowheads="1"/>
          </p:cNvSpPr>
          <p:nvPr/>
        </p:nvSpPr>
        <p:spPr bwMode="auto">
          <a:xfrm>
            <a:off x="2797175" y="2979738"/>
            <a:ext cx="1066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Communication Enhancement</a:t>
            </a:r>
          </a:p>
        </p:txBody>
      </p:sp>
      <p:sp>
        <p:nvSpPr>
          <p:cNvPr id="17438" name="AutoShape 44"/>
          <p:cNvSpPr>
            <a:spLocks noChangeArrowheads="1"/>
          </p:cNvSpPr>
          <p:nvPr/>
        </p:nvSpPr>
        <p:spPr bwMode="auto">
          <a:xfrm>
            <a:off x="2781300" y="34988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39" name="Text Box 45"/>
          <p:cNvSpPr txBox="1">
            <a:spLocks noChangeArrowheads="1"/>
          </p:cNvSpPr>
          <p:nvPr/>
        </p:nvSpPr>
        <p:spPr bwMode="auto">
          <a:xfrm>
            <a:off x="2781300" y="3505200"/>
            <a:ext cx="11049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Coping Assistance</a:t>
            </a:r>
          </a:p>
        </p:txBody>
      </p:sp>
      <p:sp>
        <p:nvSpPr>
          <p:cNvPr id="17440" name="Line 46"/>
          <p:cNvSpPr>
            <a:spLocks noChangeShapeType="1"/>
          </p:cNvSpPr>
          <p:nvPr/>
        </p:nvSpPr>
        <p:spPr bwMode="auto">
          <a:xfrm>
            <a:off x="571500" y="33464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41" name="Line 48"/>
          <p:cNvSpPr>
            <a:spLocks noChangeShapeType="1"/>
          </p:cNvSpPr>
          <p:nvPr/>
        </p:nvSpPr>
        <p:spPr bwMode="auto">
          <a:xfrm>
            <a:off x="571500" y="22796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42" name="Line 52"/>
          <p:cNvSpPr>
            <a:spLocks noChangeShapeType="1"/>
          </p:cNvSpPr>
          <p:nvPr/>
        </p:nvSpPr>
        <p:spPr bwMode="auto">
          <a:xfrm flipV="1">
            <a:off x="571500" y="28130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43" name="Line 55"/>
          <p:cNvSpPr>
            <a:spLocks noChangeShapeType="1"/>
          </p:cNvSpPr>
          <p:nvPr/>
        </p:nvSpPr>
        <p:spPr bwMode="auto">
          <a:xfrm flipH="1">
            <a:off x="571500" y="17462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44" name="Line 66"/>
          <p:cNvSpPr>
            <a:spLocks noChangeShapeType="1"/>
          </p:cNvSpPr>
          <p:nvPr/>
        </p:nvSpPr>
        <p:spPr bwMode="auto">
          <a:xfrm>
            <a:off x="3265488" y="17462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45" name="Line 67"/>
          <p:cNvSpPr>
            <a:spLocks noChangeShapeType="1"/>
          </p:cNvSpPr>
          <p:nvPr/>
        </p:nvSpPr>
        <p:spPr bwMode="auto">
          <a:xfrm>
            <a:off x="3265488" y="28130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46" name="Line 68"/>
          <p:cNvSpPr>
            <a:spLocks noChangeShapeType="1"/>
          </p:cNvSpPr>
          <p:nvPr/>
        </p:nvSpPr>
        <p:spPr bwMode="auto">
          <a:xfrm>
            <a:off x="3265488" y="38798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47" name="Line 69"/>
          <p:cNvSpPr>
            <a:spLocks noChangeShapeType="1"/>
          </p:cNvSpPr>
          <p:nvPr/>
        </p:nvSpPr>
        <p:spPr bwMode="auto">
          <a:xfrm>
            <a:off x="3265488" y="22796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48" name="AutoShape 70"/>
          <p:cNvSpPr>
            <a:spLocks noChangeArrowheads="1"/>
          </p:cNvSpPr>
          <p:nvPr/>
        </p:nvSpPr>
        <p:spPr bwMode="auto">
          <a:xfrm>
            <a:off x="1485900" y="18986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49" name="Text Box 71"/>
          <p:cNvSpPr txBox="1">
            <a:spLocks noChangeArrowheads="1"/>
          </p:cNvSpPr>
          <p:nvPr/>
        </p:nvSpPr>
        <p:spPr bwMode="auto">
          <a:xfrm>
            <a:off x="1384300" y="1898650"/>
            <a:ext cx="1293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Electrolyte &amp; Acid-Base Management</a:t>
            </a:r>
          </a:p>
        </p:txBody>
      </p:sp>
      <p:sp>
        <p:nvSpPr>
          <p:cNvPr id="17450" name="AutoShape 72"/>
          <p:cNvSpPr>
            <a:spLocks noChangeArrowheads="1"/>
          </p:cNvSpPr>
          <p:nvPr/>
        </p:nvSpPr>
        <p:spPr bwMode="auto">
          <a:xfrm>
            <a:off x="1485900" y="24320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51" name="AutoShape 73"/>
          <p:cNvSpPr>
            <a:spLocks noChangeArrowheads="1"/>
          </p:cNvSpPr>
          <p:nvPr/>
        </p:nvSpPr>
        <p:spPr bwMode="auto">
          <a:xfrm>
            <a:off x="1485900" y="29654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52" name="Text Box 74"/>
          <p:cNvSpPr txBox="1">
            <a:spLocks noChangeArrowheads="1"/>
          </p:cNvSpPr>
          <p:nvPr/>
        </p:nvSpPr>
        <p:spPr bwMode="auto">
          <a:xfrm>
            <a:off x="1524000" y="2974975"/>
            <a:ext cx="1066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800" b="1">
                <a:cs typeface="Arial" charset="0"/>
              </a:rPr>
              <a:t> </a:t>
            </a:r>
            <a:r>
              <a:rPr lang="en-US" sz="900" b="1">
                <a:cs typeface="Arial" charset="0"/>
              </a:rPr>
              <a:t>Neurologic Management</a:t>
            </a:r>
          </a:p>
        </p:txBody>
      </p:sp>
      <p:sp>
        <p:nvSpPr>
          <p:cNvPr id="17453" name="AutoShape 75"/>
          <p:cNvSpPr>
            <a:spLocks noChangeArrowheads="1"/>
          </p:cNvSpPr>
          <p:nvPr/>
        </p:nvSpPr>
        <p:spPr bwMode="auto">
          <a:xfrm>
            <a:off x="1485900" y="34988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54" name="Text Box 76"/>
          <p:cNvSpPr txBox="1">
            <a:spLocks noChangeArrowheads="1"/>
          </p:cNvSpPr>
          <p:nvPr/>
        </p:nvSpPr>
        <p:spPr bwMode="auto">
          <a:xfrm>
            <a:off x="1485900" y="3505200"/>
            <a:ext cx="11049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Perioperative Care</a:t>
            </a:r>
          </a:p>
        </p:txBody>
      </p:sp>
      <p:sp>
        <p:nvSpPr>
          <p:cNvPr id="17455" name="Line 77"/>
          <p:cNvSpPr>
            <a:spLocks noChangeShapeType="1"/>
          </p:cNvSpPr>
          <p:nvPr/>
        </p:nvSpPr>
        <p:spPr bwMode="auto">
          <a:xfrm>
            <a:off x="1952625" y="28130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56" name="Line 78"/>
          <p:cNvSpPr>
            <a:spLocks noChangeShapeType="1"/>
          </p:cNvSpPr>
          <p:nvPr/>
        </p:nvSpPr>
        <p:spPr bwMode="auto">
          <a:xfrm>
            <a:off x="1952625" y="33464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57" name="Line 79"/>
          <p:cNvSpPr>
            <a:spLocks noChangeShapeType="1"/>
          </p:cNvSpPr>
          <p:nvPr/>
        </p:nvSpPr>
        <p:spPr bwMode="auto">
          <a:xfrm flipH="1">
            <a:off x="1952625" y="22796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58" name="Line 80"/>
          <p:cNvSpPr>
            <a:spLocks noChangeShapeType="1"/>
          </p:cNvSpPr>
          <p:nvPr/>
        </p:nvSpPr>
        <p:spPr bwMode="auto">
          <a:xfrm flipH="1" flipV="1">
            <a:off x="1952625" y="17462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59" name="Text Box 91"/>
          <p:cNvSpPr txBox="1">
            <a:spLocks noChangeArrowheads="1"/>
          </p:cNvSpPr>
          <p:nvPr/>
        </p:nvSpPr>
        <p:spPr bwMode="auto">
          <a:xfrm>
            <a:off x="1503363" y="2432050"/>
            <a:ext cx="1066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Drug Management</a:t>
            </a:r>
          </a:p>
        </p:txBody>
      </p:sp>
      <p:sp>
        <p:nvSpPr>
          <p:cNvPr id="17460" name="AutoShape 92"/>
          <p:cNvSpPr>
            <a:spLocks noChangeArrowheads="1"/>
          </p:cNvSpPr>
          <p:nvPr/>
        </p:nvSpPr>
        <p:spPr bwMode="auto">
          <a:xfrm>
            <a:off x="1485900" y="40322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61" name="Text Box 93"/>
          <p:cNvSpPr txBox="1">
            <a:spLocks noChangeArrowheads="1"/>
          </p:cNvSpPr>
          <p:nvPr/>
        </p:nvSpPr>
        <p:spPr bwMode="auto">
          <a:xfrm>
            <a:off x="1485900" y="4032250"/>
            <a:ext cx="1104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Respiratory Management</a:t>
            </a:r>
          </a:p>
        </p:txBody>
      </p:sp>
      <p:sp>
        <p:nvSpPr>
          <p:cNvPr id="17462" name="AutoShape 94"/>
          <p:cNvSpPr>
            <a:spLocks noChangeArrowheads="1"/>
          </p:cNvSpPr>
          <p:nvPr/>
        </p:nvSpPr>
        <p:spPr bwMode="auto">
          <a:xfrm>
            <a:off x="1485900" y="45656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63" name="AutoShape 95"/>
          <p:cNvSpPr>
            <a:spLocks noChangeArrowheads="1"/>
          </p:cNvSpPr>
          <p:nvPr/>
        </p:nvSpPr>
        <p:spPr bwMode="auto">
          <a:xfrm>
            <a:off x="138113" y="4032250"/>
            <a:ext cx="1096962"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64" name="Text Box 96"/>
          <p:cNvSpPr txBox="1">
            <a:spLocks noChangeArrowheads="1"/>
          </p:cNvSpPr>
          <p:nvPr/>
        </p:nvSpPr>
        <p:spPr bwMode="auto">
          <a:xfrm>
            <a:off x="76200" y="4051300"/>
            <a:ext cx="1219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Physical Comfort Promotion</a:t>
            </a:r>
          </a:p>
        </p:txBody>
      </p:sp>
      <p:sp>
        <p:nvSpPr>
          <p:cNvPr id="17465" name="AutoShape 97"/>
          <p:cNvSpPr>
            <a:spLocks noChangeArrowheads="1"/>
          </p:cNvSpPr>
          <p:nvPr/>
        </p:nvSpPr>
        <p:spPr bwMode="auto">
          <a:xfrm>
            <a:off x="138113" y="4565650"/>
            <a:ext cx="1096962"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66" name="Text Box 98"/>
          <p:cNvSpPr txBox="1">
            <a:spLocks noChangeArrowheads="1"/>
          </p:cNvSpPr>
          <p:nvPr/>
        </p:nvSpPr>
        <p:spPr bwMode="auto">
          <a:xfrm>
            <a:off x="220663" y="4575175"/>
            <a:ext cx="83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Self-Care Facilitation</a:t>
            </a:r>
          </a:p>
        </p:txBody>
      </p:sp>
      <p:sp>
        <p:nvSpPr>
          <p:cNvPr id="17467" name="Line 99"/>
          <p:cNvSpPr>
            <a:spLocks noChangeShapeType="1"/>
          </p:cNvSpPr>
          <p:nvPr/>
        </p:nvSpPr>
        <p:spPr bwMode="auto">
          <a:xfrm>
            <a:off x="582613" y="38798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68" name="Line 100"/>
          <p:cNvSpPr>
            <a:spLocks noChangeShapeType="1"/>
          </p:cNvSpPr>
          <p:nvPr/>
        </p:nvSpPr>
        <p:spPr bwMode="auto">
          <a:xfrm flipV="1">
            <a:off x="604838" y="44132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69" name="Line 101"/>
          <p:cNvSpPr>
            <a:spLocks noChangeShapeType="1"/>
          </p:cNvSpPr>
          <p:nvPr/>
        </p:nvSpPr>
        <p:spPr bwMode="auto">
          <a:xfrm>
            <a:off x="1952625" y="44132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70" name="Text Box 102"/>
          <p:cNvSpPr txBox="1">
            <a:spLocks noChangeArrowheads="1"/>
          </p:cNvSpPr>
          <p:nvPr/>
        </p:nvSpPr>
        <p:spPr bwMode="auto">
          <a:xfrm>
            <a:off x="1562100" y="4565650"/>
            <a:ext cx="990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Skin/Wound Management</a:t>
            </a:r>
          </a:p>
        </p:txBody>
      </p:sp>
      <p:sp>
        <p:nvSpPr>
          <p:cNvPr id="17471" name="Line 103"/>
          <p:cNvSpPr>
            <a:spLocks noChangeShapeType="1"/>
          </p:cNvSpPr>
          <p:nvPr/>
        </p:nvSpPr>
        <p:spPr bwMode="auto">
          <a:xfrm flipH="1">
            <a:off x="1952625" y="38798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72" name="AutoShape 104"/>
          <p:cNvSpPr>
            <a:spLocks noChangeArrowheads="1"/>
          </p:cNvSpPr>
          <p:nvPr/>
        </p:nvSpPr>
        <p:spPr bwMode="auto">
          <a:xfrm>
            <a:off x="2805113" y="4038600"/>
            <a:ext cx="1096962"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73" name="AutoShape 105"/>
          <p:cNvSpPr>
            <a:spLocks noChangeArrowheads="1"/>
          </p:cNvSpPr>
          <p:nvPr/>
        </p:nvSpPr>
        <p:spPr bwMode="auto">
          <a:xfrm>
            <a:off x="2805113" y="4572000"/>
            <a:ext cx="1096962"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74" name="Text Box 106"/>
          <p:cNvSpPr txBox="1">
            <a:spLocks noChangeArrowheads="1"/>
          </p:cNvSpPr>
          <p:nvPr/>
        </p:nvSpPr>
        <p:spPr bwMode="auto">
          <a:xfrm>
            <a:off x="2714625" y="4578350"/>
            <a:ext cx="1295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Psychological Comfort Promotion</a:t>
            </a:r>
          </a:p>
        </p:txBody>
      </p:sp>
      <p:sp>
        <p:nvSpPr>
          <p:cNvPr id="17475" name="Line 107"/>
          <p:cNvSpPr>
            <a:spLocks noChangeShapeType="1"/>
          </p:cNvSpPr>
          <p:nvPr/>
        </p:nvSpPr>
        <p:spPr bwMode="auto">
          <a:xfrm flipH="1">
            <a:off x="3271838" y="441960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76" name="Text Box 109"/>
          <p:cNvSpPr txBox="1">
            <a:spLocks noChangeArrowheads="1"/>
          </p:cNvSpPr>
          <p:nvPr/>
        </p:nvSpPr>
        <p:spPr bwMode="auto">
          <a:xfrm>
            <a:off x="2819400" y="4038600"/>
            <a:ext cx="1066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Patient Education</a:t>
            </a:r>
          </a:p>
        </p:txBody>
      </p:sp>
      <p:sp>
        <p:nvSpPr>
          <p:cNvPr id="17477" name="AutoShape 111"/>
          <p:cNvSpPr>
            <a:spLocks noChangeArrowheads="1"/>
          </p:cNvSpPr>
          <p:nvPr/>
        </p:nvSpPr>
        <p:spPr bwMode="auto">
          <a:xfrm>
            <a:off x="4076700" y="18986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78" name="Text Box 112"/>
          <p:cNvSpPr txBox="1">
            <a:spLocks noChangeArrowheads="1"/>
          </p:cNvSpPr>
          <p:nvPr/>
        </p:nvSpPr>
        <p:spPr bwMode="auto">
          <a:xfrm>
            <a:off x="4046538" y="1906588"/>
            <a:ext cx="1066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Crisis Management</a:t>
            </a:r>
          </a:p>
        </p:txBody>
      </p:sp>
      <p:sp>
        <p:nvSpPr>
          <p:cNvPr id="17479" name="AutoShape 113"/>
          <p:cNvSpPr>
            <a:spLocks noChangeArrowheads="1"/>
          </p:cNvSpPr>
          <p:nvPr/>
        </p:nvSpPr>
        <p:spPr bwMode="auto">
          <a:xfrm>
            <a:off x="4076700" y="24320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80" name="Text Box 114"/>
          <p:cNvSpPr txBox="1">
            <a:spLocks noChangeArrowheads="1"/>
          </p:cNvSpPr>
          <p:nvPr/>
        </p:nvSpPr>
        <p:spPr bwMode="auto">
          <a:xfrm>
            <a:off x="4046538" y="2463800"/>
            <a:ext cx="1135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Risk Management</a:t>
            </a:r>
          </a:p>
        </p:txBody>
      </p:sp>
      <p:sp>
        <p:nvSpPr>
          <p:cNvPr id="17481" name="Line 121"/>
          <p:cNvSpPr>
            <a:spLocks noChangeShapeType="1"/>
          </p:cNvSpPr>
          <p:nvPr/>
        </p:nvSpPr>
        <p:spPr bwMode="auto">
          <a:xfrm>
            <a:off x="4530725" y="22796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82" name="Line 123"/>
          <p:cNvSpPr>
            <a:spLocks noChangeShapeType="1"/>
          </p:cNvSpPr>
          <p:nvPr/>
        </p:nvSpPr>
        <p:spPr bwMode="auto">
          <a:xfrm>
            <a:off x="4530725" y="17462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83" name="AutoShape 136"/>
          <p:cNvSpPr>
            <a:spLocks noChangeArrowheads="1"/>
          </p:cNvSpPr>
          <p:nvPr/>
        </p:nvSpPr>
        <p:spPr bwMode="auto">
          <a:xfrm>
            <a:off x="5372100" y="18986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84" name="Text Box 137"/>
          <p:cNvSpPr txBox="1">
            <a:spLocks noChangeArrowheads="1"/>
          </p:cNvSpPr>
          <p:nvPr/>
        </p:nvSpPr>
        <p:spPr bwMode="auto">
          <a:xfrm>
            <a:off x="5353050" y="1917700"/>
            <a:ext cx="10668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Childbearing Care</a:t>
            </a:r>
          </a:p>
        </p:txBody>
      </p:sp>
      <p:sp>
        <p:nvSpPr>
          <p:cNvPr id="17485" name="AutoShape 138"/>
          <p:cNvSpPr>
            <a:spLocks noChangeArrowheads="1"/>
          </p:cNvSpPr>
          <p:nvPr/>
        </p:nvSpPr>
        <p:spPr bwMode="auto">
          <a:xfrm>
            <a:off x="5372100" y="24320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86" name="Text Box 139"/>
          <p:cNvSpPr txBox="1">
            <a:spLocks noChangeArrowheads="1"/>
          </p:cNvSpPr>
          <p:nvPr/>
        </p:nvSpPr>
        <p:spPr bwMode="auto">
          <a:xfrm>
            <a:off x="5378450" y="2471738"/>
            <a:ext cx="10668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Childrearing Care</a:t>
            </a:r>
          </a:p>
        </p:txBody>
      </p:sp>
      <p:sp>
        <p:nvSpPr>
          <p:cNvPr id="17487" name="Line 146"/>
          <p:cNvSpPr>
            <a:spLocks noChangeShapeType="1"/>
          </p:cNvSpPr>
          <p:nvPr/>
        </p:nvSpPr>
        <p:spPr bwMode="auto">
          <a:xfrm>
            <a:off x="5835650" y="22796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88" name="Line 148"/>
          <p:cNvSpPr>
            <a:spLocks noChangeShapeType="1"/>
          </p:cNvSpPr>
          <p:nvPr/>
        </p:nvSpPr>
        <p:spPr bwMode="auto">
          <a:xfrm>
            <a:off x="5835650" y="17462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89" name="AutoShape 149"/>
          <p:cNvSpPr>
            <a:spLocks noChangeArrowheads="1"/>
          </p:cNvSpPr>
          <p:nvPr/>
        </p:nvSpPr>
        <p:spPr bwMode="auto">
          <a:xfrm>
            <a:off x="6667500" y="18986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90" name="Text Box 150"/>
          <p:cNvSpPr txBox="1">
            <a:spLocks noChangeArrowheads="1"/>
          </p:cNvSpPr>
          <p:nvPr/>
        </p:nvSpPr>
        <p:spPr bwMode="auto">
          <a:xfrm>
            <a:off x="6600825" y="1917700"/>
            <a:ext cx="1219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Health System Mediation</a:t>
            </a:r>
          </a:p>
        </p:txBody>
      </p:sp>
      <p:sp>
        <p:nvSpPr>
          <p:cNvPr id="17491" name="AutoShape 151"/>
          <p:cNvSpPr>
            <a:spLocks noChangeArrowheads="1"/>
          </p:cNvSpPr>
          <p:nvPr/>
        </p:nvSpPr>
        <p:spPr bwMode="auto">
          <a:xfrm>
            <a:off x="6667500" y="24320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92" name="Text Box 152"/>
          <p:cNvSpPr txBox="1">
            <a:spLocks noChangeArrowheads="1"/>
          </p:cNvSpPr>
          <p:nvPr/>
        </p:nvSpPr>
        <p:spPr bwMode="auto">
          <a:xfrm>
            <a:off x="6673850" y="2441575"/>
            <a:ext cx="1066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Health System Management</a:t>
            </a:r>
          </a:p>
        </p:txBody>
      </p:sp>
      <p:sp>
        <p:nvSpPr>
          <p:cNvPr id="17493" name="AutoShape 153"/>
          <p:cNvSpPr>
            <a:spLocks noChangeArrowheads="1"/>
          </p:cNvSpPr>
          <p:nvPr/>
        </p:nvSpPr>
        <p:spPr bwMode="auto">
          <a:xfrm>
            <a:off x="6667500" y="29654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94" name="Text Box 154"/>
          <p:cNvSpPr txBox="1">
            <a:spLocks noChangeArrowheads="1"/>
          </p:cNvSpPr>
          <p:nvPr/>
        </p:nvSpPr>
        <p:spPr bwMode="auto">
          <a:xfrm>
            <a:off x="6707188" y="2974975"/>
            <a:ext cx="990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900" b="1">
                <a:cs typeface="Arial" charset="0"/>
              </a:rPr>
              <a:t>Information Management</a:t>
            </a:r>
          </a:p>
        </p:txBody>
      </p:sp>
      <p:sp>
        <p:nvSpPr>
          <p:cNvPr id="17495" name="Line 159"/>
          <p:cNvSpPr>
            <a:spLocks noChangeShapeType="1"/>
          </p:cNvSpPr>
          <p:nvPr/>
        </p:nvSpPr>
        <p:spPr bwMode="auto">
          <a:xfrm>
            <a:off x="7112000" y="22796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96" name="Line 160"/>
          <p:cNvSpPr>
            <a:spLocks noChangeShapeType="1"/>
          </p:cNvSpPr>
          <p:nvPr/>
        </p:nvSpPr>
        <p:spPr bwMode="auto">
          <a:xfrm flipV="1">
            <a:off x="7112000" y="28130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97" name="Line 161"/>
          <p:cNvSpPr>
            <a:spLocks noChangeShapeType="1"/>
          </p:cNvSpPr>
          <p:nvPr/>
        </p:nvSpPr>
        <p:spPr bwMode="auto">
          <a:xfrm>
            <a:off x="7112000" y="17462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498" name="AutoShape 162"/>
          <p:cNvSpPr>
            <a:spLocks noChangeArrowheads="1"/>
          </p:cNvSpPr>
          <p:nvPr/>
        </p:nvSpPr>
        <p:spPr bwMode="auto">
          <a:xfrm>
            <a:off x="7905750" y="18986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499" name="Text Box 163"/>
          <p:cNvSpPr txBox="1">
            <a:spLocks noChangeArrowheads="1"/>
          </p:cNvSpPr>
          <p:nvPr/>
        </p:nvSpPr>
        <p:spPr bwMode="auto">
          <a:xfrm>
            <a:off x="7848600" y="1905000"/>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Community       Health Promotion</a:t>
            </a:r>
          </a:p>
        </p:txBody>
      </p:sp>
      <p:sp>
        <p:nvSpPr>
          <p:cNvPr id="17500" name="AutoShape 164"/>
          <p:cNvSpPr>
            <a:spLocks noChangeArrowheads="1"/>
          </p:cNvSpPr>
          <p:nvPr/>
        </p:nvSpPr>
        <p:spPr bwMode="auto">
          <a:xfrm>
            <a:off x="7905750" y="24320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501" name="Text Box 165"/>
          <p:cNvSpPr txBox="1">
            <a:spLocks noChangeArrowheads="1"/>
          </p:cNvSpPr>
          <p:nvPr/>
        </p:nvSpPr>
        <p:spPr bwMode="auto">
          <a:xfrm>
            <a:off x="7829550" y="2441575"/>
            <a:ext cx="1219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Community Risk Management</a:t>
            </a:r>
          </a:p>
        </p:txBody>
      </p:sp>
      <p:sp>
        <p:nvSpPr>
          <p:cNvPr id="17502" name="Line 167"/>
          <p:cNvSpPr>
            <a:spLocks noChangeShapeType="1"/>
          </p:cNvSpPr>
          <p:nvPr/>
        </p:nvSpPr>
        <p:spPr bwMode="auto">
          <a:xfrm>
            <a:off x="8420100" y="22796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503" name="Line 168"/>
          <p:cNvSpPr>
            <a:spLocks noChangeShapeType="1"/>
          </p:cNvSpPr>
          <p:nvPr/>
        </p:nvSpPr>
        <p:spPr bwMode="auto">
          <a:xfrm>
            <a:off x="8420100" y="17462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504" name="AutoShape 138"/>
          <p:cNvSpPr>
            <a:spLocks noChangeArrowheads="1"/>
          </p:cNvSpPr>
          <p:nvPr/>
        </p:nvSpPr>
        <p:spPr bwMode="auto">
          <a:xfrm>
            <a:off x="5381625" y="296545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505" name="Text Box 139"/>
          <p:cNvSpPr txBox="1">
            <a:spLocks noChangeArrowheads="1"/>
          </p:cNvSpPr>
          <p:nvPr/>
        </p:nvSpPr>
        <p:spPr bwMode="auto">
          <a:xfrm>
            <a:off x="5368925" y="3043238"/>
            <a:ext cx="10668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Lifespan Care</a:t>
            </a:r>
          </a:p>
        </p:txBody>
      </p:sp>
      <p:sp>
        <p:nvSpPr>
          <p:cNvPr id="17506" name="Line 146"/>
          <p:cNvSpPr>
            <a:spLocks noChangeShapeType="1"/>
          </p:cNvSpPr>
          <p:nvPr/>
        </p:nvSpPr>
        <p:spPr bwMode="auto">
          <a:xfrm>
            <a:off x="5835650" y="28130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507" name="Line 67"/>
          <p:cNvSpPr>
            <a:spLocks noChangeShapeType="1"/>
          </p:cNvSpPr>
          <p:nvPr/>
        </p:nvSpPr>
        <p:spPr bwMode="auto">
          <a:xfrm>
            <a:off x="3276600" y="334645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508" name="AutoShape 92"/>
          <p:cNvSpPr>
            <a:spLocks noChangeArrowheads="1"/>
          </p:cNvSpPr>
          <p:nvPr/>
        </p:nvSpPr>
        <p:spPr bwMode="auto">
          <a:xfrm>
            <a:off x="1485900" y="510540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509" name="Text Box 93"/>
          <p:cNvSpPr txBox="1">
            <a:spLocks noChangeArrowheads="1"/>
          </p:cNvSpPr>
          <p:nvPr/>
        </p:nvSpPr>
        <p:spPr bwMode="auto">
          <a:xfrm>
            <a:off x="1371600" y="5180013"/>
            <a:ext cx="12954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Thermoregulation</a:t>
            </a:r>
          </a:p>
        </p:txBody>
      </p:sp>
      <p:sp>
        <p:nvSpPr>
          <p:cNvPr id="17510" name="AutoShape 94"/>
          <p:cNvSpPr>
            <a:spLocks noChangeArrowheads="1"/>
          </p:cNvSpPr>
          <p:nvPr/>
        </p:nvSpPr>
        <p:spPr bwMode="auto">
          <a:xfrm>
            <a:off x="1485900" y="5638800"/>
            <a:ext cx="1096963" cy="381000"/>
          </a:xfrm>
          <a:prstGeom prst="plaque">
            <a:avLst>
              <a:gd name="adj" fmla="val 16667"/>
            </a:avLst>
          </a:prstGeom>
          <a:solidFill>
            <a:srgbClr val="FFFF66"/>
          </a:solidFill>
          <a:ln w="19050">
            <a:solidFill>
              <a:schemeClr val="tx1"/>
            </a:solidFill>
            <a:miter lim="800000"/>
            <a:headEnd/>
            <a:tailEnd/>
          </a:ln>
        </p:spPr>
        <p:txBody>
          <a:bodyPr wrap="none" anchor="ctr"/>
          <a:lstStyle/>
          <a:p>
            <a:endParaRPr lang="en-US"/>
          </a:p>
        </p:txBody>
      </p:sp>
      <p:sp>
        <p:nvSpPr>
          <p:cNvPr id="17511" name="Line 101"/>
          <p:cNvSpPr>
            <a:spLocks noChangeShapeType="1"/>
          </p:cNvSpPr>
          <p:nvPr/>
        </p:nvSpPr>
        <p:spPr bwMode="auto">
          <a:xfrm>
            <a:off x="1952625" y="548640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512" name="Text Box 102"/>
          <p:cNvSpPr txBox="1">
            <a:spLocks noChangeArrowheads="1"/>
          </p:cNvSpPr>
          <p:nvPr/>
        </p:nvSpPr>
        <p:spPr bwMode="auto">
          <a:xfrm>
            <a:off x="1414463" y="5638800"/>
            <a:ext cx="1257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900" b="1">
                <a:cs typeface="Arial" charset="0"/>
              </a:rPr>
              <a:t>Tissue Perfusion Management</a:t>
            </a:r>
          </a:p>
        </p:txBody>
      </p:sp>
      <p:sp>
        <p:nvSpPr>
          <p:cNvPr id="17513" name="Line 101"/>
          <p:cNvSpPr>
            <a:spLocks noChangeShapeType="1"/>
          </p:cNvSpPr>
          <p:nvPr/>
        </p:nvSpPr>
        <p:spPr bwMode="auto">
          <a:xfrm>
            <a:off x="1970088" y="4953000"/>
            <a:ext cx="0" cy="152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pPr eaLnBrk="1" hangingPunct="1"/>
            <a:r>
              <a:rPr lang="en-US" altLang="en-US" dirty="0" smtClean="0">
                <a:solidFill>
                  <a:srgbClr val="800000"/>
                </a:solidFill>
                <a:ea typeface="ＭＳ Ｐゴシック" pitchFamily="34" charset="-128"/>
              </a:rPr>
              <a:t>Structure of the NIC Taxonomy</a:t>
            </a:r>
          </a:p>
        </p:txBody>
      </p:sp>
      <p:sp>
        <p:nvSpPr>
          <p:cNvPr id="55298" name="Text Box 3"/>
          <p:cNvSpPr txBox="1">
            <a:spLocks noChangeArrowheads="1"/>
          </p:cNvSpPr>
          <p:nvPr/>
        </p:nvSpPr>
        <p:spPr bwMode="auto">
          <a:xfrm>
            <a:off x="1371600" y="1752600"/>
            <a:ext cx="61722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lnSpc>
                <a:spcPct val="150000"/>
              </a:lnSpc>
            </a:pPr>
            <a:r>
              <a:rPr lang="en-US" altLang="en-US" sz="3200" b="1" dirty="0">
                <a:latin typeface="+mj-lt"/>
              </a:rPr>
              <a:t>Domains (7)</a:t>
            </a:r>
          </a:p>
          <a:p>
            <a:pPr eaLnBrk="1" hangingPunct="1">
              <a:lnSpc>
                <a:spcPct val="150000"/>
              </a:lnSpc>
            </a:pPr>
            <a:r>
              <a:rPr lang="en-US" altLang="en-US" sz="3200" b="1" dirty="0">
                <a:latin typeface="+mj-lt"/>
              </a:rPr>
              <a:t>	Classes (30)</a:t>
            </a:r>
          </a:p>
          <a:p>
            <a:pPr eaLnBrk="1" hangingPunct="1">
              <a:lnSpc>
                <a:spcPct val="150000"/>
              </a:lnSpc>
            </a:pPr>
            <a:r>
              <a:rPr lang="en-US" altLang="en-US" sz="3200" b="1" dirty="0">
                <a:latin typeface="+mj-lt"/>
              </a:rPr>
              <a:t>		Interventions (</a:t>
            </a:r>
            <a:r>
              <a:rPr lang="en-US" altLang="en-US" sz="3200" b="1" dirty="0" smtClean="0">
                <a:latin typeface="+mj-lt"/>
              </a:rPr>
              <a:t>565)</a:t>
            </a:r>
            <a:endParaRPr lang="en-US" altLang="en-US" sz="3200" b="1" dirty="0">
              <a:latin typeface="+mj-lt"/>
            </a:endParaRPr>
          </a:p>
          <a:p>
            <a:pPr eaLnBrk="1" hangingPunct="1">
              <a:lnSpc>
                <a:spcPct val="150000"/>
              </a:lnSpc>
            </a:pPr>
            <a:r>
              <a:rPr lang="en-US" altLang="en-US" sz="3200" b="1" dirty="0">
                <a:latin typeface="+mj-lt"/>
              </a:rPr>
              <a:t>			Definitions</a:t>
            </a:r>
          </a:p>
          <a:p>
            <a:pPr eaLnBrk="1" hangingPunct="1">
              <a:lnSpc>
                <a:spcPct val="150000"/>
              </a:lnSpc>
            </a:pPr>
            <a:r>
              <a:rPr lang="en-US" altLang="en-US" sz="3200" b="1" dirty="0">
                <a:latin typeface="+mj-lt"/>
              </a:rPr>
              <a:t>				Activities</a:t>
            </a:r>
          </a:p>
        </p:txBody>
      </p:sp>
    </p:spTree>
    <p:extLst>
      <p:ext uri="{BB962C8B-B14F-4D97-AF65-F5344CB8AC3E}">
        <p14:creationId xmlns:p14="http://schemas.microsoft.com/office/powerpoint/2010/main" val="306230059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p:cNvSpPr>
            <a:spLocks noGrp="1"/>
          </p:cNvSpPr>
          <p:nvPr>
            <p:ph type="title" idx="4294967295"/>
          </p:nvPr>
        </p:nvSpPr>
        <p:spPr>
          <a:xfrm>
            <a:off x="152400" y="914400"/>
            <a:ext cx="8763000" cy="944563"/>
          </a:xfrm>
          <a:prstGeom prst="rect">
            <a:avLst/>
          </a:prstGeom>
        </p:spPr>
        <p:txBody>
          <a:bodyPr/>
          <a:lstStyle/>
          <a:p>
            <a:pPr algn="l"/>
            <a:r>
              <a:rPr lang="en-US" altLang="en-US" sz="2400" i="1" dirty="0" smtClean="0">
                <a:ea typeface="ＭＳ Ｐゴシック" pitchFamily="34" charset="-128"/>
              </a:rPr>
              <a:t>Definition:</a:t>
            </a:r>
            <a:r>
              <a:rPr lang="en-US" altLang="en-US" sz="2400" dirty="0" smtClean="0">
                <a:ea typeface="ＭＳ Ｐゴシック" pitchFamily="34" charset="-128"/>
              </a:rPr>
              <a:t> Promotion of calcium balance and prevention of complications resulting from serum calcium levels higher than desired</a:t>
            </a:r>
            <a:br>
              <a:rPr lang="en-US" altLang="en-US" sz="2400" dirty="0" smtClean="0">
                <a:ea typeface="ＭＳ Ｐゴシック" pitchFamily="34" charset="-128"/>
              </a:rPr>
            </a:br>
            <a:endParaRPr lang="en-US" altLang="en-US" sz="2400" dirty="0" smtClean="0">
              <a:ea typeface="ＭＳ Ｐゴシック" pitchFamily="34" charset="-128"/>
            </a:endParaRPr>
          </a:p>
        </p:txBody>
      </p:sp>
      <p:sp>
        <p:nvSpPr>
          <p:cNvPr id="121858" name="Content Placeholder 2"/>
          <p:cNvSpPr>
            <a:spLocks noGrp="1"/>
          </p:cNvSpPr>
          <p:nvPr>
            <p:ph idx="4294967295"/>
          </p:nvPr>
        </p:nvSpPr>
        <p:spPr>
          <a:xfrm>
            <a:off x="152400" y="2133600"/>
            <a:ext cx="8229600" cy="3810000"/>
          </a:xfrm>
          <a:prstGeom prst="rect">
            <a:avLst/>
          </a:prstGeom>
        </p:spPr>
        <p:txBody>
          <a:bodyPr/>
          <a:lstStyle/>
          <a:p>
            <a:pPr marL="0" indent="0">
              <a:buNone/>
            </a:pPr>
            <a:r>
              <a:rPr lang="en-US" altLang="en-US" sz="1600" dirty="0" smtClean="0">
                <a:ea typeface="ＭＳ Ｐゴシック" pitchFamily="34" charset="-128"/>
              </a:rPr>
              <a:t>Activities:</a:t>
            </a:r>
          </a:p>
          <a:p>
            <a:pPr marL="0" indent="0">
              <a:buNone/>
            </a:pPr>
            <a:r>
              <a:rPr lang="en-US" altLang="en-US" sz="1200" dirty="0" smtClean="0">
                <a:ea typeface="ＭＳ Ｐゴシック" pitchFamily="34" charset="-128"/>
              </a:rPr>
              <a:t>Monitor trends in serum levels of calcium (e.g., ionized calcium) in at risk populations (e.g., patients with malignancies, hyperparathyroidism, prolonged immobilization in severe or multiple fractures or spinal cord injuries)</a:t>
            </a:r>
          </a:p>
          <a:p>
            <a:pPr marL="0" indent="0">
              <a:buNone/>
            </a:pPr>
            <a:r>
              <a:rPr lang="en-US" altLang="en-US" sz="1200" dirty="0" smtClean="0">
                <a:ea typeface="ＭＳ Ｐゴシック" pitchFamily="34" charset="-128"/>
              </a:rPr>
              <a:t>Estimate the concentration of the ionized fraction of calcium when total calcium levels only are reported (e.g., use serum albumin and appropriate formulas)</a:t>
            </a:r>
          </a:p>
          <a:p>
            <a:pPr marL="0" indent="0">
              <a:buNone/>
            </a:pPr>
            <a:r>
              <a:rPr lang="en-US" altLang="en-US" sz="1200" dirty="0" smtClean="0">
                <a:ea typeface="ＭＳ Ｐゴシック" pitchFamily="34" charset="-128"/>
              </a:rPr>
              <a:t>Monitor patients receiving medication therapies that contribute to continued calcium elevation (e.g., thiazide diuretics, milk-alkali syndrome in peptic ulcer patients, Vitamin A and D intoxication, lithium)</a:t>
            </a:r>
          </a:p>
          <a:p>
            <a:pPr marL="0" indent="0">
              <a:buNone/>
            </a:pPr>
            <a:r>
              <a:rPr lang="en-US" altLang="en-US" sz="1200" dirty="0" smtClean="0">
                <a:ea typeface="ＭＳ Ｐゴシック" pitchFamily="34" charset="-128"/>
              </a:rPr>
              <a:t>Monitor intake and output</a:t>
            </a:r>
          </a:p>
          <a:p>
            <a:pPr marL="0" indent="0">
              <a:buNone/>
            </a:pPr>
            <a:r>
              <a:rPr lang="en-US" altLang="en-US" sz="1200" dirty="0" smtClean="0">
                <a:ea typeface="ＭＳ Ｐゴシック" pitchFamily="34" charset="-128"/>
              </a:rPr>
              <a:t>Monitor renal function (e.g., BUN and Cr levels)</a:t>
            </a:r>
          </a:p>
          <a:p>
            <a:pPr marL="0" indent="0">
              <a:buNone/>
            </a:pPr>
            <a:r>
              <a:rPr lang="en-US" altLang="en-US" sz="1200" dirty="0" smtClean="0">
                <a:ea typeface="ＭＳ Ｐゴシック" pitchFamily="34" charset="-128"/>
              </a:rPr>
              <a:t>Monitor for digitalis toxicity (e.g., report serum levels above therapeutic range, monitor heart rate and rhythm before administering dose, and monitor for side effects)</a:t>
            </a:r>
          </a:p>
          <a:p>
            <a:pPr marL="0" indent="0">
              <a:buNone/>
            </a:pPr>
            <a:r>
              <a:rPr lang="en-US" altLang="en-US" sz="1200" dirty="0" smtClean="0">
                <a:ea typeface="ＭＳ Ｐゴシック" pitchFamily="34" charset="-128"/>
              </a:rPr>
              <a:t>Observe for clinical manifestations of </a:t>
            </a:r>
            <a:r>
              <a:rPr lang="en-US" altLang="en-US" sz="1200" dirty="0" err="1" smtClean="0">
                <a:ea typeface="ＭＳ Ｐゴシック" pitchFamily="34" charset="-128"/>
              </a:rPr>
              <a:t>hypercalcemia</a:t>
            </a:r>
            <a:r>
              <a:rPr lang="en-US" altLang="en-US" sz="1200" dirty="0" smtClean="0">
                <a:ea typeface="ＭＳ Ｐゴシック" pitchFamily="34" charset="-128"/>
              </a:rPr>
              <a:t> (e.g., excessive urination, excessive thirst, muscle weakness, poor coordination, anorexia, intractable nausea [late sign], abdominal cramps, obstipation [late sign], confusion)</a:t>
            </a:r>
          </a:p>
          <a:p>
            <a:pPr marL="0" indent="0">
              <a:buNone/>
            </a:pPr>
            <a:r>
              <a:rPr lang="en-US" altLang="en-US" sz="1200" dirty="0" smtClean="0">
                <a:ea typeface="ＭＳ Ｐゴシック" pitchFamily="34" charset="-128"/>
              </a:rPr>
              <a:t>Monitor for psychosocial manifestations of </a:t>
            </a:r>
            <a:r>
              <a:rPr lang="en-US" altLang="en-US" sz="1200" dirty="0" err="1" smtClean="0">
                <a:ea typeface="ＭＳ Ｐゴシック" pitchFamily="34" charset="-128"/>
              </a:rPr>
              <a:t>hypercalcemia</a:t>
            </a:r>
            <a:r>
              <a:rPr lang="en-US" altLang="en-US" sz="1200" dirty="0" smtClean="0">
                <a:ea typeface="ＭＳ Ｐゴシック" pitchFamily="34" charset="-128"/>
              </a:rPr>
              <a:t> (e.g., confusion, impaired memory, slurred speech, lethargy, acute psychotic behavior, coma, depression, and personality changes)</a:t>
            </a:r>
          </a:p>
          <a:p>
            <a:pPr marL="0" indent="0">
              <a:buNone/>
            </a:pPr>
            <a:r>
              <a:rPr lang="en-US" altLang="en-US" sz="1200" dirty="0" smtClean="0">
                <a:ea typeface="ＭＳ Ｐゴシック" pitchFamily="34" charset="-128"/>
              </a:rPr>
              <a:t>Monitor for cardiovascular manifestations of </a:t>
            </a:r>
            <a:r>
              <a:rPr lang="en-US" altLang="en-US" sz="1200" dirty="0" err="1" smtClean="0">
                <a:ea typeface="ＭＳ Ｐゴシック" pitchFamily="34" charset="-128"/>
              </a:rPr>
              <a:t>hypercalcemia</a:t>
            </a:r>
            <a:r>
              <a:rPr lang="en-US" altLang="en-US" sz="1200" dirty="0" smtClean="0">
                <a:ea typeface="ＭＳ Ｐゴシック" pitchFamily="34" charset="-128"/>
              </a:rPr>
              <a:t> (e.g., dysrhythmias, prolonged PR interval, shortening of QT interval and ST segments, cone-shaped T wave, sinus bradycardia, heart blocks, hypertension, and cardiac arrest)</a:t>
            </a:r>
          </a:p>
        </p:txBody>
      </p:sp>
      <p:sp>
        <p:nvSpPr>
          <p:cNvPr id="4" name="Title 1"/>
          <p:cNvSpPr txBox="1">
            <a:spLocks/>
          </p:cNvSpPr>
          <p:nvPr/>
        </p:nvSpPr>
        <p:spPr>
          <a:xfrm>
            <a:off x="0" y="-32535"/>
            <a:ext cx="8915400" cy="944562"/>
          </a:xfrm>
          <a:prstGeom prst="rect">
            <a:avLst/>
          </a:prstGeom>
        </p:spPr>
        <p:txBody>
          <a:bodyPr anchor="ctr"/>
          <a:lstStyle>
            <a:lvl1pPr algn="ctr" defTabSz="914400" rtl="0" eaLnBrk="1" latinLnBrk="0" hangingPunct="1">
              <a:spcBef>
                <a:spcPct val="0"/>
              </a:spcBef>
              <a:buNone/>
              <a:defRPr sz="4000" b="1" kern="1200">
                <a:solidFill>
                  <a:schemeClr val="tx1"/>
                </a:solidFill>
                <a:latin typeface="+mj-lt"/>
                <a:ea typeface="+mj-ea"/>
                <a:cs typeface="+mj-cs"/>
              </a:defRPr>
            </a:lvl1pPr>
          </a:lstStyle>
          <a:p>
            <a:r>
              <a:rPr lang="en-US" altLang="en-US" dirty="0" smtClean="0">
                <a:solidFill>
                  <a:srgbClr val="800000"/>
                </a:solidFill>
                <a:ea typeface="ＭＳ Ｐゴシック" pitchFamily="34" charset="-128"/>
              </a:rPr>
              <a:t>Electrolyte Management: </a:t>
            </a:r>
            <a:r>
              <a:rPr lang="en-US" altLang="en-US" dirty="0" err="1" smtClean="0">
                <a:solidFill>
                  <a:srgbClr val="800000"/>
                </a:solidFill>
                <a:ea typeface="ＭＳ Ｐゴシック" pitchFamily="34" charset="-128"/>
              </a:rPr>
              <a:t>Hypercalcemia</a:t>
            </a:r>
            <a:endParaRPr lang="en-US" altLang="en-US" dirty="0" smtClean="0">
              <a:solidFill>
                <a:srgbClr val="800000"/>
              </a:solidFill>
              <a:ea typeface="ＭＳ Ｐゴシック" pitchFamily="34" charset="-128"/>
            </a:endParaRPr>
          </a:p>
        </p:txBody>
      </p:sp>
    </p:spTree>
    <p:extLst>
      <p:ext uri="{BB962C8B-B14F-4D97-AF65-F5344CB8AC3E}">
        <p14:creationId xmlns:p14="http://schemas.microsoft.com/office/powerpoint/2010/main" val="39318762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Content Placeholder 2"/>
          <p:cNvSpPr>
            <a:spLocks noGrp="1"/>
          </p:cNvSpPr>
          <p:nvPr>
            <p:ph idx="4294967295"/>
          </p:nvPr>
        </p:nvSpPr>
        <p:spPr>
          <a:xfrm>
            <a:off x="304800" y="609600"/>
            <a:ext cx="8382000" cy="6019800"/>
          </a:xfrm>
          <a:prstGeom prst="rect">
            <a:avLst/>
          </a:prstGeom>
        </p:spPr>
        <p:txBody>
          <a:bodyPr/>
          <a:lstStyle/>
          <a:p>
            <a:pPr marL="0" indent="0">
              <a:buNone/>
            </a:pPr>
            <a:r>
              <a:rPr lang="en-US" altLang="en-US" sz="1200" dirty="0" smtClean="0">
                <a:ea typeface="ＭＳ Ｐゴシック" pitchFamily="34" charset="-128"/>
              </a:rPr>
              <a:t>Monitor for GI manifestations of </a:t>
            </a:r>
            <a:r>
              <a:rPr lang="en-US" altLang="en-US" sz="1200" dirty="0" err="1" smtClean="0">
                <a:ea typeface="ＭＳ Ｐゴシック" pitchFamily="34" charset="-128"/>
              </a:rPr>
              <a:t>hypercalcemia</a:t>
            </a:r>
            <a:r>
              <a:rPr lang="en-US" altLang="en-US" sz="1200" dirty="0" smtClean="0">
                <a:ea typeface="ＭＳ Ｐゴシック" pitchFamily="34" charset="-128"/>
              </a:rPr>
              <a:t> (e.g., anorexia, nausea, vomiting, constipation, peptic ulcer symptoms, abdominal pain, abdominal distension, paralytic ileus)</a:t>
            </a:r>
          </a:p>
          <a:p>
            <a:pPr marL="0" indent="0">
              <a:buNone/>
            </a:pPr>
            <a:r>
              <a:rPr lang="en-US" altLang="en-US" sz="1200" dirty="0" smtClean="0">
                <a:ea typeface="ＭＳ Ｐゴシック" pitchFamily="34" charset="-128"/>
              </a:rPr>
              <a:t>Monitor for neuromuscular manifestations of </a:t>
            </a:r>
            <a:r>
              <a:rPr lang="en-US" altLang="en-US" sz="1200" dirty="0" err="1" smtClean="0">
                <a:ea typeface="ＭＳ Ｐゴシック" pitchFamily="34" charset="-128"/>
              </a:rPr>
              <a:t>hypercalcemia</a:t>
            </a:r>
            <a:r>
              <a:rPr lang="en-US" altLang="en-US" sz="1200" dirty="0" smtClean="0">
                <a:ea typeface="ＭＳ Ｐゴシック" pitchFamily="34" charset="-128"/>
              </a:rPr>
              <a:t> (e.g., weakness, malaise, </a:t>
            </a:r>
            <a:r>
              <a:rPr lang="en-US" altLang="en-US" sz="1200" dirty="0" err="1" smtClean="0">
                <a:ea typeface="ＭＳ Ｐゴシック" pitchFamily="34" charset="-128"/>
              </a:rPr>
              <a:t>paresthesias</a:t>
            </a:r>
            <a:r>
              <a:rPr lang="en-US" altLang="en-US" sz="1200" dirty="0" smtClean="0">
                <a:ea typeface="ＭＳ Ｐゴシック" pitchFamily="34" charset="-128"/>
              </a:rPr>
              <a:t>, myalgia, headache, </a:t>
            </a:r>
            <a:r>
              <a:rPr lang="en-US" altLang="en-US" sz="1200" dirty="0" err="1" smtClean="0">
                <a:ea typeface="ＭＳ Ｐゴシック" pitchFamily="34" charset="-128"/>
              </a:rPr>
              <a:t>hypotonia</a:t>
            </a:r>
            <a:r>
              <a:rPr lang="en-US" altLang="en-US" sz="1200" dirty="0" smtClean="0">
                <a:ea typeface="ＭＳ Ｐゴシック" pitchFamily="34" charset="-128"/>
              </a:rPr>
              <a:t>, decreased deep tendon reflexes, and poor coordination)</a:t>
            </a:r>
          </a:p>
          <a:p>
            <a:pPr marL="0" indent="0">
              <a:buNone/>
            </a:pPr>
            <a:r>
              <a:rPr lang="en-US" altLang="en-US" sz="1200" dirty="0" smtClean="0">
                <a:ea typeface="ＭＳ Ｐゴシック" pitchFamily="34" charset="-128"/>
              </a:rPr>
              <a:t>Monitor for bone pain</a:t>
            </a:r>
          </a:p>
          <a:p>
            <a:pPr marL="0" indent="0">
              <a:buNone/>
            </a:pPr>
            <a:r>
              <a:rPr lang="en-US" altLang="en-US" sz="1200" dirty="0" smtClean="0">
                <a:ea typeface="ＭＳ Ｐゴシック" pitchFamily="34" charset="-128"/>
              </a:rPr>
              <a:t>Monitor for electrolyte imbalances associated with </a:t>
            </a:r>
            <a:r>
              <a:rPr lang="en-US" altLang="en-US" sz="1200" dirty="0" err="1" smtClean="0">
                <a:ea typeface="ＭＳ Ｐゴシック" pitchFamily="34" charset="-128"/>
              </a:rPr>
              <a:t>hypercalcemia</a:t>
            </a:r>
            <a:r>
              <a:rPr lang="en-US" altLang="en-US" sz="1200" dirty="0" smtClean="0">
                <a:ea typeface="ＭＳ Ｐゴシック" pitchFamily="34" charset="-128"/>
              </a:rPr>
              <a:t> (e.g., hypophosphatemia or </a:t>
            </a:r>
            <a:r>
              <a:rPr lang="en-US" altLang="en-US" sz="1200" dirty="0" err="1" smtClean="0">
                <a:ea typeface="ＭＳ Ｐゴシック" pitchFamily="34" charset="-128"/>
              </a:rPr>
              <a:t>hyperphosphatemia</a:t>
            </a:r>
            <a:r>
              <a:rPr lang="en-US" altLang="en-US" sz="1200" dirty="0" smtClean="0">
                <a:ea typeface="ＭＳ Ｐゴシック" pitchFamily="34" charset="-128"/>
              </a:rPr>
              <a:t>, </a:t>
            </a:r>
            <a:r>
              <a:rPr lang="en-US" altLang="en-US" sz="1200" dirty="0" err="1" smtClean="0">
                <a:ea typeface="ＭＳ Ｐゴシック" pitchFamily="34" charset="-128"/>
              </a:rPr>
              <a:t>hyperchloremic</a:t>
            </a:r>
            <a:r>
              <a:rPr lang="en-US" altLang="en-US" sz="1200" dirty="0" smtClean="0">
                <a:ea typeface="ＭＳ Ｐゴシック" pitchFamily="34" charset="-128"/>
              </a:rPr>
              <a:t> acidosis, and hypokalemia from diuresis), as appropriate</a:t>
            </a:r>
          </a:p>
          <a:p>
            <a:pPr marL="0" indent="0">
              <a:buNone/>
            </a:pPr>
            <a:r>
              <a:rPr lang="en-US" altLang="en-US" sz="1200" dirty="0" smtClean="0">
                <a:ea typeface="ＭＳ Ｐゴシック" pitchFamily="34" charset="-128"/>
              </a:rPr>
              <a:t>Provide therapies to promote renal excretion of calcium and limit further buildup of excess calcium (e.g., IV fluid hydration with normal saline or half-normal saline and diuretics, mobilizing the patient, restricting dietary calcium intake), as appropriate</a:t>
            </a:r>
          </a:p>
          <a:p>
            <a:pPr marL="0" indent="0">
              <a:buNone/>
            </a:pPr>
            <a:r>
              <a:rPr lang="en-US" altLang="en-US" sz="1200" dirty="0" smtClean="0">
                <a:ea typeface="ＭＳ Ｐゴシック" pitchFamily="34" charset="-128"/>
              </a:rPr>
              <a:t>Administer prescribed medications to reduce serum ionized calcium levels (e.g., calcitonin, indomethacin, </a:t>
            </a:r>
            <a:r>
              <a:rPr lang="en-US" altLang="en-US" sz="1200" dirty="0" err="1" smtClean="0">
                <a:ea typeface="ＭＳ Ｐゴシック" pitchFamily="34" charset="-128"/>
              </a:rPr>
              <a:t>pilcamycin</a:t>
            </a:r>
            <a:r>
              <a:rPr lang="en-US" altLang="en-US" sz="1200" dirty="0" smtClean="0">
                <a:ea typeface="ＭＳ Ｐゴシック" pitchFamily="34" charset="-128"/>
              </a:rPr>
              <a:t>, phosphate, sodium bicarbonate, and glucocorticoids), as appropriate</a:t>
            </a:r>
          </a:p>
          <a:p>
            <a:pPr marL="0" indent="0">
              <a:buNone/>
            </a:pPr>
            <a:r>
              <a:rPr lang="en-US" altLang="en-US" sz="1200" dirty="0" smtClean="0">
                <a:ea typeface="ＭＳ Ｐゴシック" pitchFamily="34" charset="-128"/>
              </a:rPr>
              <a:t>Monitor for systemic allergic reactions to calcitonin</a:t>
            </a:r>
          </a:p>
          <a:p>
            <a:pPr marL="0" indent="0">
              <a:buNone/>
            </a:pPr>
            <a:r>
              <a:rPr lang="en-US" altLang="en-US" sz="1200" dirty="0" smtClean="0">
                <a:ea typeface="ＭＳ Ｐゴシック" pitchFamily="34" charset="-128"/>
              </a:rPr>
              <a:t>Monitor for fluid overload resulting from hydration therapy (e.g., daily weight, urine output, jugular vein distention, lung sounds, and right atrial pressure), as appropriate</a:t>
            </a:r>
          </a:p>
          <a:p>
            <a:pPr marL="0" indent="0">
              <a:buNone/>
            </a:pPr>
            <a:r>
              <a:rPr lang="en-US" altLang="en-US" sz="1200" dirty="0" smtClean="0">
                <a:ea typeface="ＭＳ Ｐゴシック" pitchFamily="34" charset="-128"/>
              </a:rPr>
              <a:t>Avoid administration of vitamin D (e.g., </a:t>
            </a:r>
            <a:r>
              <a:rPr lang="en-US" altLang="en-US" sz="1200" dirty="0" err="1" smtClean="0">
                <a:ea typeface="ＭＳ Ｐゴシック" pitchFamily="34" charset="-128"/>
              </a:rPr>
              <a:t>calcifediol</a:t>
            </a:r>
            <a:r>
              <a:rPr lang="en-US" altLang="en-US" sz="1200" dirty="0" smtClean="0">
                <a:ea typeface="ＭＳ Ｐゴシック" pitchFamily="34" charset="-128"/>
              </a:rPr>
              <a:t> or </a:t>
            </a:r>
            <a:r>
              <a:rPr lang="en-US" altLang="en-US" sz="1200" dirty="0" err="1" smtClean="0">
                <a:ea typeface="ＭＳ Ｐゴシック" pitchFamily="34" charset="-128"/>
              </a:rPr>
              <a:t>ergocalciferol</a:t>
            </a:r>
            <a:r>
              <a:rPr lang="en-US" altLang="en-US" sz="1200" dirty="0" smtClean="0">
                <a:ea typeface="ＭＳ Ｐゴシック" pitchFamily="34" charset="-128"/>
              </a:rPr>
              <a:t>), which facilitates GI absorption of calcium, as appropriate</a:t>
            </a:r>
          </a:p>
          <a:p>
            <a:pPr marL="0" indent="0">
              <a:buNone/>
            </a:pPr>
            <a:r>
              <a:rPr lang="en-US" altLang="en-US" sz="1200" dirty="0" smtClean="0">
                <a:ea typeface="ＭＳ Ｐゴシック" pitchFamily="34" charset="-128"/>
              </a:rPr>
              <a:t>Discourage intake of calcium (e.g., dairy products, seafood, nuts, broccoli, spinach, and supplements), as appropriate</a:t>
            </a:r>
          </a:p>
          <a:p>
            <a:pPr marL="0" indent="0">
              <a:buNone/>
            </a:pPr>
            <a:r>
              <a:rPr lang="en-US" altLang="en-US" sz="1200" dirty="0" smtClean="0">
                <a:ea typeface="ＭＳ Ｐゴシック" pitchFamily="34" charset="-128"/>
              </a:rPr>
              <a:t>Avoid medications that prevent renal calcium excretion (e.g., lithium carbonate and thiazide diuretics), as appropriate</a:t>
            </a:r>
          </a:p>
          <a:p>
            <a:pPr marL="0" indent="0">
              <a:buNone/>
            </a:pPr>
            <a:r>
              <a:rPr lang="en-US" altLang="en-US" sz="1200" dirty="0" smtClean="0">
                <a:ea typeface="ＭＳ Ｐゴシック" pitchFamily="34" charset="-128"/>
              </a:rPr>
              <a:t>Monitor for indications of kidney stone formation (e.g., intermittent pain, nausea, vomiting, and hematuria) resulting from calcium accumulation, as appropriate</a:t>
            </a:r>
          </a:p>
          <a:p>
            <a:pPr marL="0" indent="0">
              <a:buNone/>
            </a:pPr>
            <a:r>
              <a:rPr lang="en-US" altLang="en-US" sz="1200" dirty="0" smtClean="0">
                <a:ea typeface="ＭＳ Ｐゴシック" pitchFamily="34" charset="-128"/>
              </a:rPr>
              <a:t>Encourage diet rich in fruits (e.g., cranberries, prunes, or plums) to increase urine acidity and reduce the risk of calcium stone formation, as appropriate</a:t>
            </a:r>
          </a:p>
          <a:p>
            <a:pPr marL="0" indent="0">
              <a:buNone/>
            </a:pPr>
            <a:r>
              <a:rPr lang="en-US" altLang="en-US" sz="1200" dirty="0" smtClean="0">
                <a:ea typeface="ＭＳ Ｐゴシック" pitchFamily="34" charset="-128"/>
              </a:rPr>
              <a:t>Monitor for causes of increasing calcium levels (e.g., indications of severe dehydration and renal failure), as appropriate</a:t>
            </a:r>
          </a:p>
          <a:p>
            <a:pPr marL="0" indent="0">
              <a:buNone/>
            </a:pPr>
            <a:r>
              <a:rPr lang="en-US" altLang="en-US" sz="1200" dirty="0" smtClean="0">
                <a:ea typeface="ＭＳ Ｐゴシック" pitchFamily="34" charset="-128"/>
              </a:rPr>
              <a:t>Encourage mobilization to prevent bone </a:t>
            </a:r>
            <a:r>
              <a:rPr lang="en-US" altLang="en-US" sz="1200" dirty="0" err="1" smtClean="0">
                <a:ea typeface="ＭＳ Ｐゴシック" pitchFamily="34" charset="-128"/>
              </a:rPr>
              <a:t>resorption</a:t>
            </a:r>
            <a:endParaRPr lang="en-US" altLang="en-US" sz="1200" dirty="0" smtClean="0">
              <a:ea typeface="ＭＳ Ｐゴシック" pitchFamily="34" charset="-128"/>
            </a:endParaRPr>
          </a:p>
          <a:p>
            <a:pPr marL="0" indent="0">
              <a:buNone/>
            </a:pPr>
            <a:r>
              <a:rPr lang="en-US" altLang="en-US" sz="1200" dirty="0" smtClean="0">
                <a:ea typeface="ＭＳ Ｐゴシック" pitchFamily="34" charset="-128"/>
              </a:rPr>
              <a:t>Instruct patient and/or family in medications to avoid in </a:t>
            </a:r>
            <a:r>
              <a:rPr lang="en-US" altLang="en-US" sz="1200" dirty="0" err="1" smtClean="0">
                <a:ea typeface="ＭＳ Ｐゴシック" pitchFamily="34" charset="-128"/>
              </a:rPr>
              <a:t>hypercalcemia</a:t>
            </a:r>
            <a:r>
              <a:rPr lang="en-US" altLang="en-US" sz="1200" dirty="0" smtClean="0">
                <a:ea typeface="ＭＳ Ｐゴシック" pitchFamily="34" charset="-128"/>
              </a:rPr>
              <a:t> (e.g., certain antacids)</a:t>
            </a:r>
          </a:p>
          <a:p>
            <a:pPr marL="0" indent="0">
              <a:buNone/>
            </a:pPr>
            <a:r>
              <a:rPr lang="en-US" altLang="en-US" sz="1200" dirty="0" smtClean="0">
                <a:ea typeface="ＭＳ Ｐゴシック" pitchFamily="34" charset="-128"/>
              </a:rPr>
              <a:t>Instruct the patient and/or family on measures instituted to treat the </a:t>
            </a:r>
            <a:r>
              <a:rPr lang="en-US" altLang="en-US" sz="1200" dirty="0" err="1" smtClean="0">
                <a:ea typeface="ＭＳ Ｐゴシック" pitchFamily="34" charset="-128"/>
              </a:rPr>
              <a:t>hypercalcemia</a:t>
            </a:r>
            <a:endParaRPr lang="en-US" altLang="en-US" sz="1200" dirty="0" smtClean="0">
              <a:ea typeface="ＭＳ Ｐゴシック" pitchFamily="34" charset="-128"/>
            </a:endParaRPr>
          </a:p>
          <a:p>
            <a:pPr marL="0" indent="0">
              <a:buNone/>
            </a:pPr>
            <a:r>
              <a:rPr lang="en-US" altLang="en-US" sz="1200" dirty="0" smtClean="0">
                <a:ea typeface="ＭＳ Ｐゴシック" pitchFamily="34" charset="-128"/>
              </a:rPr>
              <a:t>Monitor for rebound </a:t>
            </a:r>
            <a:r>
              <a:rPr lang="en-US" altLang="en-US" sz="1200" dirty="0" err="1" smtClean="0">
                <a:ea typeface="ＭＳ Ｐゴシック" pitchFamily="34" charset="-128"/>
              </a:rPr>
              <a:t>hypocalcemia</a:t>
            </a:r>
            <a:r>
              <a:rPr lang="en-US" altLang="en-US" sz="1200" dirty="0" smtClean="0">
                <a:ea typeface="ＭＳ Ｐゴシック" pitchFamily="34" charset="-128"/>
              </a:rPr>
              <a:t> resulting from aggressive treatment of </a:t>
            </a:r>
            <a:r>
              <a:rPr lang="en-US" altLang="en-US" sz="1200" dirty="0" err="1" smtClean="0">
                <a:ea typeface="ＭＳ Ｐゴシック" pitchFamily="34" charset="-128"/>
              </a:rPr>
              <a:t>hypercalcemia</a:t>
            </a:r>
            <a:endParaRPr lang="en-US" altLang="en-US" sz="1200" dirty="0" smtClean="0">
              <a:ea typeface="ＭＳ Ｐゴシック" pitchFamily="34" charset="-128"/>
            </a:endParaRPr>
          </a:p>
          <a:p>
            <a:pPr marL="0" indent="0">
              <a:buNone/>
            </a:pPr>
            <a:r>
              <a:rPr lang="en-US" altLang="en-US" sz="1200" dirty="0" smtClean="0">
                <a:ea typeface="ＭＳ Ｐゴシック" pitchFamily="34" charset="-128"/>
              </a:rPr>
              <a:t>Monitor for recurring </a:t>
            </a:r>
            <a:r>
              <a:rPr lang="en-US" altLang="en-US" sz="1200" dirty="0" err="1" smtClean="0">
                <a:ea typeface="ＭＳ Ｐゴシック" pitchFamily="34" charset="-128"/>
              </a:rPr>
              <a:t>hypercalcemia</a:t>
            </a:r>
            <a:r>
              <a:rPr lang="en-US" altLang="en-US" sz="1200" dirty="0" smtClean="0">
                <a:ea typeface="ＭＳ Ｐゴシック" pitchFamily="34" charset="-128"/>
              </a:rPr>
              <a:t> 1 to 3 days after cessation of therapeutic measures</a:t>
            </a:r>
          </a:p>
          <a:p>
            <a:endParaRPr lang="en-US" altLang="en-US" sz="1200" dirty="0" smtClean="0">
              <a:ea typeface="ＭＳ Ｐゴシック" pitchFamily="34" charset="-128"/>
            </a:endParaRPr>
          </a:p>
          <a:p>
            <a:endParaRPr lang="en-US" altLang="en-US" sz="1200" dirty="0" smtClean="0">
              <a:ea typeface="ＭＳ Ｐゴシック" pitchFamily="34" charset="-128"/>
            </a:endParaRPr>
          </a:p>
        </p:txBody>
      </p:sp>
    </p:spTree>
    <p:extLst>
      <p:ext uri="{BB962C8B-B14F-4D97-AF65-F5344CB8AC3E}">
        <p14:creationId xmlns:p14="http://schemas.microsoft.com/office/powerpoint/2010/main" val="3304202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1143000"/>
          </a:xfrm>
        </p:spPr>
        <p:txBody>
          <a:bodyPr/>
          <a:lstStyle/>
          <a:p>
            <a:r>
              <a:rPr lang="en-GB" sz="3200" b="1" i="1" dirty="0"/>
              <a:t>Nursing </a:t>
            </a:r>
            <a:r>
              <a:rPr lang="en-GB" sz="3200" b="1" i="1" dirty="0" smtClean="0"/>
              <a:t>Interventions </a:t>
            </a:r>
            <a:r>
              <a:rPr lang="en-GB" sz="3200" b="1" i="1" dirty="0"/>
              <a:t>Classification (NIC) in the Era of the </a:t>
            </a:r>
            <a:r>
              <a:rPr lang="en-GB" sz="3200" b="1" i="1" dirty="0" smtClean="0"/>
              <a:t>Electronic </a:t>
            </a:r>
            <a:r>
              <a:rPr lang="en-GB" sz="3200" b="1" i="1" dirty="0"/>
              <a:t>Health Care </a:t>
            </a:r>
            <a:r>
              <a:rPr lang="en-GB" sz="3200" b="1" i="1" dirty="0" smtClean="0"/>
              <a:t>Record</a:t>
            </a:r>
            <a:r>
              <a:rPr lang="en-GB" sz="3200" i="1" dirty="0"/>
              <a:t> </a:t>
            </a:r>
            <a:endParaRPr lang="en-US" sz="3200" dirty="0"/>
          </a:p>
        </p:txBody>
      </p:sp>
      <p:sp>
        <p:nvSpPr>
          <p:cNvPr id="3" name="TextBox 2"/>
          <p:cNvSpPr txBox="1"/>
          <p:nvPr/>
        </p:nvSpPr>
        <p:spPr>
          <a:xfrm>
            <a:off x="1752600" y="4038600"/>
            <a:ext cx="5828551" cy="2071336"/>
          </a:xfrm>
          <a:prstGeom prst="rect">
            <a:avLst/>
          </a:prstGeom>
          <a:noFill/>
        </p:spPr>
        <p:txBody>
          <a:bodyPr wrap="none" rtlCol="0">
            <a:spAutoFit/>
          </a:bodyPr>
          <a:lstStyle/>
          <a:p>
            <a:pPr algn="ctr">
              <a:lnSpc>
                <a:spcPct val="70000"/>
              </a:lnSpc>
              <a:defRPr/>
            </a:pPr>
            <a:r>
              <a:rPr lang="en-US" sz="2400" b="1" dirty="0">
                <a:solidFill>
                  <a:srgbClr val="008000"/>
                </a:solidFill>
                <a:latin typeface="Times New Roman" charset="0"/>
              </a:rPr>
              <a:t>Howard K. Butcher, RN; PhD</a:t>
            </a:r>
          </a:p>
          <a:p>
            <a:pPr algn="ctr">
              <a:lnSpc>
                <a:spcPct val="70000"/>
              </a:lnSpc>
              <a:defRPr/>
            </a:pPr>
            <a:endParaRPr lang="en-US" sz="2400" dirty="0">
              <a:solidFill>
                <a:srgbClr val="008000"/>
              </a:solidFill>
              <a:latin typeface="Times New Roman" charset="0"/>
            </a:endParaRPr>
          </a:p>
          <a:p>
            <a:pPr algn="ctr">
              <a:lnSpc>
                <a:spcPct val="70000"/>
              </a:lnSpc>
              <a:defRPr/>
            </a:pPr>
            <a:r>
              <a:rPr lang="en-US" dirty="0">
                <a:solidFill>
                  <a:srgbClr val="008000"/>
                </a:solidFill>
                <a:latin typeface="Times New Roman" charset="0"/>
              </a:rPr>
              <a:t>Associate Professor</a:t>
            </a:r>
          </a:p>
          <a:p>
            <a:pPr algn="ctr">
              <a:lnSpc>
                <a:spcPct val="70000"/>
              </a:lnSpc>
              <a:defRPr/>
            </a:pPr>
            <a:r>
              <a:rPr lang="en-US" i="1" dirty="0">
                <a:solidFill>
                  <a:srgbClr val="008000"/>
                </a:solidFill>
                <a:latin typeface="Times New Roman" charset="0"/>
                <a:cs typeface="ＭＳ Ｐゴシック" charset="0"/>
              </a:rPr>
              <a:t>Center for Nursing Classification and Clinical Effectiveness</a:t>
            </a:r>
          </a:p>
          <a:p>
            <a:pPr algn="ctr">
              <a:lnSpc>
                <a:spcPct val="70000"/>
              </a:lnSpc>
              <a:defRPr/>
            </a:pPr>
            <a:r>
              <a:rPr lang="en-US" i="1" dirty="0">
                <a:solidFill>
                  <a:srgbClr val="008000"/>
                </a:solidFill>
                <a:latin typeface="Times New Roman" charset="0"/>
                <a:cs typeface="ＭＳ Ｐゴシック" charset="0"/>
              </a:rPr>
              <a:t> </a:t>
            </a:r>
            <a:endParaRPr lang="en-US" sz="2000" i="1" dirty="0">
              <a:solidFill>
                <a:srgbClr val="008000"/>
              </a:solidFill>
              <a:latin typeface="Times New Roman" charset="0"/>
            </a:endParaRPr>
          </a:p>
          <a:p>
            <a:pPr algn="ctr">
              <a:lnSpc>
                <a:spcPct val="70000"/>
              </a:lnSpc>
              <a:defRPr/>
            </a:pPr>
            <a:r>
              <a:rPr lang="en-US" dirty="0">
                <a:solidFill>
                  <a:srgbClr val="008000"/>
                </a:solidFill>
                <a:latin typeface="Times New Roman" charset="0"/>
              </a:rPr>
              <a:t>Editor, Nursing </a:t>
            </a:r>
            <a:r>
              <a:rPr lang="en-US" dirty="0" smtClean="0">
                <a:solidFill>
                  <a:srgbClr val="008000"/>
                </a:solidFill>
                <a:latin typeface="Times New Roman" charset="0"/>
              </a:rPr>
              <a:t>Interventions </a:t>
            </a:r>
            <a:r>
              <a:rPr lang="en-US" dirty="0">
                <a:solidFill>
                  <a:srgbClr val="008000"/>
                </a:solidFill>
                <a:latin typeface="Times New Roman" charset="0"/>
              </a:rPr>
              <a:t>Classification (NIC)</a:t>
            </a:r>
          </a:p>
          <a:p>
            <a:pPr algn="ctr">
              <a:lnSpc>
                <a:spcPct val="70000"/>
              </a:lnSpc>
              <a:defRPr/>
            </a:pPr>
            <a:r>
              <a:rPr lang="en-US" dirty="0">
                <a:solidFill>
                  <a:srgbClr val="008000"/>
                </a:solidFill>
                <a:latin typeface="Times New Roman" charset="0"/>
              </a:rPr>
              <a:t>Editor, Csomay Center Evidence Based Practice Guidelines</a:t>
            </a:r>
          </a:p>
          <a:p>
            <a:pPr algn="ctr">
              <a:lnSpc>
                <a:spcPct val="70000"/>
              </a:lnSpc>
              <a:defRPr/>
            </a:pPr>
            <a:r>
              <a:rPr lang="en-US" sz="2000" dirty="0">
                <a:solidFill>
                  <a:srgbClr val="008000"/>
                </a:solidFill>
                <a:latin typeface="Times New Roman" charset="0"/>
              </a:rPr>
              <a:t> </a:t>
            </a:r>
            <a:r>
              <a:rPr lang="en-US" dirty="0">
                <a:solidFill>
                  <a:srgbClr val="008000"/>
                </a:solidFill>
                <a:latin typeface="Times New Roman" charset="0"/>
              </a:rPr>
              <a:t>The University of Iowa College of Nursing</a:t>
            </a:r>
          </a:p>
          <a:p>
            <a:endParaRPr lang="en-US" dirty="0"/>
          </a:p>
        </p:txBody>
      </p:sp>
      <p:pic>
        <p:nvPicPr>
          <p:cNvPr id="4" name="Picture 12" descr="CONStackedBla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5486400"/>
            <a:ext cx="13430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L:\CNC\images &amp; figures\LOGOS\NIC logos\NOWORDS.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410200"/>
            <a:ext cx="1485900"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685800" y="1600200"/>
            <a:ext cx="7626908" cy="2400657"/>
          </a:xfrm>
          <a:prstGeom prst="rect">
            <a:avLst/>
          </a:prstGeom>
          <a:noFill/>
        </p:spPr>
        <p:txBody>
          <a:bodyPr wrap="none" rtlCol="0">
            <a:spAutoFit/>
          </a:bodyPr>
          <a:lstStyle/>
          <a:p>
            <a:pPr algn="ctr"/>
            <a:endParaRPr lang="en-GB" b="1" dirty="0" smtClean="0"/>
          </a:p>
          <a:p>
            <a:pPr algn="ctr"/>
            <a:r>
              <a:rPr lang="en-GB" sz="2400" b="1" dirty="0"/>
              <a:t>Best </a:t>
            </a:r>
            <a:r>
              <a:rPr lang="en-GB" sz="2400" b="1" dirty="0" smtClean="0"/>
              <a:t>Practices </a:t>
            </a:r>
            <a:r>
              <a:rPr lang="en-GB" sz="2400" b="1" dirty="0"/>
              <a:t>in </a:t>
            </a:r>
            <a:r>
              <a:rPr lang="en-GB" sz="2400" b="1" dirty="0" smtClean="0"/>
              <a:t>Nursing </a:t>
            </a:r>
            <a:r>
              <a:rPr lang="en-GB" sz="2400" b="1" dirty="0"/>
              <a:t>– </a:t>
            </a:r>
            <a:r>
              <a:rPr lang="en-GB" sz="2400" b="1" dirty="0" smtClean="0"/>
              <a:t>Standardized </a:t>
            </a:r>
            <a:r>
              <a:rPr lang="en-GB" sz="2400" b="1" dirty="0"/>
              <a:t>N</a:t>
            </a:r>
            <a:r>
              <a:rPr lang="en-GB" sz="2400" b="1" dirty="0" smtClean="0"/>
              <a:t>ursing </a:t>
            </a:r>
            <a:r>
              <a:rPr lang="en-GB" sz="2400" b="1" dirty="0"/>
              <a:t>L</a:t>
            </a:r>
            <a:r>
              <a:rPr lang="en-GB" sz="2400" b="1" dirty="0" smtClean="0"/>
              <a:t>anguage</a:t>
            </a:r>
            <a:endParaRPr lang="en-US" sz="2400" b="1" dirty="0"/>
          </a:p>
          <a:p>
            <a:pPr algn="ctr"/>
            <a:endParaRPr lang="en-GB" b="1" dirty="0"/>
          </a:p>
          <a:p>
            <a:pPr algn="ctr"/>
            <a:r>
              <a:rPr lang="en-GB" b="1" dirty="0" smtClean="0"/>
              <a:t>National </a:t>
            </a:r>
            <a:r>
              <a:rPr lang="en-GB" b="1" dirty="0"/>
              <a:t>Library of </a:t>
            </a:r>
            <a:r>
              <a:rPr lang="en-GB" b="1" dirty="0" smtClean="0"/>
              <a:t>Estonia</a:t>
            </a:r>
            <a:endParaRPr lang="en-GB" b="1" dirty="0"/>
          </a:p>
          <a:p>
            <a:pPr algn="ctr"/>
            <a:r>
              <a:rPr lang="en-GB" b="1" dirty="0" smtClean="0"/>
              <a:t>North </a:t>
            </a:r>
            <a:r>
              <a:rPr lang="en-GB" b="1" dirty="0"/>
              <a:t>Estonia Medical Centre </a:t>
            </a:r>
            <a:r>
              <a:rPr lang="en-GB" b="1" dirty="0" smtClean="0"/>
              <a:t>Conference</a:t>
            </a:r>
          </a:p>
          <a:p>
            <a:pPr algn="ctr"/>
            <a:r>
              <a:rPr lang="en-GB" b="1" dirty="0" smtClean="0"/>
              <a:t>Tallinn</a:t>
            </a:r>
            <a:r>
              <a:rPr lang="en-GB" b="1" dirty="0"/>
              <a:t>, Estonia</a:t>
            </a:r>
            <a:r>
              <a:rPr lang="en-US" b="1" dirty="0" smtClean="0"/>
              <a:t> </a:t>
            </a:r>
          </a:p>
          <a:p>
            <a:pPr algn="ctr"/>
            <a:r>
              <a:rPr lang="en-GB" b="1" dirty="0"/>
              <a:t>November 8–9, 2017, </a:t>
            </a:r>
          </a:p>
          <a:p>
            <a:pPr algn="ctr"/>
            <a:endParaRPr lang="en-US" b="1" dirty="0"/>
          </a:p>
        </p:txBody>
      </p:sp>
    </p:spTree>
    <p:extLst>
      <p:ext uri="{BB962C8B-B14F-4D97-AF65-F5344CB8AC3E}">
        <p14:creationId xmlns:p14="http://schemas.microsoft.com/office/powerpoint/2010/main" val="3318702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descr="Screen Shot 2017-06-08 at 3.16.32 PM 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533400"/>
            <a:ext cx="57277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152400" y="152400"/>
            <a:ext cx="8991600" cy="944563"/>
          </a:xfrm>
        </p:spPr>
        <p:txBody>
          <a:bodyPr/>
          <a:lstStyle/>
          <a:p>
            <a:pPr eaLnBrk="1" hangingPunct="1"/>
            <a:r>
              <a:rPr lang="en-US">
                <a:solidFill>
                  <a:srgbClr val="800000"/>
                </a:solidFill>
                <a:latin typeface="Times New Roman" charset="0"/>
              </a:rPr>
              <a:t>Implementation and Use in</a:t>
            </a:r>
            <a:br>
              <a:rPr lang="en-US">
                <a:solidFill>
                  <a:srgbClr val="800000"/>
                </a:solidFill>
                <a:latin typeface="Times New Roman" charset="0"/>
              </a:rPr>
            </a:br>
            <a:r>
              <a:rPr lang="en-US">
                <a:solidFill>
                  <a:srgbClr val="800000"/>
                </a:solidFill>
                <a:latin typeface="Times New Roman" charset="0"/>
              </a:rPr>
              <a:t>Clinical Settings</a:t>
            </a:r>
          </a:p>
        </p:txBody>
      </p:sp>
      <p:sp>
        <p:nvSpPr>
          <p:cNvPr id="16386" name="Content Placeholder 2"/>
          <p:cNvSpPr>
            <a:spLocks noGrp="1"/>
          </p:cNvSpPr>
          <p:nvPr>
            <p:ph idx="1"/>
          </p:nvPr>
        </p:nvSpPr>
        <p:spPr>
          <a:xfrm>
            <a:off x="1292225" y="1676400"/>
            <a:ext cx="7848600" cy="4525963"/>
          </a:xfrm>
        </p:spPr>
        <p:txBody>
          <a:bodyPr/>
          <a:lstStyle/>
          <a:p>
            <a:pPr eaLnBrk="1" hangingPunct="1">
              <a:lnSpc>
                <a:spcPct val="150000"/>
              </a:lnSpc>
            </a:pPr>
            <a:r>
              <a:rPr lang="en-US" sz="2800">
                <a:latin typeface="Times New Roman" charset="0"/>
              </a:rPr>
              <a:t>Clinical Reasoning</a:t>
            </a:r>
          </a:p>
          <a:p>
            <a:pPr eaLnBrk="1" hangingPunct="1">
              <a:lnSpc>
                <a:spcPct val="150000"/>
              </a:lnSpc>
            </a:pPr>
            <a:r>
              <a:rPr lang="en-US" sz="2800">
                <a:latin typeface="Times New Roman" charset="0"/>
              </a:rPr>
              <a:t>Resource Allocation</a:t>
            </a:r>
          </a:p>
          <a:p>
            <a:pPr eaLnBrk="1" hangingPunct="1">
              <a:lnSpc>
                <a:spcPct val="150000"/>
              </a:lnSpc>
            </a:pPr>
            <a:r>
              <a:rPr lang="en-US" sz="2800">
                <a:latin typeface="Times New Roman" charset="0"/>
              </a:rPr>
              <a:t>Determining Patient Acuity Levels</a:t>
            </a:r>
          </a:p>
          <a:p>
            <a:pPr eaLnBrk="1" hangingPunct="1">
              <a:lnSpc>
                <a:spcPct val="150000"/>
              </a:lnSpc>
            </a:pPr>
            <a:r>
              <a:rPr lang="en-US" sz="2800">
                <a:latin typeface="Times New Roman" charset="0"/>
              </a:rPr>
              <a:t>Documenting Care</a:t>
            </a:r>
          </a:p>
          <a:p>
            <a:pPr eaLnBrk="1" hangingPunct="1">
              <a:lnSpc>
                <a:spcPct val="150000"/>
              </a:lnSpc>
            </a:pPr>
            <a:r>
              <a:rPr lang="en-US" sz="2800">
                <a:latin typeface="Times New Roman" charset="0"/>
              </a:rPr>
              <a:t>Use in Electronic Patients Records</a:t>
            </a:r>
          </a:p>
          <a:p>
            <a:pPr eaLnBrk="1" hangingPunct="1">
              <a:lnSpc>
                <a:spcPct val="150000"/>
              </a:lnSpc>
            </a:pPr>
            <a:r>
              <a:rPr lang="en-US" sz="2800">
                <a:latin typeface="Times New Roman" charset="0"/>
              </a:rPr>
              <a:t>Costing</a:t>
            </a: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1"/>
          <p:cNvSpPr txBox="1">
            <a:spLocks noChangeArrowheads="1"/>
          </p:cNvSpPr>
          <p:nvPr/>
        </p:nvSpPr>
        <p:spPr bwMode="auto">
          <a:xfrm>
            <a:off x="1000125" y="419100"/>
            <a:ext cx="6629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lgn="ctr" eaLnBrk="1" hangingPunct="1">
              <a:defRPr/>
            </a:pPr>
            <a:r>
              <a:rPr lang="en-US" sz="4000" b="1" dirty="0" smtClean="0">
                <a:solidFill>
                  <a:srgbClr val="800000"/>
                </a:solidFill>
                <a:latin typeface="+mj-lt"/>
                <a:cs typeface="Times New Roman" charset="0"/>
              </a:rPr>
              <a:t>NIC Activities in the EHR</a:t>
            </a:r>
            <a:endParaRPr lang="en-US" sz="4000" b="1" dirty="0">
              <a:solidFill>
                <a:srgbClr val="800000"/>
              </a:solidFill>
              <a:latin typeface="+mj-lt"/>
              <a:cs typeface="Times New Roman" charset="0"/>
            </a:endParaRPr>
          </a:p>
        </p:txBody>
      </p:sp>
      <p:sp>
        <p:nvSpPr>
          <p:cNvPr id="73730" name="TextBox 2"/>
          <p:cNvSpPr txBox="1">
            <a:spLocks noChangeArrowheads="1"/>
          </p:cNvSpPr>
          <p:nvPr/>
        </p:nvSpPr>
        <p:spPr bwMode="auto">
          <a:xfrm>
            <a:off x="1295400" y="2438400"/>
            <a:ext cx="184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endParaRPr lang="en-US" altLang="en-US" sz="1800">
              <a:cs typeface="Arial" pitchFamily="34" charset="0"/>
            </a:endParaRPr>
          </a:p>
          <a:p>
            <a:pPr eaLnBrk="1" hangingPunct="1"/>
            <a:endParaRPr lang="en-US" altLang="en-US" sz="1800">
              <a:cs typeface="Arial" pitchFamily="34" charset="0"/>
            </a:endParaRPr>
          </a:p>
        </p:txBody>
      </p:sp>
      <p:sp>
        <p:nvSpPr>
          <p:cNvPr id="36868" name="TextBox 3"/>
          <p:cNvSpPr txBox="1">
            <a:spLocks noChangeArrowheads="1"/>
          </p:cNvSpPr>
          <p:nvPr/>
        </p:nvSpPr>
        <p:spPr bwMode="auto">
          <a:xfrm>
            <a:off x="685800" y="1905000"/>
            <a:ext cx="8326895"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hangingPunct="1">
              <a:defRPr/>
            </a:pPr>
            <a:r>
              <a:rPr lang="en-US" sz="3200" b="1" dirty="0">
                <a:latin typeface="+mn-lt"/>
                <a:cs typeface="Times New Roman" charset="0"/>
              </a:rPr>
              <a:t>The specific behavior or actions that nurses</a:t>
            </a:r>
          </a:p>
          <a:p>
            <a:pPr eaLnBrk="1" hangingPunct="1">
              <a:defRPr/>
            </a:pPr>
            <a:r>
              <a:rPr lang="en-US" sz="3200" b="1" dirty="0">
                <a:latin typeface="+mn-lt"/>
                <a:cs typeface="Times New Roman" charset="0"/>
              </a:rPr>
              <a:t>do to implement an intervention and which</a:t>
            </a:r>
          </a:p>
          <a:p>
            <a:pPr eaLnBrk="1" hangingPunct="1">
              <a:defRPr/>
            </a:pPr>
            <a:r>
              <a:rPr lang="en-US" sz="3200" b="1" dirty="0">
                <a:latin typeface="+mn-lt"/>
                <a:cs typeface="Times New Roman" charset="0"/>
              </a:rPr>
              <a:t>assist patients/clients </a:t>
            </a:r>
            <a:r>
              <a:rPr lang="en-US" sz="3200" b="1" dirty="0" smtClean="0">
                <a:latin typeface="+mn-lt"/>
                <a:cs typeface="Times New Roman" charset="0"/>
              </a:rPr>
              <a:t>to move </a:t>
            </a:r>
            <a:r>
              <a:rPr lang="en-US" sz="3200" b="1" dirty="0">
                <a:latin typeface="+mn-lt"/>
                <a:cs typeface="Times New Roman" charset="0"/>
              </a:rPr>
              <a:t>toward a desired</a:t>
            </a:r>
          </a:p>
          <a:p>
            <a:pPr eaLnBrk="1" hangingPunct="1">
              <a:defRPr/>
            </a:pPr>
            <a:r>
              <a:rPr lang="en-US" sz="3200" b="1" dirty="0">
                <a:latin typeface="+mn-lt"/>
                <a:cs typeface="Times New Roman" charset="0"/>
              </a:rPr>
              <a:t>outcome. Nursing activities are at the</a:t>
            </a:r>
          </a:p>
          <a:p>
            <a:pPr eaLnBrk="1" hangingPunct="1">
              <a:defRPr/>
            </a:pPr>
            <a:r>
              <a:rPr lang="en-US" sz="3200" b="1" dirty="0">
                <a:latin typeface="+mn-lt"/>
                <a:cs typeface="Times New Roman" charset="0"/>
              </a:rPr>
              <a:t>concrete level of </a:t>
            </a:r>
            <a:r>
              <a:rPr lang="en-US" sz="3200" b="1" dirty="0" smtClean="0">
                <a:latin typeface="+mn-lt"/>
                <a:cs typeface="Times New Roman" charset="0"/>
              </a:rPr>
              <a:t>action.</a:t>
            </a:r>
          </a:p>
          <a:p>
            <a:pPr eaLnBrk="1" hangingPunct="1">
              <a:defRPr/>
            </a:pPr>
            <a:endParaRPr lang="en-US" sz="3200" b="1" dirty="0">
              <a:latin typeface="+mn-lt"/>
              <a:cs typeface="Times New Roman" charset="0"/>
            </a:endParaRPr>
          </a:p>
          <a:p>
            <a:pPr eaLnBrk="1" hangingPunct="1">
              <a:defRPr/>
            </a:pPr>
            <a:r>
              <a:rPr lang="en-US" sz="3200" b="1" dirty="0">
                <a:latin typeface="+mn-lt"/>
                <a:cs typeface="Times New Roman" charset="0"/>
              </a:rPr>
              <a:t>A series of activities is necessary to implement</a:t>
            </a:r>
          </a:p>
          <a:p>
            <a:pPr eaLnBrk="1" hangingPunct="1">
              <a:defRPr/>
            </a:pPr>
            <a:r>
              <a:rPr lang="en-US" sz="3200" b="1" dirty="0">
                <a:latin typeface="+mn-lt"/>
                <a:cs typeface="Times New Roman" charset="0"/>
              </a:rPr>
              <a:t>an intervention. </a:t>
            </a:r>
          </a:p>
        </p:txBody>
      </p:sp>
    </p:spTree>
    <p:extLst>
      <p:ext uri="{BB962C8B-B14F-4D97-AF65-F5344CB8AC3E}">
        <p14:creationId xmlns:p14="http://schemas.microsoft.com/office/powerpoint/2010/main" val="203154790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19200"/>
            <a:ext cx="8686800" cy="4247317"/>
          </a:xfrm>
          <a:prstGeom prst="rect">
            <a:avLst/>
          </a:prstGeom>
        </p:spPr>
        <p:txBody>
          <a:bodyPr wrap="square">
            <a:spAutoFit/>
          </a:bodyPr>
          <a:lstStyle/>
          <a:p>
            <a:r>
              <a:rPr lang="en-US" dirty="0"/>
              <a:t>Peres, </a:t>
            </a:r>
            <a:r>
              <a:rPr lang="en-US" dirty="0" err="1"/>
              <a:t>Heloisa</a:t>
            </a:r>
            <a:r>
              <a:rPr lang="en-US" dirty="0"/>
              <a:t> Helena </a:t>
            </a:r>
            <a:r>
              <a:rPr lang="en-US" dirty="0" err="1"/>
              <a:t>Ciqueto</a:t>
            </a:r>
            <a:r>
              <a:rPr lang="en-US" dirty="0"/>
              <a:t>, Cruz, </a:t>
            </a:r>
            <a:r>
              <a:rPr lang="en-US" dirty="0" err="1"/>
              <a:t>Diná</a:t>
            </a:r>
            <a:r>
              <a:rPr lang="en-US" dirty="0"/>
              <a:t> de Almeida Lopes </a:t>
            </a:r>
            <a:r>
              <a:rPr lang="en-US" dirty="0" err="1"/>
              <a:t>Monteiro</a:t>
            </a:r>
            <a:r>
              <a:rPr lang="en-US" dirty="0"/>
              <a:t> da, Lima, </a:t>
            </a:r>
            <a:r>
              <a:rPr lang="en-US" dirty="0" err="1"/>
              <a:t>Antônio</a:t>
            </a:r>
            <a:r>
              <a:rPr lang="en-US" dirty="0"/>
              <a:t> </a:t>
            </a:r>
            <a:r>
              <a:rPr lang="en-US" dirty="0" smtClean="0"/>
              <a:t>	</a:t>
            </a:r>
            <a:r>
              <a:rPr lang="en-US" dirty="0" err="1" smtClean="0"/>
              <a:t>Fernandes</a:t>
            </a:r>
            <a:r>
              <a:rPr lang="en-US" dirty="0" smtClean="0"/>
              <a:t> </a:t>
            </a:r>
            <a:r>
              <a:rPr lang="en-US" dirty="0"/>
              <a:t>Costa, </a:t>
            </a:r>
            <a:r>
              <a:rPr lang="en-US" dirty="0" err="1"/>
              <a:t>Gaidzinski</a:t>
            </a:r>
            <a:r>
              <a:rPr lang="en-US" dirty="0"/>
              <a:t>, Raquel </a:t>
            </a:r>
            <a:r>
              <a:rPr lang="en-US" dirty="0" err="1"/>
              <a:t>Rapone</a:t>
            </a:r>
            <a:r>
              <a:rPr lang="en-US" dirty="0"/>
              <a:t>, Ortiz, </a:t>
            </a:r>
            <a:r>
              <a:rPr lang="en-US" dirty="0" err="1"/>
              <a:t>Diley</a:t>
            </a:r>
            <a:r>
              <a:rPr lang="en-US" dirty="0"/>
              <a:t> Cardoso Franco, </a:t>
            </a:r>
            <a:r>
              <a:rPr lang="en-US" dirty="0" smtClean="0"/>
              <a:t>	</a:t>
            </a:r>
            <a:r>
              <a:rPr lang="en-US" dirty="0" err="1" smtClean="0"/>
              <a:t>Trindade</a:t>
            </a:r>
            <a:r>
              <a:rPr lang="en-US" dirty="0"/>
              <a:t>, Michelle Mendes e, Tsukamoto, </a:t>
            </a:r>
            <a:r>
              <a:rPr lang="en-US" dirty="0" err="1"/>
              <a:t>Rosangela</a:t>
            </a:r>
            <a:r>
              <a:rPr lang="en-US" dirty="0"/>
              <a:t>, &amp; </a:t>
            </a:r>
            <a:r>
              <a:rPr lang="en-US" dirty="0" err="1"/>
              <a:t>Conceição</a:t>
            </a:r>
            <a:r>
              <a:rPr lang="en-US" dirty="0"/>
              <a:t>, </a:t>
            </a:r>
            <a:r>
              <a:rPr lang="en-US" dirty="0" err="1"/>
              <a:t>Neurilene</a:t>
            </a:r>
            <a:r>
              <a:rPr lang="en-US" dirty="0"/>
              <a:t> </a:t>
            </a:r>
            <a:r>
              <a:rPr lang="en-US" dirty="0" smtClean="0"/>
              <a:t>	Batista</a:t>
            </a:r>
            <a:r>
              <a:rPr lang="en-US" dirty="0"/>
              <a:t>. (2009). Development </a:t>
            </a:r>
            <a:r>
              <a:rPr lang="en-US" dirty="0" err="1"/>
              <a:t>Eletronic</a:t>
            </a:r>
            <a:r>
              <a:rPr lang="en-US" dirty="0"/>
              <a:t> Systems of Nursing Clinical </a:t>
            </a:r>
            <a:r>
              <a:rPr lang="en-US" dirty="0" smtClean="0"/>
              <a:t>	Documentation </a:t>
            </a:r>
            <a:r>
              <a:rPr lang="en-US" dirty="0"/>
              <a:t>structured by diagnosis, outcomes and interventions. </a:t>
            </a:r>
            <a:r>
              <a:rPr lang="en-US" i="1" dirty="0" err="1"/>
              <a:t>Revista</a:t>
            </a:r>
            <a:r>
              <a:rPr lang="en-US" i="1" dirty="0"/>
              <a:t> da </a:t>
            </a:r>
            <a:r>
              <a:rPr lang="en-US" i="1" dirty="0" smtClean="0"/>
              <a:t>	</a:t>
            </a:r>
            <a:r>
              <a:rPr lang="en-US" i="1" dirty="0" err="1" smtClean="0"/>
              <a:t>Escola</a:t>
            </a:r>
            <a:r>
              <a:rPr lang="en-US" i="1" dirty="0" smtClean="0"/>
              <a:t> </a:t>
            </a:r>
            <a:r>
              <a:rPr lang="en-US" i="1" dirty="0"/>
              <a:t>de </a:t>
            </a:r>
            <a:r>
              <a:rPr lang="en-US" i="1" dirty="0" err="1"/>
              <a:t>Enfermagem</a:t>
            </a:r>
            <a:r>
              <a:rPr lang="en-US" i="1" dirty="0"/>
              <a:t> da USP</a:t>
            </a:r>
            <a:r>
              <a:rPr lang="en-US" dirty="0"/>
              <a:t>, </a:t>
            </a:r>
            <a:r>
              <a:rPr lang="en-US" i="1" dirty="0"/>
              <a:t>43</a:t>
            </a:r>
            <a:r>
              <a:rPr lang="en-US" dirty="0"/>
              <a:t>(spe2), 1149-1155. </a:t>
            </a:r>
            <a:r>
              <a:rPr lang="en-US" dirty="0" smtClean="0"/>
              <a:t>			</a:t>
            </a:r>
            <a:r>
              <a:rPr lang="en-US" u="sng" dirty="0" smtClean="0">
                <a:hlinkClick r:id="rId2"/>
              </a:rPr>
              <a:t>https</a:t>
            </a:r>
            <a:r>
              <a:rPr lang="en-US" u="sng" dirty="0">
                <a:hlinkClick r:id="rId2"/>
              </a:rPr>
              <a:t>://dx.doi.org/10.1590/S0080-62342009000600002</a:t>
            </a:r>
          </a:p>
          <a:p>
            <a:endParaRPr lang="en-US" dirty="0"/>
          </a:p>
          <a:p>
            <a:r>
              <a:rPr lang="en-US" dirty="0"/>
              <a:t>Peres, </a:t>
            </a:r>
            <a:r>
              <a:rPr lang="en-US" dirty="0" err="1"/>
              <a:t>Heloisa</a:t>
            </a:r>
            <a:r>
              <a:rPr lang="en-US" dirty="0"/>
              <a:t> Helena </a:t>
            </a:r>
            <a:r>
              <a:rPr lang="en-US" dirty="0" err="1"/>
              <a:t>Ciqueto</a:t>
            </a:r>
            <a:r>
              <a:rPr lang="en-US" dirty="0"/>
              <a:t>, Lima, </a:t>
            </a:r>
            <a:r>
              <a:rPr lang="en-US" dirty="0" err="1"/>
              <a:t>Antônio</a:t>
            </a:r>
            <a:r>
              <a:rPr lang="en-US" dirty="0"/>
              <a:t> </a:t>
            </a:r>
            <a:r>
              <a:rPr lang="en-US" dirty="0" err="1"/>
              <a:t>Fernandes</a:t>
            </a:r>
            <a:r>
              <a:rPr lang="en-US" dirty="0"/>
              <a:t> Costa, Cruz, </a:t>
            </a:r>
            <a:r>
              <a:rPr lang="en-US" dirty="0" err="1"/>
              <a:t>Diná</a:t>
            </a:r>
            <a:r>
              <a:rPr lang="en-US" dirty="0"/>
              <a:t> de Almeida </a:t>
            </a:r>
            <a:r>
              <a:rPr lang="en-US" dirty="0" smtClean="0"/>
              <a:t>	Lopes </a:t>
            </a:r>
            <a:r>
              <a:rPr lang="en-US" dirty="0" err="1"/>
              <a:t>Monteiro</a:t>
            </a:r>
            <a:r>
              <a:rPr lang="en-US" dirty="0"/>
              <a:t> da, </a:t>
            </a:r>
            <a:r>
              <a:rPr lang="en-US" dirty="0" err="1"/>
              <a:t>Gaidzinski</a:t>
            </a:r>
            <a:r>
              <a:rPr lang="en-US" dirty="0"/>
              <a:t>, Raquel </a:t>
            </a:r>
            <a:r>
              <a:rPr lang="en-US" dirty="0" err="1"/>
              <a:t>Rapone</a:t>
            </a:r>
            <a:r>
              <a:rPr lang="en-US" dirty="0"/>
              <a:t>, Oliveira, </a:t>
            </a:r>
            <a:r>
              <a:rPr lang="en-US" dirty="0" err="1"/>
              <a:t>Neurilene</a:t>
            </a:r>
            <a:r>
              <a:rPr lang="en-US" dirty="0"/>
              <a:t> Batista, Ortiz, </a:t>
            </a:r>
            <a:r>
              <a:rPr lang="en-US" dirty="0" smtClean="0"/>
              <a:t>	</a:t>
            </a:r>
            <a:r>
              <a:rPr lang="en-US" dirty="0" err="1" smtClean="0"/>
              <a:t>Diley</a:t>
            </a:r>
            <a:r>
              <a:rPr lang="en-US" dirty="0" smtClean="0"/>
              <a:t> </a:t>
            </a:r>
            <a:r>
              <a:rPr lang="en-US" dirty="0"/>
              <a:t>Cardoso Franco, </a:t>
            </a:r>
            <a:r>
              <a:rPr lang="en-US" dirty="0" err="1"/>
              <a:t>Trindade</a:t>
            </a:r>
            <a:r>
              <a:rPr lang="en-US" dirty="0"/>
              <a:t>, Michelle Mendes e, &amp; Tsukamoto, </a:t>
            </a:r>
            <a:r>
              <a:rPr lang="en-US" dirty="0" err="1"/>
              <a:t>Rosângela</a:t>
            </a:r>
            <a:r>
              <a:rPr lang="en-US" dirty="0"/>
              <a:t>. </a:t>
            </a:r>
            <a:r>
              <a:rPr lang="en-US" dirty="0" smtClean="0"/>
              <a:t>	(</a:t>
            </a:r>
            <a:r>
              <a:rPr lang="en-US" dirty="0"/>
              <a:t>2012). Assessment of an electronic system for clinical nursing </a:t>
            </a:r>
            <a:r>
              <a:rPr lang="en-US" dirty="0" smtClean="0"/>
              <a:t>	documentation</a:t>
            </a:r>
            <a:r>
              <a:rPr lang="en-US" dirty="0"/>
              <a:t>. </a:t>
            </a:r>
            <a:r>
              <a:rPr lang="en-US" i="1" dirty="0" err="1"/>
              <a:t>Acta</a:t>
            </a:r>
            <a:r>
              <a:rPr lang="en-US" i="1" dirty="0"/>
              <a:t> </a:t>
            </a:r>
            <a:r>
              <a:rPr lang="en-US" i="1" dirty="0" err="1"/>
              <a:t>Paulista</a:t>
            </a:r>
            <a:r>
              <a:rPr lang="en-US" i="1" dirty="0"/>
              <a:t> de </a:t>
            </a:r>
            <a:r>
              <a:rPr lang="en-US" i="1" dirty="0" err="1"/>
              <a:t>Enfermagem</a:t>
            </a:r>
            <a:r>
              <a:rPr lang="en-US" dirty="0"/>
              <a:t>, </a:t>
            </a:r>
            <a:r>
              <a:rPr lang="en-US" i="1" dirty="0"/>
              <a:t>25</a:t>
            </a:r>
            <a:r>
              <a:rPr lang="en-US" dirty="0"/>
              <a:t>(4), 543-548. </a:t>
            </a:r>
            <a:r>
              <a:rPr lang="en-US" dirty="0" smtClean="0"/>
              <a:t>		</a:t>
            </a:r>
            <a:r>
              <a:rPr lang="en-US" u="sng" dirty="0" smtClean="0">
                <a:hlinkClick r:id="rId3"/>
              </a:rPr>
              <a:t>https</a:t>
            </a:r>
            <a:r>
              <a:rPr lang="en-US" u="sng" dirty="0">
                <a:hlinkClick r:id="rId3"/>
              </a:rPr>
              <a:t>://dx.doi.org/10.1590/S0103-21002012000400010</a:t>
            </a:r>
          </a:p>
          <a:p>
            <a:endParaRPr lang="en-US" dirty="0"/>
          </a:p>
        </p:txBody>
      </p:sp>
      <p:sp>
        <p:nvSpPr>
          <p:cNvPr id="6" name="TextBox 5"/>
          <p:cNvSpPr txBox="1"/>
          <p:nvPr/>
        </p:nvSpPr>
        <p:spPr>
          <a:xfrm>
            <a:off x="2438400" y="152400"/>
            <a:ext cx="3840264" cy="461665"/>
          </a:xfrm>
          <a:prstGeom prst="rect">
            <a:avLst/>
          </a:prstGeom>
          <a:noFill/>
        </p:spPr>
        <p:txBody>
          <a:bodyPr wrap="none" rtlCol="0">
            <a:spAutoFit/>
          </a:bodyPr>
          <a:lstStyle/>
          <a:p>
            <a:r>
              <a:rPr lang="en-US" sz="2400" b="1" dirty="0" smtClean="0"/>
              <a:t>Publications for </a:t>
            </a:r>
            <a:r>
              <a:rPr lang="en-US" sz="2400" b="1" dirty="0" err="1" smtClean="0"/>
              <a:t>ProcEnf</a:t>
            </a:r>
            <a:r>
              <a:rPr lang="en-US" sz="2400" b="1" dirty="0" smtClean="0"/>
              <a:t>-USP</a:t>
            </a:r>
            <a:endParaRPr lang="en-US" sz="2400" b="1" dirty="0"/>
          </a:p>
        </p:txBody>
      </p:sp>
    </p:spTree>
    <p:extLst>
      <p:ext uri="{BB962C8B-B14F-4D97-AF65-F5344CB8AC3E}">
        <p14:creationId xmlns:p14="http://schemas.microsoft.com/office/powerpoint/2010/main" val="237477849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p:cNvPicPr>
            <a:picLocks noChangeAspect="1" noChangeArrowheads="1"/>
          </p:cNvPicPr>
          <p:nvPr/>
        </p:nvPicPr>
        <p:blipFill rotWithShape="1">
          <a:blip r:embed="rId3">
            <a:extLst>
              <a:ext uri="{28A0092B-C50C-407E-A947-70E740481C1C}">
                <a14:useLocalDpi xmlns:a14="http://schemas.microsoft.com/office/drawing/2010/main" val="0"/>
              </a:ext>
            </a:extLst>
          </a:blip>
          <a:srcRect b="19386"/>
          <a:stretch/>
        </p:blipFill>
        <p:spPr bwMode="auto">
          <a:xfrm>
            <a:off x="5067849" y="3933056"/>
            <a:ext cx="3536599" cy="1704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8493" y="2204863"/>
            <a:ext cx="2845955" cy="1872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ítulo 1"/>
          <p:cNvSpPr>
            <a:spLocks noGrp="1"/>
          </p:cNvSpPr>
          <p:nvPr>
            <p:ph type="title"/>
          </p:nvPr>
        </p:nvSpPr>
        <p:spPr/>
        <p:txBody>
          <a:bodyPr>
            <a:normAutofit/>
          </a:bodyPr>
          <a:lstStyle/>
          <a:p>
            <a:r>
              <a:rPr lang="pt-BR" dirty="0" smtClean="0"/>
              <a:t>Hospital Universitário da USP</a:t>
            </a:r>
            <a:endParaRPr lang="pt-BR" dirty="0"/>
          </a:p>
        </p:txBody>
      </p:sp>
      <p:pic>
        <p:nvPicPr>
          <p:cNvPr id="1026" name="Picture 2"/>
          <p:cNvPicPr>
            <a:picLocks noGrp="1" noChangeAspect="1" noChangeArrowheads="1"/>
          </p:cNvPicPr>
          <p:nvPr>
            <p:ph idx="1"/>
          </p:nvPr>
        </p:nvPicPr>
        <p:blipFill>
          <a:blip r:embed="rId5" cstate="print">
            <a:extLst>
              <a:ext uri="{28A0092B-C50C-407E-A947-70E740481C1C}">
                <a14:useLocalDpi xmlns:a14="http://schemas.microsoft.com/office/drawing/2010/main" val="0"/>
              </a:ext>
            </a:extLst>
          </a:blip>
          <a:srcRect/>
          <a:stretch>
            <a:fillRect/>
          </a:stretch>
        </p:blipFill>
        <p:spPr bwMode="auto">
          <a:xfrm>
            <a:off x="359020" y="2192339"/>
            <a:ext cx="2827898" cy="18847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57755" y="3789040"/>
            <a:ext cx="2845324" cy="1848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66205" y="2204864"/>
            <a:ext cx="2809103" cy="1872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descr="https://abrilexame.files.wordpress.com/2016/09/size_960_16_9_hu-da-usp7.jpg?quality=70&amp;strip=al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4151" y="3789040"/>
            <a:ext cx="2772054" cy="1848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40838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5100" y="2214563"/>
            <a:ext cx="3733800"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143357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92696"/>
            <a:ext cx="9182100"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963" y="2769443"/>
            <a:ext cx="7458075" cy="397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09404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775" y="1443038"/>
            <a:ext cx="7410450" cy="397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76413"/>
            <a:ext cx="9182100" cy="330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71600"/>
            <a:ext cx="922972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6E1520B-6962-4EEC-81C7-525092BA4A33}" type="slidenum">
              <a:rPr lang="en-US" smtClean="0"/>
              <a:pPr/>
              <a:t>3</a:t>
            </a:fld>
            <a:endParaRPr lang="en-US" dirty="0"/>
          </a:p>
        </p:txBody>
      </p:sp>
      <p:sp>
        <p:nvSpPr>
          <p:cNvPr id="3" name="Rectangle 2"/>
          <p:cNvSpPr/>
          <p:nvPr/>
        </p:nvSpPr>
        <p:spPr>
          <a:xfrm>
            <a:off x="457200" y="1028343"/>
            <a:ext cx="8382000" cy="4524315"/>
          </a:xfrm>
          <a:prstGeom prst="rect">
            <a:avLst/>
          </a:prstGeom>
        </p:spPr>
        <p:txBody>
          <a:bodyPr wrap="square">
            <a:spAutoFit/>
          </a:bodyPr>
          <a:lstStyle/>
          <a:p>
            <a:r>
              <a:rPr lang="en-US" sz="2400" b="1" dirty="0"/>
              <a:t>An Electronic Health Record (EHR) is an electronic version of a patients medical history, that is maintained by the provider over time, and may include all of the key administrative clinical data relevant to that persons care under a particular provider, including demographics, progress notes, problems, medications, vital signs, past medical history, immunizations, laboratory data and radiology reports   The EHR automates access to information and has the potential to streamline the clinician's workflow.  The EHR also has the ability to support other care-related activities directly or indirectly through various interfaces, including evidence-based decision support, quality management, and outcomes reporting.</a:t>
            </a:r>
          </a:p>
        </p:txBody>
      </p:sp>
      <p:sp>
        <p:nvSpPr>
          <p:cNvPr id="4" name="TextBox 3"/>
          <p:cNvSpPr txBox="1"/>
          <p:nvPr/>
        </p:nvSpPr>
        <p:spPr>
          <a:xfrm>
            <a:off x="1447800" y="152400"/>
            <a:ext cx="6218770" cy="584776"/>
          </a:xfrm>
          <a:prstGeom prst="rect">
            <a:avLst/>
          </a:prstGeom>
          <a:noFill/>
        </p:spPr>
        <p:txBody>
          <a:bodyPr wrap="none" rtlCol="0">
            <a:spAutoFit/>
          </a:bodyPr>
          <a:lstStyle/>
          <a:p>
            <a:r>
              <a:rPr lang="en-US" sz="3200" b="1" dirty="0" smtClean="0"/>
              <a:t>ELECTRONIC HEALTH CARE RECORD</a:t>
            </a:r>
            <a:endParaRPr lang="en-US" sz="3200" b="1" dirty="0"/>
          </a:p>
        </p:txBody>
      </p:sp>
    </p:spTree>
    <p:extLst>
      <p:ext uri="{BB962C8B-B14F-4D97-AF65-F5344CB8AC3E}">
        <p14:creationId xmlns:p14="http://schemas.microsoft.com/office/powerpoint/2010/main" val="34616534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81125"/>
            <a:ext cx="9191625" cy="409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108" y="63672"/>
            <a:ext cx="7353300" cy="6758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368" y="27708"/>
            <a:ext cx="7360920" cy="681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193" y="97680"/>
            <a:ext cx="6893719" cy="664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5429" y="64652"/>
            <a:ext cx="6893719" cy="664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b="3120"/>
          <a:stretch>
            <a:fillRect/>
          </a:stretch>
        </p:blipFill>
        <p:spPr bwMode="auto">
          <a:xfrm>
            <a:off x="366088" y="244476"/>
            <a:ext cx="11376237" cy="661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52905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04863"/>
            <a:ext cx="9163050"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96" y="87924"/>
            <a:ext cx="5600700"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8652" y="3827288"/>
            <a:ext cx="5607844" cy="298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5557838" cy="2978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4371" y="3834432"/>
            <a:ext cx="5572125" cy="2978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57238"/>
            <a:ext cx="9144000" cy="534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EHRs Development in the</a:t>
            </a:r>
            <a:br>
              <a:rPr lang="en-US" dirty="0" smtClean="0"/>
            </a:br>
            <a:r>
              <a:rPr lang="en-US" dirty="0" smtClean="0"/>
              <a:t>United States</a:t>
            </a:r>
            <a:endParaRPr lang="en-US" dirty="0"/>
          </a:p>
        </p:txBody>
      </p:sp>
      <p:sp>
        <p:nvSpPr>
          <p:cNvPr id="2" name="Slide Number Placeholder 1"/>
          <p:cNvSpPr>
            <a:spLocks noGrp="1"/>
          </p:cNvSpPr>
          <p:nvPr>
            <p:ph type="sldNum" sz="quarter" idx="4294967295"/>
          </p:nvPr>
        </p:nvSpPr>
        <p:spPr>
          <a:xfrm>
            <a:off x="7010400" y="6356350"/>
            <a:ext cx="2133600" cy="365125"/>
          </a:xfrm>
          <a:prstGeom prst="rect">
            <a:avLst/>
          </a:prstGeom>
        </p:spPr>
        <p:txBody>
          <a:bodyPr/>
          <a:lstStyle/>
          <a:p>
            <a:fld id="{46E1520B-6962-4EEC-81C7-525092BA4A33}" type="slidenum">
              <a:rPr lang="en-US" smtClean="0"/>
              <a:pPr/>
              <a:t>4</a:t>
            </a:fld>
            <a:endParaRPr lang="en-US" dirty="0"/>
          </a:p>
        </p:txBody>
      </p:sp>
      <p:sp>
        <p:nvSpPr>
          <p:cNvPr id="6" name="Rectangle 5"/>
          <p:cNvSpPr/>
          <p:nvPr/>
        </p:nvSpPr>
        <p:spPr>
          <a:xfrm>
            <a:off x="76200" y="1905000"/>
            <a:ext cx="8686800" cy="3970318"/>
          </a:xfrm>
          <a:prstGeom prst="rect">
            <a:avLst/>
          </a:prstGeom>
        </p:spPr>
        <p:txBody>
          <a:bodyPr wrap="square">
            <a:spAutoFit/>
          </a:bodyPr>
          <a:lstStyle/>
          <a:p>
            <a:r>
              <a:rPr lang="en-US" b="1" dirty="0" smtClean="0"/>
              <a:t>EHR will improve </a:t>
            </a:r>
            <a:r>
              <a:rPr lang="en-US" b="1" dirty="0"/>
              <a:t>health care quality and safety, and reduce healthcare costs by</a:t>
            </a:r>
            <a:r>
              <a:rPr lang="en-US" b="1" dirty="0" smtClean="0"/>
              <a:t>:</a:t>
            </a:r>
          </a:p>
          <a:p>
            <a:endParaRPr lang="en-US" b="1" dirty="0"/>
          </a:p>
          <a:p>
            <a:r>
              <a:rPr lang="en-US" b="1" dirty="0" smtClean="0"/>
              <a:t>1) Making </a:t>
            </a:r>
            <a:r>
              <a:rPr lang="en-US" b="1" dirty="0"/>
              <a:t>health information available to authorized health care providers wherever and whenever a patient gets care, improving the coordination and continuity of care and promoting informed decision-making;</a:t>
            </a:r>
          </a:p>
          <a:p>
            <a:r>
              <a:rPr lang="en-US" b="1" dirty="0" smtClean="0"/>
              <a:t>2) Giving </a:t>
            </a:r>
            <a:r>
              <a:rPr lang="en-US" b="1" dirty="0"/>
              <a:t>consumers more complete and accurate information to inform decision-making about their own health care;</a:t>
            </a:r>
          </a:p>
          <a:p>
            <a:r>
              <a:rPr lang="en-US" b="1" dirty="0" smtClean="0"/>
              <a:t>3) Reducing </a:t>
            </a:r>
            <a:r>
              <a:rPr lang="en-US" b="1" dirty="0"/>
              <a:t>preventable medical errors and avoiding duplication of treatments and procedures;</a:t>
            </a:r>
          </a:p>
          <a:p>
            <a:r>
              <a:rPr lang="en-US" b="1" dirty="0" smtClean="0"/>
              <a:t>4) Lowering </a:t>
            </a:r>
            <a:r>
              <a:rPr lang="en-US" b="1" dirty="0"/>
              <a:t>administrative costs and reducing clerical errors;</a:t>
            </a:r>
          </a:p>
          <a:p>
            <a:r>
              <a:rPr lang="en-US" b="1" dirty="0" smtClean="0"/>
              <a:t>5) Enhancing </a:t>
            </a:r>
            <a:r>
              <a:rPr lang="en-US" b="1" dirty="0"/>
              <a:t>research by facilitating the collection of standardized data to evaluate promising medical techniques, devices and drugs; and</a:t>
            </a:r>
          </a:p>
          <a:p>
            <a:r>
              <a:rPr lang="en-US" b="1" dirty="0" smtClean="0"/>
              <a:t>6) Reducing </a:t>
            </a:r>
            <a:r>
              <a:rPr lang="en-US" b="1" dirty="0"/>
              <a:t>the time it takes to bring safe, effective products and practices to the marketplace.</a:t>
            </a:r>
          </a:p>
        </p:txBody>
      </p:sp>
    </p:spTree>
    <p:extLst>
      <p:ext uri="{BB962C8B-B14F-4D97-AF65-F5344CB8AC3E}">
        <p14:creationId xmlns:p14="http://schemas.microsoft.com/office/powerpoint/2010/main" val="30443483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3895" y="90804"/>
            <a:ext cx="6943725" cy="6650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5868" y="0"/>
            <a:ext cx="7368540" cy="6850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127423"/>
            <a:ext cx="6553200" cy="4987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046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85788"/>
            <a:ext cx="9182100" cy="568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4360" y="484604"/>
            <a:ext cx="7292340" cy="5859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78" r="3179"/>
          <a:stretch/>
        </p:blipFill>
        <p:spPr bwMode="auto">
          <a:xfrm>
            <a:off x="323528" y="9204"/>
            <a:ext cx="8590732" cy="6779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9056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484" y="427336"/>
            <a:ext cx="7376160" cy="598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240" y="-18472"/>
            <a:ext cx="7376160" cy="6903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301" y="1"/>
            <a:ext cx="11806237" cy="6719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54149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5532" y="95588"/>
            <a:ext cx="6865144" cy="663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533400"/>
            <a:ext cx="7924800" cy="6001642"/>
          </a:xfrm>
          <a:prstGeom prst="rect">
            <a:avLst/>
          </a:prstGeom>
        </p:spPr>
        <p:txBody>
          <a:bodyPr wrap="square">
            <a:spAutoFit/>
          </a:bodyPr>
          <a:lstStyle/>
          <a:p>
            <a:r>
              <a:rPr lang="en-US" sz="3200" b="1" dirty="0"/>
              <a:t>There are 551 certified medical information software companies in the U.S. selling 1,137 software programs. Some are big, such as GE HealthCare and Epic. Some are tiny niche players catering to sub-specialties. Their products have one thing in common: They don’t communicate with one another. And this is by design. EHR vendors, which charge as much as $25,000 per doctor for a system and a monthly subscription fee on top of that, want to lock out competitors while locking in customers for life.</a:t>
            </a:r>
          </a:p>
        </p:txBody>
      </p:sp>
    </p:spTree>
    <p:extLst>
      <p:ext uri="{BB962C8B-B14F-4D97-AF65-F5344CB8AC3E}">
        <p14:creationId xmlns:p14="http://schemas.microsoft.com/office/powerpoint/2010/main" val="40305425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16" y="27708"/>
            <a:ext cx="7239000" cy="678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4138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6448" y="0"/>
            <a:ext cx="6012180" cy="6637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34377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3216" y="64652"/>
            <a:ext cx="5882640" cy="670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52600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304800" y="381000"/>
            <a:ext cx="8686800" cy="1143000"/>
          </a:xfrm>
        </p:spPr>
        <p:txBody>
          <a:bodyPr/>
          <a:lstStyle/>
          <a:p>
            <a:pPr algn="ctr"/>
            <a:r>
              <a:rPr lang="en-US" sz="3600" b="1" dirty="0">
                <a:effectLst>
                  <a:outerShdw blurRad="38100" dist="38100" dir="2700000" algn="tl">
                    <a:srgbClr val="DDDDDD"/>
                  </a:outerShdw>
                </a:effectLst>
              </a:rPr>
              <a:t>CHARACTERISTICS OF PROFESSIONS</a:t>
            </a:r>
            <a:endParaRPr lang="en-US" b="1" u="sng" dirty="0">
              <a:effectLst>
                <a:outerShdw blurRad="38100" dist="38100" dir="2700000" algn="tl">
                  <a:srgbClr val="DDDDDD"/>
                </a:outerShdw>
              </a:effectLst>
            </a:endParaRPr>
          </a:p>
        </p:txBody>
      </p:sp>
      <p:sp>
        <p:nvSpPr>
          <p:cNvPr id="147459" name="Rectangle 3"/>
          <p:cNvSpPr>
            <a:spLocks noGrp="1" noChangeArrowheads="1"/>
          </p:cNvSpPr>
          <p:nvPr>
            <p:ph type="body" idx="1"/>
          </p:nvPr>
        </p:nvSpPr>
        <p:spPr>
          <a:xfrm>
            <a:off x="1143000" y="1676400"/>
            <a:ext cx="7627938" cy="4876800"/>
          </a:xfrm>
        </p:spPr>
        <p:txBody>
          <a:bodyPr/>
          <a:lstStyle/>
          <a:p>
            <a:pPr algn="ctr">
              <a:buFontTx/>
              <a:buNone/>
            </a:pPr>
            <a:endParaRPr lang="en-US" b="1" u="sng">
              <a:solidFill>
                <a:schemeClr val="tx2"/>
              </a:solidFill>
              <a:effectLst>
                <a:outerShdw blurRad="38100" dist="38100" dir="2700000" algn="tl">
                  <a:srgbClr val="DDDDDD"/>
                </a:outerShdw>
              </a:effectLst>
            </a:endParaRPr>
          </a:p>
          <a:p>
            <a:pPr algn="ctr">
              <a:buFontTx/>
              <a:buNone/>
            </a:pPr>
            <a:endParaRPr lang="en-US" b="1">
              <a:solidFill>
                <a:schemeClr val="tx2"/>
              </a:solidFill>
              <a:effectLst>
                <a:outerShdw blurRad="38100" dist="38100" dir="2700000" algn="tl">
                  <a:srgbClr val="DDDDDD"/>
                </a:outerShdw>
              </a:effectLst>
            </a:endParaRPr>
          </a:p>
          <a:p>
            <a:pPr>
              <a:buFontTx/>
              <a:buNone/>
            </a:pPr>
            <a:r>
              <a:rPr lang="en-US" sz="2400" b="1">
                <a:effectLst>
                  <a:outerShdw blurRad="38100" dist="38100" dir="2700000" algn="tl">
                    <a:srgbClr val="DDDDDD"/>
                  </a:outerShdw>
                </a:effectLst>
              </a:rPr>
              <a:t>EXTENSIVE UNIVERSITY EDUCATION</a:t>
            </a:r>
          </a:p>
          <a:p>
            <a:pPr>
              <a:buFontTx/>
              <a:buNone/>
            </a:pPr>
            <a:r>
              <a:rPr lang="en-US" sz="2400" b="1">
                <a:solidFill>
                  <a:srgbClr val="8C19FF"/>
                </a:solidFill>
                <a:effectLst>
                  <a:outerShdw blurRad="38100" dist="38100" dir="2700000" algn="tl">
                    <a:srgbClr val="DDDDDD"/>
                  </a:outerShdw>
                </a:effectLst>
              </a:rPr>
              <a:t>A UNIQUE BODY OF KNOWLEDGE</a:t>
            </a:r>
            <a:endParaRPr lang="en-US" sz="2400" b="1">
              <a:effectLst>
                <a:outerShdw blurRad="38100" dist="38100" dir="2700000" algn="tl">
                  <a:srgbClr val="DDDDDD"/>
                </a:outerShdw>
              </a:effectLst>
            </a:endParaRPr>
          </a:p>
          <a:p>
            <a:pPr>
              <a:buFontTx/>
              <a:buNone/>
            </a:pPr>
            <a:r>
              <a:rPr lang="en-US" sz="2400" b="1">
                <a:effectLst>
                  <a:outerShdw blurRad="38100" dist="38100" dir="2700000" algn="tl">
                    <a:srgbClr val="DDDDDD"/>
                  </a:outerShdw>
                </a:effectLst>
              </a:rPr>
              <a:t>SERVICE TO HUMANKIND</a:t>
            </a:r>
          </a:p>
          <a:p>
            <a:pPr>
              <a:buFontTx/>
              <a:buNone/>
            </a:pPr>
            <a:r>
              <a:rPr lang="en-US" sz="2400" b="1">
                <a:effectLst>
                  <a:outerShdw blurRad="38100" dist="38100" dir="2700000" algn="tl">
                    <a:srgbClr val="DDDDDD"/>
                  </a:outerShdw>
                </a:effectLst>
              </a:rPr>
              <a:t>PROFESSIONAL SOCIETY</a:t>
            </a:r>
          </a:p>
          <a:p>
            <a:pPr>
              <a:buFontTx/>
              <a:buNone/>
            </a:pPr>
            <a:r>
              <a:rPr lang="en-US" sz="2400" b="1">
                <a:effectLst>
                  <a:outerShdw blurRad="38100" dist="38100" dir="2700000" algn="tl">
                    <a:srgbClr val="DDDDDD"/>
                  </a:outerShdw>
                </a:effectLst>
              </a:rPr>
              <a:t>CODE OF ETHICS, AUTONOMY, SELF-REGULATION</a:t>
            </a:r>
            <a:endParaRPr lang="en-US" sz="2400" b="1">
              <a:solidFill>
                <a:srgbClr val="FF3300"/>
              </a:solidFill>
              <a:effectLst>
                <a:outerShdw blurRad="38100" dist="38100" dir="2700000" algn="tl">
                  <a:srgbClr val="DDDDDD"/>
                </a:outerShdw>
              </a:effectLst>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62000" y="9932"/>
            <a:ext cx="7772400" cy="1219200"/>
          </a:xfrm>
        </p:spPr>
        <p:txBody>
          <a:bodyPr/>
          <a:lstStyle/>
          <a:p>
            <a:pPr algn="ctr"/>
            <a:r>
              <a:rPr lang="en-US" b="1" dirty="0">
                <a:effectLst>
                  <a:outerShdw blurRad="38100" dist="38100" dir="2700000" algn="tl">
                    <a:srgbClr val="DDDDDD"/>
                  </a:outerShdw>
                </a:effectLst>
              </a:rPr>
              <a:t>The Nature of Scientific Disciplines</a:t>
            </a:r>
            <a:endParaRPr lang="en-US" dirty="0"/>
          </a:p>
        </p:txBody>
      </p:sp>
      <p:sp>
        <p:nvSpPr>
          <p:cNvPr id="14339" name="Rectangle 3"/>
          <p:cNvSpPr>
            <a:spLocks noGrp="1" noChangeArrowheads="1"/>
          </p:cNvSpPr>
          <p:nvPr>
            <p:ph type="body" idx="1"/>
          </p:nvPr>
        </p:nvSpPr>
        <p:spPr>
          <a:xfrm>
            <a:off x="1066800" y="2590800"/>
            <a:ext cx="8077200" cy="3505200"/>
          </a:xfrm>
        </p:spPr>
        <p:txBody>
          <a:bodyPr/>
          <a:lstStyle/>
          <a:p>
            <a:pPr>
              <a:spcBef>
                <a:spcPct val="0"/>
              </a:spcBef>
              <a:buFontTx/>
              <a:buNone/>
            </a:pPr>
            <a:r>
              <a:rPr lang="ja-JP" altLang="en-US" sz="2800" b="1">
                <a:effectLst>
                  <a:outerShdw blurRad="38100" dist="38100" dir="2700000" algn="tl">
                    <a:srgbClr val="DDDDDD"/>
                  </a:outerShdw>
                </a:effectLst>
                <a:latin typeface="Arial"/>
              </a:rPr>
              <a:t>“</a:t>
            </a:r>
            <a:r>
              <a:rPr lang="en-US" sz="2800" b="1">
                <a:effectLst>
                  <a:outerShdw blurRad="38100" dist="38100" dir="2700000" algn="tl">
                    <a:srgbClr val="DDDDDD"/>
                  </a:outerShdw>
                </a:effectLst>
              </a:rPr>
              <a:t>A discipline is not global; it is characterized</a:t>
            </a:r>
          </a:p>
          <a:p>
            <a:pPr>
              <a:spcBef>
                <a:spcPct val="0"/>
              </a:spcBef>
              <a:buFontTx/>
              <a:buNone/>
            </a:pPr>
            <a:r>
              <a:rPr lang="en-US" sz="2800" b="1">
                <a:effectLst>
                  <a:outerShdw blurRad="38100" dist="38100" dir="2700000" algn="tl">
                    <a:srgbClr val="DDDDDD"/>
                  </a:outerShdw>
                </a:effectLst>
              </a:rPr>
              <a:t>	by a unique perspective, a distinct way of viewing all phenomena, which ultimately defines the limits and nature of its inquiry</a:t>
            </a:r>
            <a:r>
              <a:rPr lang="ja-JP" altLang="en-US" sz="2800" b="1">
                <a:effectLst>
                  <a:outerShdw blurRad="38100" dist="38100" dir="2700000" algn="tl">
                    <a:srgbClr val="DDDDDD"/>
                  </a:outerShdw>
                </a:effectLst>
                <a:latin typeface="Arial"/>
              </a:rPr>
              <a:t>”</a:t>
            </a:r>
            <a:r>
              <a:rPr lang="en-US" sz="2800" b="1">
                <a:effectLst>
                  <a:outerShdw blurRad="38100" dist="38100" dir="2700000" algn="tl">
                    <a:srgbClr val="DDDDDD"/>
                  </a:outerShdw>
                </a:effectLst>
              </a:rPr>
              <a:t> (Donaldson and Crowlely, 1979; p. 113).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57200" y="76200"/>
            <a:ext cx="8229600" cy="1143000"/>
          </a:xfrm>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488" tIns="44450" rIns="90488" bIns="44450"/>
          <a:lstStyle/>
          <a:p>
            <a:pPr algn="ctr"/>
            <a:r>
              <a:rPr lang="en-US" sz="3600" b="1" dirty="0">
                <a:solidFill>
                  <a:srgbClr val="7044F1"/>
                </a:solidFill>
                <a:effectLst>
                  <a:outerShdw blurRad="38100" dist="38100" dir="2700000" algn="tl">
                    <a:srgbClr val="DDDDDD"/>
                  </a:outerShdw>
                </a:effectLst>
              </a:rPr>
              <a:t>NURSING</a:t>
            </a:r>
            <a:r>
              <a:rPr lang="ja-JP" altLang="en-US" sz="3600" b="1" dirty="0">
                <a:solidFill>
                  <a:srgbClr val="7044F1"/>
                </a:solidFill>
                <a:effectLst>
                  <a:outerShdw blurRad="38100" dist="38100" dir="2700000" algn="tl">
                    <a:srgbClr val="DDDDDD"/>
                  </a:outerShdw>
                </a:effectLst>
                <a:latin typeface="Arial"/>
              </a:rPr>
              <a:t>’</a:t>
            </a:r>
            <a:r>
              <a:rPr lang="en-US" sz="3600" b="1" dirty="0">
                <a:solidFill>
                  <a:srgbClr val="7044F1"/>
                </a:solidFill>
                <a:effectLst>
                  <a:outerShdw blurRad="38100" dist="38100" dir="2700000" algn="tl">
                    <a:srgbClr val="DDDDDD"/>
                  </a:outerShdw>
                </a:effectLst>
              </a:rPr>
              <a:t>S BODY OF KNOWLEDGE</a:t>
            </a:r>
            <a:endParaRPr lang="en-US" sz="4000" dirty="0">
              <a:solidFill>
                <a:srgbClr val="7044F1"/>
              </a:solidFill>
            </a:endParaRPr>
          </a:p>
        </p:txBody>
      </p:sp>
      <p:sp>
        <p:nvSpPr>
          <p:cNvPr id="146435" name="Rectangle 3"/>
          <p:cNvSpPr>
            <a:spLocks noGrp="1" noChangeArrowheads="1"/>
          </p:cNvSpPr>
          <p:nvPr>
            <p:ph type="body" idx="1"/>
          </p:nvPr>
        </p:nvSpPr>
        <p:spPr>
          <a:xfrm>
            <a:off x="692150" y="990600"/>
            <a:ext cx="8432800" cy="3124200"/>
          </a:xfrm>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488" tIns="44450" rIns="90488" bIns="44450"/>
          <a:lstStyle/>
          <a:p>
            <a:pPr lvl="1">
              <a:buNone/>
            </a:pPr>
            <a:r>
              <a:rPr lang="en-US" dirty="0" smtClean="0">
                <a:effectLst>
                  <a:outerShdw blurRad="38100" dist="38100" dir="2700000" algn="tl">
                    <a:srgbClr val="DDDDDD"/>
                  </a:outerShdw>
                </a:effectLst>
              </a:rPr>
              <a:t>			</a:t>
            </a:r>
          </a:p>
          <a:p>
            <a:pPr lvl="1">
              <a:buNone/>
            </a:pPr>
            <a:r>
              <a:rPr lang="en-US" sz="2400" dirty="0">
                <a:effectLst>
                  <a:outerShdw blurRad="38100" dist="38100" dir="2700000" algn="tl">
                    <a:srgbClr val="DDDDDD"/>
                  </a:outerShdw>
                </a:effectLst>
              </a:rPr>
              <a:t>	</a:t>
            </a:r>
            <a:r>
              <a:rPr lang="en-US" sz="2400" dirty="0" smtClean="0">
                <a:effectLst>
                  <a:outerShdw blurRad="38100" dist="38100" dir="2700000" algn="tl">
                    <a:srgbClr val="DDDDDD"/>
                  </a:outerShdw>
                </a:effectLst>
              </a:rPr>
              <a:t>		Forms of Intelligence</a:t>
            </a:r>
          </a:p>
          <a:p>
            <a:pPr lvl="1">
              <a:buNone/>
            </a:pPr>
            <a:r>
              <a:rPr lang="en-US" sz="2400" dirty="0">
                <a:effectLst>
                  <a:outerShdw blurRad="38100" dist="38100" dir="2700000" algn="tl">
                    <a:srgbClr val="DDDDDD"/>
                  </a:outerShdw>
                </a:effectLst>
              </a:rPr>
              <a:t>	</a:t>
            </a:r>
            <a:r>
              <a:rPr lang="en-US" sz="2400" dirty="0" smtClean="0">
                <a:effectLst>
                  <a:outerShdw blurRad="38100" dist="38100" dir="2700000" algn="tl">
                    <a:srgbClr val="DDDDDD"/>
                  </a:outerShdw>
                </a:effectLst>
              </a:rPr>
              <a:t>		</a:t>
            </a:r>
            <a:r>
              <a:rPr lang="en-US" sz="2400" dirty="0" smtClean="0"/>
              <a:t>Patterns </a:t>
            </a:r>
            <a:r>
              <a:rPr lang="en-US" sz="2400" dirty="0"/>
              <a:t>of Knowing</a:t>
            </a:r>
          </a:p>
          <a:p>
            <a:pPr lvl="1">
              <a:buNone/>
            </a:pPr>
            <a:r>
              <a:rPr lang="en-US" sz="2400" dirty="0" smtClean="0"/>
              <a:t>			Nursing </a:t>
            </a:r>
            <a:r>
              <a:rPr lang="en-US" sz="2400" dirty="0"/>
              <a:t>Philosophy</a:t>
            </a:r>
          </a:p>
          <a:p>
            <a:pPr lvl="1">
              <a:buFontTx/>
              <a:buNone/>
            </a:pPr>
            <a:r>
              <a:rPr lang="en-US" sz="2400" b="1" dirty="0" smtClean="0"/>
              <a:t>			</a:t>
            </a:r>
            <a:r>
              <a:rPr lang="en-US" sz="2400" b="1" dirty="0" err="1" smtClean="0"/>
              <a:t>Metaparadigm</a:t>
            </a:r>
            <a:endParaRPr lang="en-US" sz="2400" b="1" dirty="0"/>
          </a:p>
          <a:p>
            <a:pPr lvl="1">
              <a:buFontTx/>
              <a:buNone/>
            </a:pPr>
            <a:r>
              <a:rPr lang="en-US" sz="2400" b="1" dirty="0"/>
              <a:t>			</a:t>
            </a:r>
            <a:r>
              <a:rPr lang="en-US" sz="2400" b="1" dirty="0" smtClean="0"/>
              <a:t>Paradigms </a:t>
            </a:r>
            <a:r>
              <a:rPr lang="en-US" sz="2400" b="1" dirty="0"/>
              <a:t>(Totality &amp; Simultaneity)</a:t>
            </a:r>
          </a:p>
          <a:p>
            <a:pPr lvl="1">
              <a:buFontTx/>
              <a:buNone/>
            </a:pPr>
            <a:r>
              <a:rPr lang="en-US" sz="2400" b="1" dirty="0"/>
              <a:t>			</a:t>
            </a:r>
            <a:r>
              <a:rPr lang="en-US" sz="2400" b="1" dirty="0" smtClean="0"/>
              <a:t>Conceptual </a:t>
            </a:r>
            <a:r>
              <a:rPr lang="en-US" sz="2400" b="1" dirty="0"/>
              <a:t>Frameworks</a:t>
            </a:r>
          </a:p>
          <a:p>
            <a:pPr lvl="1">
              <a:buFontTx/>
              <a:buNone/>
            </a:pPr>
            <a:r>
              <a:rPr lang="en-US" sz="2400" b="1" dirty="0"/>
              <a:t>			Nursing </a:t>
            </a:r>
            <a:r>
              <a:rPr lang="en-US" sz="2400" b="1" dirty="0" smtClean="0"/>
              <a:t>Theories</a:t>
            </a:r>
            <a:endParaRPr lang="en-US" sz="2400" b="1" dirty="0"/>
          </a:p>
          <a:p>
            <a:pPr lvl="1">
              <a:buFontTx/>
              <a:buNone/>
            </a:pPr>
            <a:r>
              <a:rPr lang="en-US" sz="2400" b="1" dirty="0"/>
              <a:t>			Nursing Practice </a:t>
            </a:r>
            <a:r>
              <a:rPr lang="en-US" sz="2400" b="1" dirty="0" smtClean="0"/>
              <a:t>Models (Nursin</a:t>
            </a:r>
            <a:r>
              <a:rPr lang="en-US" sz="2400" dirty="0" smtClean="0"/>
              <a:t>g Process/OPT)</a:t>
            </a:r>
            <a:endParaRPr lang="en-US" sz="2400" b="1" dirty="0"/>
          </a:p>
          <a:p>
            <a:pPr lvl="1">
              <a:buFontTx/>
              <a:buNone/>
            </a:pPr>
            <a:r>
              <a:rPr lang="en-US" sz="2400" b="1" dirty="0"/>
              <a:t>			Nursing Classification Systems</a:t>
            </a:r>
          </a:p>
          <a:p>
            <a:pPr lvl="1">
              <a:buFontTx/>
              <a:buNone/>
            </a:pPr>
            <a:r>
              <a:rPr lang="en-US" sz="2400" b="1" dirty="0"/>
              <a:t>			Empirical </a:t>
            </a:r>
            <a:r>
              <a:rPr lang="en-US" sz="2400" b="1" dirty="0" smtClean="0"/>
              <a:t>Referents (NOC Outcomes)</a:t>
            </a:r>
          </a:p>
          <a:p>
            <a:pPr lvl="1">
              <a:buFontTx/>
              <a:buNone/>
            </a:pPr>
            <a:r>
              <a:rPr lang="en-US" sz="2400" dirty="0"/>
              <a:t>	</a:t>
            </a:r>
            <a:r>
              <a:rPr lang="en-US" sz="2400" dirty="0" smtClean="0"/>
              <a:t>		Evidenced Based Practice Protocols </a:t>
            </a:r>
            <a:endParaRPr lang="en-US" sz="2400" b="1" dirty="0"/>
          </a:p>
          <a:p>
            <a:pPr lvl="1">
              <a:buFontTx/>
              <a:buNone/>
            </a:pPr>
            <a:r>
              <a:rPr lang="en-US" b="1" dirty="0">
                <a:effectLst>
                  <a:outerShdw blurRad="38100" dist="38100" dir="2700000" algn="tl">
                    <a:srgbClr val="DDDDDD"/>
                  </a:outerShdw>
                </a:effectLst>
              </a:rPr>
              <a:t>			</a:t>
            </a:r>
          </a:p>
          <a:p>
            <a:pPr lvl="1">
              <a:buFontTx/>
              <a:buNone/>
            </a:pPr>
            <a:r>
              <a:rPr lang="en-US" dirty="0"/>
              <a:t>			       </a:t>
            </a:r>
          </a:p>
          <a:p>
            <a:pPr lvl="1">
              <a:buFontTx/>
              <a:buNone/>
            </a:pPr>
            <a:r>
              <a:rPr lang="en-US" dirty="0"/>
              <a:t>			</a:t>
            </a:r>
          </a:p>
        </p:txBody>
      </p:sp>
    </p:spTree>
  </p:cSld>
  <p:clrMapOvr>
    <a:masterClrMapping/>
  </p:clrMapOvr>
  <p:transition xmlns:p14="http://schemas.microsoft.com/office/powerpoint/2010/mai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304800" y="1752600"/>
            <a:ext cx="5867400" cy="4800600"/>
          </a:xfrm>
          <a:prstGeom prst="rect">
            <a:avLst/>
          </a:prstGeom>
          <a:solidFill>
            <a:schemeClr val="accent2"/>
          </a:solidFill>
          <a:ln>
            <a:noFill/>
          </a:ln>
          <a:effectLst>
            <a:prstShdw prst="shdw17" dist="17961" dir="2700000">
              <a:schemeClr val="accent2">
                <a:gamma/>
                <a:shade val="60000"/>
                <a:invGamma/>
                <a:alpha val="74998"/>
              </a:schemeClr>
            </a:prstShdw>
          </a:effectLst>
          <a:extLst>
            <a:ext uri="{91240B29-F687-4f45-9708-019B960494DF}">
              <a14:hiddenLine xmlns:a14="http://schemas.microsoft.com/office/drawing/2010/main" w="12700">
                <a:solidFill>
                  <a:schemeClr val="tx1"/>
                </a:solidFill>
                <a:miter lim="800000"/>
                <a:headEnd/>
                <a:tailEnd/>
              </a14:hiddenLine>
            </a:ext>
          </a:extLst>
        </p:spPr>
        <p:txBody>
          <a:bodyPr wrap="none" anchor="ctr"/>
          <a:lstStyle/>
          <a:p>
            <a:endParaRPr lang="en-US"/>
          </a:p>
        </p:txBody>
      </p:sp>
      <p:sp>
        <p:nvSpPr>
          <p:cNvPr id="20483" name="Line 3"/>
          <p:cNvSpPr>
            <a:spLocks noChangeShapeType="1"/>
          </p:cNvSpPr>
          <p:nvPr/>
        </p:nvSpPr>
        <p:spPr bwMode="auto">
          <a:xfrm>
            <a:off x="228600" y="2362200"/>
            <a:ext cx="58674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84" name="Line 4"/>
          <p:cNvSpPr>
            <a:spLocks noChangeShapeType="1"/>
          </p:cNvSpPr>
          <p:nvPr/>
        </p:nvSpPr>
        <p:spPr bwMode="auto">
          <a:xfrm>
            <a:off x="228600" y="2895600"/>
            <a:ext cx="58674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85" name="Line 5"/>
          <p:cNvSpPr>
            <a:spLocks noChangeShapeType="1"/>
          </p:cNvSpPr>
          <p:nvPr/>
        </p:nvSpPr>
        <p:spPr bwMode="auto">
          <a:xfrm>
            <a:off x="261938" y="3444875"/>
            <a:ext cx="58674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86" name="Line 6"/>
          <p:cNvSpPr>
            <a:spLocks noChangeShapeType="1"/>
          </p:cNvSpPr>
          <p:nvPr/>
        </p:nvSpPr>
        <p:spPr bwMode="auto">
          <a:xfrm>
            <a:off x="261938" y="3995738"/>
            <a:ext cx="58674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87" name="Line 7"/>
          <p:cNvSpPr>
            <a:spLocks noChangeShapeType="1"/>
          </p:cNvSpPr>
          <p:nvPr/>
        </p:nvSpPr>
        <p:spPr bwMode="auto">
          <a:xfrm>
            <a:off x="228600" y="4560888"/>
            <a:ext cx="58674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88" name="Line 8"/>
          <p:cNvSpPr>
            <a:spLocks noChangeShapeType="1"/>
          </p:cNvSpPr>
          <p:nvPr/>
        </p:nvSpPr>
        <p:spPr bwMode="auto">
          <a:xfrm>
            <a:off x="228600" y="5108575"/>
            <a:ext cx="58674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89" name="Line 9"/>
          <p:cNvSpPr>
            <a:spLocks noChangeShapeType="1"/>
          </p:cNvSpPr>
          <p:nvPr/>
        </p:nvSpPr>
        <p:spPr bwMode="auto">
          <a:xfrm>
            <a:off x="260350" y="5643563"/>
            <a:ext cx="586740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91" name="Line 11"/>
          <p:cNvSpPr>
            <a:spLocks noChangeShapeType="1"/>
          </p:cNvSpPr>
          <p:nvPr/>
        </p:nvSpPr>
        <p:spPr bwMode="auto">
          <a:xfrm>
            <a:off x="3124200" y="2438400"/>
            <a:ext cx="0" cy="3810000"/>
          </a:xfrm>
          <a:prstGeom prst="line">
            <a:avLst/>
          </a:prstGeom>
          <a:noFill/>
          <a:ln w="38100"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92" name="Line 12"/>
          <p:cNvSpPr>
            <a:spLocks noChangeShapeType="1"/>
          </p:cNvSpPr>
          <p:nvPr/>
        </p:nvSpPr>
        <p:spPr bwMode="auto">
          <a:xfrm flipH="1">
            <a:off x="228600" y="2438400"/>
            <a:ext cx="2895600" cy="3810000"/>
          </a:xfrm>
          <a:prstGeom prst="line">
            <a:avLst/>
          </a:prstGeom>
          <a:noFill/>
          <a:ln w="38100"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93" name="Line 13"/>
          <p:cNvSpPr>
            <a:spLocks noChangeShapeType="1"/>
          </p:cNvSpPr>
          <p:nvPr/>
        </p:nvSpPr>
        <p:spPr bwMode="auto">
          <a:xfrm flipH="1">
            <a:off x="1524000" y="2438400"/>
            <a:ext cx="1600200" cy="3810000"/>
          </a:xfrm>
          <a:prstGeom prst="line">
            <a:avLst/>
          </a:prstGeom>
          <a:noFill/>
          <a:ln w="38100"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94" name="Line 14"/>
          <p:cNvSpPr>
            <a:spLocks noChangeShapeType="1"/>
          </p:cNvSpPr>
          <p:nvPr/>
        </p:nvSpPr>
        <p:spPr bwMode="auto">
          <a:xfrm>
            <a:off x="3124200" y="2438400"/>
            <a:ext cx="2971800" cy="3810000"/>
          </a:xfrm>
          <a:prstGeom prst="line">
            <a:avLst/>
          </a:prstGeom>
          <a:noFill/>
          <a:ln w="38100"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95" name="Line 15"/>
          <p:cNvSpPr>
            <a:spLocks noChangeShapeType="1"/>
          </p:cNvSpPr>
          <p:nvPr/>
        </p:nvSpPr>
        <p:spPr bwMode="auto">
          <a:xfrm flipH="1" flipV="1">
            <a:off x="3124200" y="2362200"/>
            <a:ext cx="1524000" cy="3886200"/>
          </a:xfrm>
          <a:prstGeom prst="line">
            <a:avLst/>
          </a:prstGeom>
          <a:noFill/>
          <a:ln w="38100"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0496" name="Rectangle 16"/>
          <p:cNvSpPr>
            <a:spLocks noGrp="1" noChangeArrowheads="1"/>
          </p:cNvSpPr>
          <p:nvPr>
            <p:ph type="title" idx="4294967295"/>
          </p:nvPr>
        </p:nvSpPr>
        <p:spPr>
          <a:xfrm>
            <a:off x="685800" y="152400"/>
            <a:ext cx="8001000" cy="1143000"/>
          </a:xfrm>
          <a:prstGeom prst="rect">
            <a:avLst/>
          </a:prstGeom>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488" tIns="44450" rIns="90488" bIns="44450"/>
          <a:lstStyle/>
          <a:p>
            <a:r>
              <a:rPr lang="en-US" b="1" dirty="0" smtClean="0"/>
              <a:t> </a:t>
            </a:r>
            <a:r>
              <a:rPr lang="en-US" b="1" dirty="0" smtClean="0">
                <a:solidFill>
                  <a:srgbClr val="7044F1"/>
                </a:solidFill>
              </a:rPr>
              <a:t>Image of Nursing Knowledge</a:t>
            </a:r>
            <a:endParaRPr lang="en-US" dirty="0">
              <a:solidFill>
                <a:srgbClr val="7044F1"/>
              </a:solidFill>
            </a:endParaRPr>
          </a:p>
        </p:txBody>
      </p:sp>
      <p:sp>
        <p:nvSpPr>
          <p:cNvPr id="20501" name="Rectangle 21"/>
          <p:cNvSpPr>
            <a:spLocks noGrp="1" noChangeArrowheads="1"/>
          </p:cNvSpPr>
          <p:nvPr>
            <p:ph type="body" idx="4294967295"/>
          </p:nvPr>
        </p:nvSpPr>
        <p:spPr>
          <a:xfrm>
            <a:off x="0" y="1066800"/>
            <a:ext cx="5908675" cy="5486400"/>
          </a:xfrm>
          <a:prstGeom prst="rect">
            <a:avLst/>
          </a:prstGeom>
          <a:noFill/>
          <a:ln/>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488" tIns="44450" rIns="90488" bIns="44450"/>
          <a:lstStyle/>
          <a:p>
            <a:pPr algn="ctr">
              <a:lnSpc>
                <a:spcPct val="130000"/>
              </a:lnSpc>
              <a:buFontTx/>
              <a:buNone/>
            </a:pPr>
            <a:endParaRPr lang="en-US" sz="2400" b="1" dirty="0">
              <a:effectLst>
                <a:outerShdw blurRad="38100" dist="38100" dir="2700000" algn="tl">
                  <a:srgbClr val="DDDDDD"/>
                </a:outerShdw>
              </a:effectLst>
            </a:endParaRPr>
          </a:p>
          <a:p>
            <a:pPr algn="ctr">
              <a:lnSpc>
                <a:spcPct val="130000"/>
              </a:lnSpc>
              <a:buFontTx/>
              <a:buNone/>
            </a:pPr>
            <a:r>
              <a:rPr lang="en-US" sz="2400" b="1" dirty="0">
                <a:effectLst>
                  <a:outerShdw blurRad="38100" dist="38100" dir="2700000" algn="tl">
                    <a:srgbClr val="DDDDDD"/>
                  </a:outerShdw>
                </a:effectLst>
              </a:rPr>
              <a:t>Universe of Philosophy and Knowledge</a:t>
            </a:r>
          </a:p>
          <a:p>
            <a:pPr algn="ctr">
              <a:lnSpc>
                <a:spcPct val="130000"/>
              </a:lnSpc>
              <a:buFontTx/>
              <a:buNone/>
            </a:pPr>
            <a:r>
              <a:rPr lang="en-US" sz="2400" b="1" dirty="0">
                <a:effectLst>
                  <a:outerShdw blurRad="38100" dist="38100" dir="2700000" algn="tl">
                    <a:srgbClr val="DDDDDD"/>
                  </a:outerShdw>
                </a:effectLst>
              </a:rPr>
              <a:t>Nursing Philosophy</a:t>
            </a:r>
          </a:p>
          <a:p>
            <a:pPr algn="ctr">
              <a:lnSpc>
                <a:spcPct val="130000"/>
              </a:lnSpc>
              <a:buFontTx/>
              <a:buNone/>
            </a:pPr>
            <a:r>
              <a:rPr lang="en-US" sz="2400" b="1" dirty="0" err="1">
                <a:effectLst>
                  <a:outerShdw blurRad="38100" dist="38100" dir="2700000" algn="tl">
                    <a:srgbClr val="DDDDDD"/>
                  </a:outerShdw>
                </a:effectLst>
              </a:rPr>
              <a:t>Metaparadigm</a:t>
            </a:r>
            <a:r>
              <a:rPr lang="en-US" sz="2400" b="1" dirty="0">
                <a:effectLst>
                  <a:outerShdw blurRad="38100" dist="38100" dir="2700000" algn="tl">
                    <a:srgbClr val="DDDDDD"/>
                  </a:outerShdw>
                </a:effectLst>
              </a:rPr>
              <a:t> of Nursing</a:t>
            </a:r>
          </a:p>
          <a:p>
            <a:pPr algn="ctr">
              <a:lnSpc>
                <a:spcPct val="130000"/>
              </a:lnSpc>
              <a:buFontTx/>
              <a:buNone/>
            </a:pPr>
            <a:r>
              <a:rPr lang="en-US" sz="2400" b="1" dirty="0">
                <a:effectLst>
                  <a:outerShdw blurRad="38100" dist="38100" dir="2700000" algn="tl">
                    <a:srgbClr val="DDDDDD"/>
                  </a:outerShdw>
                </a:effectLst>
              </a:rPr>
              <a:t>Nursing Science</a:t>
            </a:r>
          </a:p>
          <a:p>
            <a:pPr algn="ctr">
              <a:lnSpc>
                <a:spcPct val="130000"/>
              </a:lnSpc>
              <a:buFontTx/>
              <a:buNone/>
            </a:pPr>
            <a:r>
              <a:rPr lang="en-US" sz="2400" b="1" dirty="0">
                <a:effectLst>
                  <a:outerShdw blurRad="38100" dist="38100" dir="2700000" algn="tl">
                    <a:srgbClr val="DDDDDD"/>
                  </a:outerShdw>
                </a:effectLst>
              </a:rPr>
              <a:t>Nursing Paradigms</a:t>
            </a:r>
          </a:p>
          <a:p>
            <a:pPr algn="ctr">
              <a:lnSpc>
                <a:spcPct val="130000"/>
              </a:lnSpc>
              <a:buFontTx/>
              <a:buNone/>
            </a:pPr>
            <a:r>
              <a:rPr lang="en-US" sz="2400" b="1" dirty="0">
                <a:effectLst>
                  <a:outerShdw blurRad="38100" dist="38100" dir="2700000" algn="tl">
                    <a:srgbClr val="DDDDDD"/>
                  </a:outerShdw>
                </a:effectLst>
              </a:rPr>
              <a:t>Nursing Conceptual Frameworks</a:t>
            </a:r>
          </a:p>
          <a:p>
            <a:pPr algn="ctr">
              <a:lnSpc>
                <a:spcPct val="130000"/>
              </a:lnSpc>
              <a:buFontTx/>
              <a:buNone/>
            </a:pPr>
            <a:r>
              <a:rPr lang="en-US" sz="2400" b="1" dirty="0">
                <a:effectLst>
                  <a:outerShdw blurRad="38100" dist="38100" dir="2700000" algn="tl">
                    <a:srgbClr val="DDDDDD"/>
                  </a:outerShdw>
                </a:effectLst>
              </a:rPr>
              <a:t>Mid-Range Nursing Theories</a:t>
            </a:r>
          </a:p>
          <a:p>
            <a:pPr algn="ctr">
              <a:lnSpc>
                <a:spcPct val="130000"/>
              </a:lnSpc>
              <a:buFontTx/>
              <a:buNone/>
            </a:pPr>
            <a:r>
              <a:rPr lang="en-US" sz="2400" b="1" dirty="0">
                <a:effectLst>
                  <a:outerShdw blurRad="38100" dist="38100" dir="2700000" algn="tl">
                    <a:srgbClr val="DDDDDD"/>
                  </a:outerShdw>
                </a:effectLst>
              </a:rPr>
              <a:t>Nursing </a:t>
            </a:r>
            <a:r>
              <a:rPr lang="en-US" sz="2400" b="1" dirty="0" smtClean="0">
                <a:effectLst>
                  <a:outerShdw blurRad="38100" dist="38100" dir="2700000" algn="tl">
                    <a:srgbClr val="DDDDDD"/>
                  </a:outerShdw>
                </a:effectLst>
              </a:rPr>
              <a:t>Practice Methods</a:t>
            </a:r>
          </a:p>
          <a:p>
            <a:pPr algn="ctr">
              <a:lnSpc>
                <a:spcPct val="130000"/>
              </a:lnSpc>
              <a:buFontTx/>
              <a:buNone/>
            </a:pPr>
            <a:r>
              <a:rPr lang="en-US" sz="2400" b="1" dirty="0" smtClean="0">
                <a:effectLst>
                  <a:outerShdw blurRad="38100" dist="38100" dir="2700000" algn="tl">
                    <a:srgbClr val="DDDDDD"/>
                  </a:outerShdw>
                </a:effectLst>
              </a:rPr>
              <a:t>Nursing Languages</a:t>
            </a:r>
            <a:endParaRPr lang="en-US" sz="2400" dirty="0"/>
          </a:p>
        </p:txBody>
      </p:sp>
      <p:sp>
        <p:nvSpPr>
          <p:cNvPr id="20498" name="Rectangle 18"/>
          <p:cNvSpPr>
            <a:spLocks noChangeArrowheads="1"/>
          </p:cNvSpPr>
          <p:nvPr/>
        </p:nvSpPr>
        <p:spPr bwMode="auto">
          <a:xfrm>
            <a:off x="6477000" y="1371600"/>
            <a:ext cx="1193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dirty="0">
                <a:solidFill>
                  <a:srgbClr val="8C19FF"/>
                </a:solidFill>
                <a:effectLst>
                  <a:outerShdw blurRad="38100" dist="38100" dir="2700000" algn="tl">
                    <a:srgbClr val="DDDDDD"/>
                  </a:outerShdw>
                </a:effectLst>
              </a:rPr>
              <a:t>To Know</a:t>
            </a:r>
          </a:p>
        </p:txBody>
      </p:sp>
      <p:sp>
        <p:nvSpPr>
          <p:cNvPr id="20499" name="Rectangle 19"/>
          <p:cNvSpPr>
            <a:spLocks noChangeArrowheads="1"/>
          </p:cNvSpPr>
          <p:nvPr/>
        </p:nvSpPr>
        <p:spPr bwMode="auto">
          <a:xfrm>
            <a:off x="6629400" y="6324600"/>
            <a:ext cx="8540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dirty="0">
                <a:solidFill>
                  <a:srgbClr val="8C19FF"/>
                </a:solidFill>
                <a:effectLst>
                  <a:outerShdw blurRad="38100" dist="38100" dir="2700000" algn="tl">
                    <a:srgbClr val="DDDDDD"/>
                  </a:outerShdw>
                </a:effectLst>
              </a:rPr>
              <a:t>To Do</a:t>
            </a:r>
          </a:p>
        </p:txBody>
      </p:sp>
      <p:sp>
        <p:nvSpPr>
          <p:cNvPr id="20502" name="AutoShape 22"/>
          <p:cNvSpPr>
            <a:spLocks noChangeArrowheads="1"/>
          </p:cNvSpPr>
          <p:nvPr/>
        </p:nvSpPr>
        <p:spPr bwMode="auto">
          <a:xfrm>
            <a:off x="6629400" y="1600200"/>
            <a:ext cx="533400" cy="4572000"/>
          </a:xfrm>
          <a:prstGeom prst="upDownArrow">
            <a:avLst>
              <a:gd name="adj1" fmla="val 50000"/>
              <a:gd name="adj2" fmla="val 137143"/>
            </a:avLst>
          </a:prstGeom>
          <a:solidFill>
            <a:schemeClr val="tx2"/>
          </a:solidFill>
          <a:ln w="12700">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chemeClr val="tx2"/>
            </a:extrusionClr>
          </a:sp3d>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flatTx/>
          </a:bodyPr>
          <a:lstStyle/>
          <a:p>
            <a:endParaRPr lang="en-US"/>
          </a:p>
        </p:txBody>
      </p:sp>
    </p:spTree>
  </p:cSld>
  <p:clrMapOvr>
    <a:masterClrMapping/>
  </p:clrMapOvr>
  <p:transition xmlns:p14="http://schemas.microsoft.com/office/powerpoint/2010/mai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1295400" y="0"/>
            <a:ext cx="6572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3600" b="1">
                <a:solidFill>
                  <a:schemeClr val="tx2"/>
                </a:solidFill>
                <a:effectLst>
                  <a:outerShdw blurRad="38100" dist="38100" dir="2700000" algn="tl">
                    <a:srgbClr val="DDDDDD"/>
                  </a:outerShdw>
                </a:effectLst>
              </a:rPr>
              <a:t>Orem</a:t>
            </a:r>
            <a:r>
              <a:rPr lang="ja-JP" altLang="en-US" sz="3600" b="1">
                <a:solidFill>
                  <a:schemeClr val="tx2"/>
                </a:solidFill>
                <a:effectLst>
                  <a:outerShdw blurRad="38100" dist="38100" dir="2700000" algn="tl">
                    <a:srgbClr val="DDDDDD"/>
                  </a:outerShdw>
                </a:effectLst>
                <a:latin typeface="Arial"/>
              </a:rPr>
              <a:t>’</a:t>
            </a:r>
            <a:r>
              <a:rPr lang="en-US" sz="3600" b="1">
                <a:solidFill>
                  <a:schemeClr val="tx2"/>
                </a:solidFill>
                <a:effectLst>
                  <a:outerShdw blurRad="38100" dist="38100" dir="2700000" algn="tl">
                    <a:srgbClr val="DDDDDD"/>
                  </a:outerShdw>
                </a:effectLst>
              </a:rPr>
              <a:t>s Self-Care Deficit Theory</a:t>
            </a:r>
            <a:endParaRPr lang="en-US">
              <a:solidFill>
                <a:schemeClr val="tx2"/>
              </a:solidFill>
            </a:endParaRPr>
          </a:p>
        </p:txBody>
      </p:sp>
      <p:sp>
        <p:nvSpPr>
          <p:cNvPr id="139267" name="Oval 3"/>
          <p:cNvSpPr>
            <a:spLocks noChangeArrowheads="1"/>
          </p:cNvSpPr>
          <p:nvPr/>
        </p:nvSpPr>
        <p:spPr bwMode="auto">
          <a:xfrm>
            <a:off x="990600" y="2590800"/>
            <a:ext cx="2057400" cy="1981200"/>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68" name="Oval 4"/>
          <p:cNvSpPr>
            <a:spLocks noChangeArrowheads="1"/>
          </p:cNvSpPr>
          <p:nvPr/>
        </p:nvSpPr>
        <p:spPr bwMode="auto">
          <a:xfrm>
            <a:off x="3352800" y="685800"/>
            <a:ext cx="2057400" cy="1981200"/>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69" name="Oval 5"/>
          <p:cNvSpPr>
            <a:spLocks noChangeArrowheads="1"/>
          </p:cNvSpPr>
          <p:nvPr/>
        </p:nvSpPr>
        <p:spPr bwMode="auto">
          <a:xfrm>
            <a:off x="3429000" y="4724400"/>
            <a:ext cx="2057400" cy="1981200"/>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70" name="Oval 6"/>
          <p:cNvSpPr>
            <a:spLocks noChangeArrowheads="1"/>
          </p:cNvSpPr>
          <p:nvPr/>
        </p:nvSpPr>
        <p:spPr bwMode="auto">
          <a:xfrm>
            <a:off x="5715000" y="2362200"/>
            <a:ext cx="2057400" cy="1981200"/>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71" name="Text Box 7"/>
          <p:cNvSpPr txBox="1">
            <a:spLocks noChangeArrowheads="1"/>
          </p:cNvSpPr>
          <p:nvPr/>
        </p:nvSpPr>
        <p:spPr bwMode="auto">
          <a:xfrm>
            <a:off x="3733800" y="1295400"/>
            <a:ext cx="1419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b="1">
                <a:effectLst>
                  <a:outerShdw blurRad="38100" dist="38100" dir="2700000" algn="tl">
                    <a:srgbClr val="DDDDDD"/>
                  </a:outerShdw>
                </a:effectLst>
              </a:rPr>
              <a:t>Self-Care</a:t>
            </a:r>
            <a:endParaRPr lang="en-US"/>
          </a:p>
        </p:txBody>
      </p:sp>
      <p:sp>
        <p:nvSpPr>
          <p:cNvPr id="139272" name="Text Box 8"/>
          <p:cNvSpPr txBox="1">
            <a:spLocks noChangeArrowheads="1"/>
          </p:cNvSpPr>
          <p:nvPr/>
        </p:nvSpPr>
        <p:spPr bwMode="auto">
          <a:xfrm>
            <a:off x="6096000" y="2895600"/>
            <a:ext cx="15033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b="1">
                <a:effectLst>
                  <a:outerShdw blurRad="38100" dist="38100" dir="2700000" algn="tl">
                    <a:srgbClr val="DDDDDD"/>
                  </a:outerShdw>
                </a:effectLst>
              </a:rPr>
              <a:t>Self-Care</a:t>
            </a:r>
          </a:p>
          <a:p>
            <a:r>
              <a:rPr lang="en-US" b="1">
                <a:effectLst>
                  <a:outerShdw blurRad="38100" dist="38100" dir="2700000" algn="tl">
                    <a:srgbClr val="DDDDDD"/>
                  </a:outerShdw>
                </a:effectLst>
              </a:rPr>
              <a:t>  Agency</a:t>
            </a:r>
            <a:endParaRPr lang="en-US"/>
          </a:p>
        </p:txBody>
      </p:sp>
      <p:sp>
        <p:nvSpPr>
          <p:cNvPr id="139273" name="Text Box 9"/>
          <p:cNvSpPr txBox="1">
            <a:spLocks noChangeArrowheads="1"/>
          </p:cNvSpPr>
          <p:nvPr/>
        </p:nvSpPr>
        <p:spPr bwMode="auto">
          <a:xfrm>
            <a:off x="3886200" y="5257800"/>
            <a:ext cx="12350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b="1">
                <a:effectLst>
                  <a:outerShdw blurRad="38100" dist="38100" dir="2700000" algn="tl">
                    <a:srgbClr val="DDDDDD"/>
                  </a:outerShdw>
                </a:effectLst>
              </a:rPr>
              <a:t>Nursing</a:t>
            </a:r>
          </a:p>
          <a:p>
            <a:r>
              <a:rPr lang="en-US" b="1">
                <a:effectLst>
                  <a:outerShdw blurRad="38100" dist="38100" dir="2700000" algn="tl">
                    <a:srgbClr val="DDDDDD"/>
                  </a:outerShdw>
                </a:effectLst>
              </a:rPr>
              <a:t> Agency</a:t>
            </a:r>
            <a:endParaRPr lang="en-US"/>
          </a:p>
        </p:txBody>
      </p:sp>
      <p:sp>
        <p:nvSpPr>
          <p:cNvPr id="139274" name="Text Box 10"/>
          <p:cNvSpPr txBox="1">
            <a:spLocks noChangeArrowheads="1"/>
          </p:cNvSpPr>
          <p:nvPr/>
        </p:nvSpPr>
        <p:spPr bwMode="auto">
          <a:xfrm>
            <a:off x="1143000" y="3048000"/>
            <a:ext cx="1776413"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b="1">
                <a:effectLst>
                  <a:outerShdw blurRad="38100" dist="38100" dir="2700000" algn="tl">
                    <a:srgbClr val="DDDDDD"/>
                  </a:outerShdw>
                </a:effectLst>
              </a:rPr>
              <a:t>Therapeutic</a:t>
            </a:r>
          </a:p>
          <a:p>
            <a:r>
              <a:rPr lang="en-US" b="1">
                <a:effectLst>
                  <a:outerShdw blurRad="38100" dist="38100" dir="2700000" algn="tl">
                    <a:srgbClr val="DDDDDD"/>
                  </a:outerShdw>
                </a:effectLst>
              </a:rPr>
              <a:t>  Self-Care</a:t>
            </a:r>
          </a:p>
          <a:p>
            <a:r>
              <a:rPr lang="en-US" b="1">
                <a:effectLst>
                  <a:outerShdw blurRad="38100" dist="38100" dir="2700000" algn="tl">
                    <a:srgbClr val="DDDDDD"/>
                  </a:outerShdw>
                </a:effectLst>
              </a:rPr>
              <a:t>   Demand</a:t>
            </a:r>
            <a:endParaRPr lang="en-US"/>
          </a:p>
        </p:txBody>
      </p:sp>
      <p:sp>
        <p:nvSpPr>
          <p:cNvPr id="139275" name="Line 11"/>
          <p:cNvSpPr>
            <a:spLocks noChangeShapeType="1"/>
          </p:cNvSpPr>
          <p:nvPr/>
        </p:nvSpPr>
        <p:spPr bwMode="auto">
          <a:xfrm flipV="1">
            <a:off x="5334000" y="4191000"/>
            <a:ext cx="838200" cy="9906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76" name="Line 12"/>
          <p:cNvSpPr>
            <a:spLocks noChangeShapeType="1"/>
          </p:cNvSpPr>
          <p:nvPr/>
        </p:nvSpPr>
        <p:spPr bwMode="auto">
          <a:xfrm flipH="1" flipV="1">
            <a:off x="2743200" y="4343400"/>
            <a:ext cx="838200" cy="8382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77" name="Line 13"/>
          <p:cNvSpPr>
            <a:spLocks noChangeShapeType="1"/>
          </p:cNvSpPr>
          <p:nvPr/>
        </p:nvSpPr>
        <p:spPr bwMode="auto">
          <a:xfrm>
            <a:off x="3048000" y="3505200"/>
            <a:ext cx="2667000"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78" name="Line 14"/>
          <p:cNvSpPr>
            <a:spLocks noChangeShapeType="1"/>
          </p:cNvSpPr>
          <p:nvPr/>
        </p:nvSpPr>
        <p:spPr bwMode="auto">
          <a:xfrm flipV="1">
            <a:off x="2743200" y="2209800"/>
            <a:ext cx="762000" cy="6096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79" name="Line 15"/>
          <p:cNvSpPr>
            <a:spLocks noChangeShapeType="1"/>
          </p:cNvSpPr>
          <p:nvPr/>
        </p:nvSpPr>
        <p:spPr bwMode="auto">
          <a:xfrm flipH="1" flipV="1">
            <a:off x="5181600" y="2286000"/>
            <a:ext cx="609600" cy="6096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80" name="Text Box 16"/>
          <p:cNvSpPr txBox="1">
            <a:spLocks noChangeArrowheads="1"/>
          </p:cNvSpPr>
          <p:nvPr/>
        </p:nvSpPr>
        <p:spPr bwMode="auto">
          <a:xfrm>
            <a:off x="4251325" y="3349625"/>
            <a:ext cx="473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4000" b="1">
                <a:effectLst>
                  <a:outerShdw blurRad="38100" dist="38100" dir="2700000" algn="tl">
                    <a:srgbClr val="DDDDDD"/>
                  </a:outerShdw>
                </a:effectLst>
              </a:rPr>
              <a:t>&gt;</a:t>
            </a:r>
            <a:endParaRPr lang="en-US"/>
          </a:p>
        </p:txBody>
      </p:sp>
      <p:sp>
        <p:nvSpPr>
          <p:cNvPr id="139281" name="Text Box 17"/>
          <p:cNvSpPr txBox="1">
            <a:spLocks noChangeArrowheads="1"/>
          </p:cNvSpPr>
          <p:nvPr/>
        </p:nvSpPr>
        <p:spPr bwMode="auto">
          <a:xfrm>
            <a:off x="3886200" y="3886200"/>
            <a:ext cx="1047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b="1">
                <a:effectLst>
                  <a:outerShdw blurRad="38100" dist="38100" dir="2700000" algn="tl">
                    <a:srgbClr val="DDDDDD"/>
                  </a:outerShdw>
                </a:effectLst>
              </a:rPr>
              <a:t>Deficit</a:t>
            </a:r>
            <a:endParaRPr lang="en-US"/>
          </a:p>
        </p:txBody>
      </p:sp>
      <p:sp>
        <p:nvSpPr>
          <p:cNvPr id="139282" name="Text Box 18"/>
          <p:cNvSpPr txBox="1">
            <a:spLocks noChangeArrowheads="1"/>
          </p:cNvSpPr>
          <p:nvPr/>
        </p:nvSpPr>
        <p:spPr bwMode="auto">
          <a:xfrm>
            <a:off x="7353300" y="838200"/>
            <a:ext cx="18954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b="1">
                <a:effectLst>
                  <a:outerShdw blurRad="38100" dist="38100" dir="2700000" algn="tl">
                    <a:srgbClr val="DDDDDD"/>
                  </a:outerShdw>
                </a:effectLst>
              </a:rPr>
              <a:t>Basic</a:t>
            </a:r>
          </a:p>
          <a:p>
            <a:r>
              <a:rPr lang="en-US" b="1">
                <a:effectLst>
                  <a:outerShdw blurRad="38100" dist="38100" dir="2700000" algn="tl">
                    <a:srgbClr val="DDDDDD"/>
                  </a:outerShdw>
                </a:effectLst>
              </a:rPr>
              <a:t>Conditioning</a:t>
            </a:r>
          </a:p>
          <a:p>
            <a:r>
              <a:rPr lang="en-US" b="1">
                <a:effectLst>
                  <a:outerShdw blurRad="38100" dist="38100" dir="2700000" algn="tl">
                    <a:srgbClr val="DDDDDD"/>
                  </a:outerShdw>
                </a:effectLst>
              </a:rPr>
              <a:t>Factors</a:t>
            </a:r>
          </a:p>
        </p:txBody>
      </p:sp>
      <p:sp>
        <p:nvSpPr>
          <p:cNvPr id="139283" name="Rectangle 19"/>
          <p:cNvSpPr>
            <a:spLocks noChangeArrowheads="1"/>
          </p:cNvSpPr>
          <p:nvPr/>
        </p:nvSpPr>
        <p:spPr bwMode="auto">
          <a:xfrm>
            <a:off x="0" y="990600"/>
            <a:ext cx="18954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b="1">
                <a:effectLst>
                  <a:outerShdw blurRad="38100" dist="38100" dir="2700000" algn="tl">
                    <a:srgbClr val="DDDDDD"/>
                  </a:outerShdw>
                </a:effectLst>
              </a:rPr>
              <a:t>Basic</a:t>
            </a:r>
          </a:p>
          <a:p>
            <a:r>
              <a:rPr lang="en-US" b="1">
                <a:effectLst>
                  <a:outerShdw blurRad="38100" dist="38100" dir="2700000" algn="tl">
                    <a:srgbClr val="DDDDDD"/>
                  </a:outerShdw>
                </a:effectLst>
              </a:rPr>
              <a:t>Conditioning</a:t>
            </a:r>
          </a:p>
          <a:p>
            <a:r>
              <a:rPr lang="en-US" b="1">
                <a:effectLst>
                  <a:outerShdw blurRad="38100" dist="38100" dir="2700000" algn="tl">
                    <a:srgbClr val="DDDDDD"/>
                  </a:outerShdw>
                </a:effectLst>
              </a:rPr>
              <a:t>Factors</a:t>
            </a:r>
          </a:p>
        </p:txBody>
      </p:sp>
      <p:sp>
        <p:nvSpPr>
          <p:cNvPr id="139284" name="Line 20"/>
          <p:cNvSpPr>
            <a:spLocks noChangeShapeType="1"/>
          </p:cNvSpPr>
          <p:nvPr/>
        </p:nvSpPr>
        <p:spPr bwMode="auto">
          <a:xfrm>
            <a:off x="1143000" y="1981200"/>
            <a:ext cx="457200" cy="5334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85" name="Line 21"/>
          <p:cNvSpPr>
            <a:spLocks noChangeShapeType="1"/>
          </p:cNvSpPr>
          <p:nvPr/>
        </p:nvSpPr>
        <p:spPr bwMode="auto">
          <a:xfrm flipH="1">
            <a:off x="6858000" y="1752600"/>
            <a:ext cx="533400" cy="5334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86" name="Text Box 22"/>
          <p:cNvSpPr txBox="1">
            <a:spLocks noChangeArrowheads="1"/>
          </p:cNvSpPr>
          <p:nvPr/>
        </p:nvSpPr>
        <p:spPr bwMode="auto">
          <a:xfrm>
            <a:off x="6248400" y="5181600"/>
            <a:ext cx="18954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b="1">
                <a:effectLst>
                  <a:outerShdw blurRad="38100" dist="38100" dir="2700000" algn="tl">
                    <a:srgbClr val="DDDDDD"/>
                  </a:outerShdw>
                </a:effectLst>
              </a:rPr>
              <a:t>Nursing</a:t>
            </a:r>
          </a:p>
          <a:p>
            <a:r>
              <a:rPr lang="en-US" b="1">
                <a:effectLst>
                  <a:outerShdw blurRad="38100" dist="38100" dir="2700000" algn="tl">
                    <a:srgbClr val="DDDDDD"/>
                  </a:outerShdw>
                </a:effectLst>
              </a:rPr>
              <a:t>Conditioning</a:t>
            </a:r>
          </a:p>
          <a:p>
            <a:r>
              <a:rPr lang="en-US" b="1">
                <a:effectLst>
                  <a:outerShdw blurRad="38100" dist="38100" dir="2700000" algn="tl">
                    <a:srgbClr val="DDDDDD"/>
                  </a:outerShdw>
                </a:effectLst>
              </a:rPr>
              <a:t>Factors</a:t>
            </a:r>
            <a:endParaRPr lang="en-US"/>
          </a:p>
        </p:txBody>
      </p:sp>
      <p:sp>
        <p:nvSpPr>
          <p:cNvPr id="139287" name="Line 23"/>
          <p:cNvSpPr>
            <a:spLocks noChangeShapeType="1"/>
          </p:cNvSpPr>
          <p:nvPr/>
        </p:nvSpPr>
        <p:spPr bwMode="auto">
          <a:xfrm>
            <a:off x="6019800" y="5105400"/>
            <a:ext cx="0" cy="1447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88" name="Line 24"/>
          <p:cNvSpPr>
            <a:spLocks noChangeShapeType="1"/>
          </p:cNvSpPr>
          <p:nvPr/>
        </p:nvSpPr>
        <p:spPr bwMode="auto">
          <a:xfrm flipH="1">
            <a:off x="5638800" y="5105400"/>
            <a:ext cx="3810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9289" name="Line 25"/>
          <p:cNvSpPr>
            <a:spLocks noChangeShapeType="1"/>
          </p:cNvSpPr>
          <p:nvPr/>
        </p:nvSpPr>
        <p:spPr bwMode="auto">
          <a:xfrm flipH="1">
            <a:off x="5715000" y="6553200"/>
            <a:ext cx="304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9283">
                                            <p:txEl>
                                              <p:pRg st="0" end="0"/>
                                            </p:txEl>
                                          </p:spTgt>
                                        </p:tgtEl>
                                        <p:attrNameLst>
                                          <p:attrName>style.visibility</p:attrName>
                                        </p:attrNameLst>
                                      </p:cBhvr>
                                      <p:to>
                                        <p:strVal val="visible"/>
                                      </p:to>
                                    </p:set>
                                    <p:animEffect transition="in" filter="dissolve">
                                      <p:cBhvr>
                                        <p:cTn id="7" dur="500"/>
                                        <p:tgtEl>
                                          <p:spTgt spid="1392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9283">
                                            <p:txEl>
                                              <p:pRg st="1" end="1"/>
                                            </p:txEl>
                                          </p:spTgt>
                                        </p:tgtEl>
                                        <p:attrNameLst>
                                          <p:attrName>style.visibility</p:attrName>
                                        </p:attrNameLst>
                                      </p:cBhvr>
                                      <p:to>
                                        <p:strVal val="visible"/>
                                      </p:to>
                                    </p:set>
                                    <p:animEffect transition="in" filter="dissolve">
                                      <p:cBhvr>
                                        <p:cTn id="12" dur="500"/>
                                        <p:tgtEl>
                                          <p:spTgt spid="13928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9283">
                                            <p:txEl>
                                              <p:pRg st="2" end="2"/>
                                            </p:txEl>
                                          </p:spTgt>
                                        </p:tgtEl>
                                        <p:attrNameLst>
                                          <p:attrName>style.visibility</p:attrName>
                                        </p:attrNameLst>
                                      </p:cBhvr>
                                      <p:to>
                                        <p:strVal val="visible"/>
                                      </p:to>
                                    </p:set>
                                    <p:animEffect transition="in" filter="dissolve">
                                      <p:cBhvr>
                                        <p:cTn id="17" dur="500"/>
                                        <p:tgtEl>
                                          <p:spTgt spid="13928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9282">
                                            <p:txEl>
                                              <p:pRg st="0" end="0"/>
                                            </p:txEl>
                                          </p:spTgt>
                                        </p:tgtEl>
                                        <p:attrNameLst>
                                          <p:attrName>style.visibility</p:attrName>
                                        </p:attrNameLst>
                                      </p:cBhvr>
                                      <p:to>
                                        <p:strVal val="visible"/>
                                      </p:to>
                                    </p:set>
                                    <p:animEffect transition="in" filter="dissolve">
                                      <p:cBhvr>
                                        <p:cTn id="22" dur="500"/>
                                        <p:tgtEl>
                                          <p:spTgt spid="139282">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39282">
                                            <p:txEl>
                                              <p:pRg st="1" end="1"/>
                                            </p:txEl>
                                          </p:spTgt>
                                        </p:tgtEl>
                                        <p:attrNameLst>
                                          <p:attrName>style.visibility</p:attrName>
                                        </p:attrNameLst>
                                      </p:cBhvr>
                                      <p:to>
                                        <p:strVal val="visible"/>
                                      </p:to>
                                    </p:set>
                                    <p:animEffect transition="in" filter="dissolve">
                                      <p:cBhvr>
                                        <p:cTn id="27" dur="500"/>
                                        <p:tgtEl>
                                          <p:spTgt spid="139282">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39282">
                                            <p:txEl>
                                              <p:pRg st="2" end="2"/>
                                            </p:txEl>
                                          </p:spTgt>
                                        </p:tgtEl>
                                        <p:attrNameLst>
                                          <p:attrName>style.visibility</p:attrName>
                                        </p:attrNameLst>
                                      </p:cBhvr>
                                      <p:to>
                                        <p:strVal val="visible"/>
                                      </p:to>
                                    </p:set>
                                    <p:animEffect transition="in" filter="dissolve">
                                      <p:cBhvr>
                                        <p:cTn id="32" dur="500"/>
                                        <p:tgtEl>
                                          <p:spTgt spid="139282">
                                            <p:txEl>
                                              <p:pRg st="2" end="2"/>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39286">
                                            <p:txEl>
                                              <p:pRg st="0" end="0"/>
                                            </p:txEl>
                                          </p:spTgt>
                                        </p:tgtEl>
                                        <p:attrNameLst>
                                          <p:attrName>style.visibility</p:attrName>
                                        </p:attrNameLst>
                                      </p:cBhvr>
                                      <p:to>
                                        <p:strVal val="visible"/>
                                      </p:to>
                                    </p:set>
                                    <p:animEffect transition="in" filter="dissolve">
                                      <p:cBhvr>
                                        <p:cTn id="37" dur="500"/>
                                        <p:tgtEl>
                                          <p:spTgt spid="139286">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39286">
                                            <p:txEl>
                                              <p:pRg st="1" end="1"/>
                                            </p:txEl>
                                          </p:spTgt>
                                        </p:tgtEl>
                                        <p:attrNameLst>
                                          <p:attrName>style.visibility</p:attrName>
                                        </p:attrNameLst>
                                      </p:cBhvr>
                                      <p:to>
                                        <p:strVal val="visible"/>
                                      </p:to>
                                    </p:set>
                                    <p:animEffect transition="in" filter="dissolve">
                                      <p:cBhvr>
                                        <p:cTn id="42" dur="500"/>
                                        <p:tgtEl>
                                          <p:spTgt spid="139286">
                                            <p:txEl>
                                              <p:pRg st="1" end="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39286">
                                            <p:txEl>
                                              <p:pRg st="2" end="2"/>
                                            </p:txEl>
                                          </p:spTgt>
                                        </p:tgtEl>
                                        <p:attrNameLst>
                                          <p:attrName>style.visibility</p:attrName>
                                        </p:attrNameLst>
                                      </p:cBhvr>
                                      <p:to>
                                        <p:strVal val="visible"/>
                                      </p:to>
                                    </p:set>
                                    <p:animEffect transition="in" filter="dissolve">
                                      <p:cBhvr>
                                        <p:cTn id="47" dur="500"/>
                                        <p:tgtEl>
                                          <p:spTgt spid="1392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82" grpId="0" build="p" autoUpdateAnimBg="0"/>
      <p:bldP spid="139283" grpId="0" build="p" autoUpdateAnimBg="0"/>
      <p:bldP spid="139286" grpId="0" build="p"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AutoShape 1"/>
          <p:cNvSpPr>
            <a:spLocks/>
          </p:cNvSpPr>
          <p:nvPr/>
        </p:nvSpPr>
        <p:spPr bwMode="auto">
          <a:xfrm>
            <a:off x="1838802" y="1223010"/>
            <a:ext cx="4939188" cy="4457700"/>
          </a:xfrm>
          <a:custGeom>
            <a:avLst/>
            <a:gdLst/>
            <a:ahLst/>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0"/>
                </a:moveTo>
              </a:path>
            </a:pathLst>
          </a:custGeom>
          <a:noFill/>
          <a:ln w="38100">
            <a:solidFill>
              <a:schemeClr val="tx1"/>
            </a:solidFill>
            <a:prstDash val="solid"/>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74" name="AutoShape 2"/>
          <p:cNvSpPr>
            <a:spLocks/>
          </p:cNvSpPr>
          <p:nvPr/>
        </p:nvSpPr>
        <p:spPr bwMode="auto">
          <a:xfrm>
            <a:off x="2720340" y="3337560"/>
            <a:ext cx="2057400" cy="1783080"/>
          </a:xfrm>
          <a:custGeom>
            <a:avLst/>
            <a:gdLst/>
            <a:ahLst/>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0"/>
                </a:moveTo>
              </a:path>
            </a:pathLst>
          </a:custGeom>
          <a:noFill/>
          <a:ln w="38100">
            <a:solidFill>
              <a:schemeClr val="tx1"/>
            </a:solidFill>
            <a:prstDash val="solid"/>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75" name="AutoShape 3"/>
          <p:cNvSpPr>
            <a:spLocks/>
          </p:cNvSpPr>
          <p:nvPr/>
        </p:nvSpPr>
        <p:spPr bwMode="auto">
          <a:xfrm>
            <a:off x="1360170" y="707232"/>
            <a:ext cx="5897880" cy="5487828"/>
          </a:xfrm>
          <a:custGeom>
            <a:avLst/>
            <a:gdLst/>
            <a:ahLst/>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0"/>
                </a:moveTo>
              </a:path>
            </a:pathLst>
          </a:custGeom>
          <a:noFill/>
          <a:ln w="38100">
            <a:solidFill>
              <a:schemeClr val="tx1"/>
            </a:solidFill>
            <a:prstDash val="solid"/>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76" name="AutoShape 4"/>
          <p:cNvSpPr>
            <a:spLocks/>
          </p:cNvSpPr>
          <p:nvPr/>
        </p:nvSpPr>
        <p:spPr bwMode="auto">
          <a:xfrm>
            <a:off x="2674620" y="2125980"/>
            <a:ext cx="1988820" cy="1783080"/>
          </a:xfrm>
          <a:custGeom>
            <a:avLst/>
            <a:gdLst/>
            <a:ahLst/>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0"/>
                </a:moveTo>
              </a:path>
            </a:pathLst>
          </a:custGeom>
          <a:noFill/>
          <a:ln w="38100">
            <a:solidFill>
              <a:schemeClr val="tx1"/>
            </a:solidFill>
            <a:prstDash val="solid"/>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77" name="Rectangle 5"/>
          <p:cNvSpPr>
            <a:spLocks/>
          </p:cNvSpPr>
          <p:nvPr/>
        </p:nvSpPr>
        <p:spPr bwMode="auto">
          <a:xfrm>
            <a:off x="2819400" y="2438400"/>
            <a:ext cx="1360170" cy="582930"/>
          </a:xfrm>
          <a:prstGeom prst="rect">
            <a:avLst/>
          </a:prstGeom>
          <a:noFill/>
          <a:ln w="12700">
            <a:noFill/>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lnSpc>
                <a:spcPct val="103000"/>
              </a:lnSpc>
              <a:tabLst>
                <a:tab pos="0" algn="l"/>
                <a:tab pos="822960" algn="l"/>
                <a:tab pos="1383030" algn="l"/>
                <a:tab pos="0" algn="l"/>
                <a:tab pos="822960" algn="l"/>
                <a:tab pos="1383030" algn="l"/>
              </a:tabLst>
              <a:defRPr/>
            </a:pPr>
            <a:r>
              <a:rPr lang="en-US" sz="1600" dirty="0">
                <a:solidFill>
                  <a:srgbClr val="9A0B2E"/>
                </a:solidFill>
                <a:latin typeface="Helvetica" pitchFamily="-108" charset="0"/>
                <a:ea typeface="Helvetica" pitchFamily="-108" charset="0"/>
                <a:cs typeface="Helvetica" pitchFamily="-108" charset="0"/>
                <a:sym typeface="Helvetica" pitchFamily="-108" charset="0"/>
              </a:rPr>
              <a:t>Physiological</a:t>
            </a:r>
          </a:p>
          <a:p>
            <a:pPr>
              <a:lnSpc>
                <a:spcPct val="103000"/>
              </a:lnSpc>
              <a:tabLst>
                <a:tab pos="0" algn="l"/>
                <a:tab pos="822960" algn="l"/>
                <a:tab pos="1383030" algn="l"/>
                <a:tab pos="0" algn="l"/>
                <a:tab pos="822960" algn="l"/>
                <a:tab pos="1383030" algn="l"/>
              </a:tabLst>
              <a:defRPr/>
            </a:pPr>
            <a:r>
              <a:rPr lang="en-US" sz="1600" dirty="0">
                <a:solidFill>
                  <a:srgbClr val="9A0B2E"/>
                </a:solidFill>
                <a:latin typeface="Helvetica" pitchFamily="-108" charset="0"/>
                <a:ea typeface="Helvetica" pitchFamily="-108" charset="0"/>
                <a:cs typeface="Helvetica" pitchFamily="-108" charset="0"/>
                <a:sym typeface="Helvetica" pitchFamily="-108" charset="0"/>
              </a:rPr>
              <a:t>Mode</a:t>
            </a:r>
          </a:p>
        </p:txBody>
      </p:sp>
      <p:sp>
        <p:nvSpPr>
          <p:cNvPr id="54278" name="Rectangle 6"/>
          <p:cNvSpPr>
            <a:spLocks/>
          </p:cNvSpPr>
          <p:nvPr/>
        </p:nvSpPr>
        <p:spPr bwMode="auto">
          <a:xfrm>
            <a:off x="4648200" y="2438400"/>
            <a:ext cx="1737360" cy="582930"/>
          </a:xfrm>
          <a:prstGeom prst="rect">
            <a:avLst/>
          </a:prstGeom>
          <a:noFill/>
          <a:ln w="12700">
            <a:noFill/>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lnSpc>
                <a:spcPct val="103000"/>
              </a:lnSpc>
              <a:tabLst>
                <a:tab pos="0" algn="l"/>
                <a:tab pos="822960" algn="l"/>
                <a:tab pos="1645920" algn="l"/>
                <a:tab pos="1755934" algn="l"/>
                <a:tab pos="0" algn="l"/>
                <a:tab pos="822960" algn="l"/>
                <a:tab pos="1645920" algn="l"/>
                <a:tab pos="1755934" algn="l"/>
              </a:tabLst>
              <a:defRPr/>
            </a:pPr>
            <a:r>
              <a:rPr lang="en-US" sz="1600" dirty="0">
                <a:solidFill>
                  <a:srgbClr val="9A0B2E"/>
                </a:solidFill>
                <a:latin typeface="Helvetica" pitchFamily="-108" charset="0"/>
                <a:ea typeface="Helvetica" pitchFamily="-108" charset="0"/>
                <a:cs typeface="Helvetica" pitchFamily="-108" charset="0"/>
                <a:sym typeface="Helvetica" pitchFamily="-108" charset="0"/>
              </a:rPr>
              <a:t>Role Function</a:t>
            </a:r>
          </a:p>
          <a:p>
            <a:pPr>
              <a:lnSpc>
                <a:spcPct val="103000"/>
              </a:lnSpc>
              <a:tabLst>
                <a:tab pos="0" algn="l"/>
                <a:tab pos="822960" algn="l"/>
                <a:tab pos="1645920" algn="l"/>
                <a:tab pos="1755934" algn="l"/>
                <a:tab pos="0" algn="l"/>
                <a:tab pos="822960" algn="l"/>
                <a:tab pos="1645920" algn="l"/>
                <a:tab pos="1755934" algn="l"/>
              </a:tabLst>
              <a:defRPr/>
            </a:pPr>
            <a:r>
              <a:rPr lang="en-US" sz="1600" dirty="0">
                <a:solidFill>
                  <a:srgbClr val="9A0B2E"/>
                </a:solidFill>
                <a:latin typeface="Helvetica" pitchFamily="-108" charset="0"/>
                <a:ea typeface="Helvetica" pitchFamily="-108" charset="0"/>
                <a:cs typeface="Helvetica" pitchFamily="-108" charset="0"/>
                <a:sym typeface="Helvetica" pitchFamily="-108" charset="0"/>
              </a:rPr>
              <a:t>Mode</a:t>
            </a:r>
          </a:p>
        </p:txBody>
      </p:sp>
      <p:sp>
        <p:nvSpPr>
          <p:cNvPr id="54279" name="Rectangle 7"/>
          <p:cNvSpPr>
            <a:spLocks/>
          </p:cNvSpPr>
          <p:nvPr/>
        </p:nvSpPr>
        <p:spPr bwMode="auto">
          <a:xfrm>
            <a:off x="2571750" y="4114800"/>
            <a:ext cx="1554480" cy="845820"/>
          </a:xfrm>
          <a:prstGeom prst="rect">
            <a:avLst/>
          </a:prstGeom>
          <a:noFill/>
          <a:ln w="12700">
            <a:noFill/>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lnSpc>
                <a:spcPct val="103000"/>
              </a:lnSpc>
              <a:tabLst>
                <a:tab pos="0" algn="l"/>
                <a:tab pos="822960" algn="l"/>
                <a:tab pos="1577340" algn="l"/>
                <a:tab pos="0" algn="l"/>
                <a:tab pos="822960" algn="l"/>
                <a:tab pos="1577340" algn="l"/>
              </a:tabLst>
              <a:defRPr/>
            </a:pPr>
            <a:r>
              <a:rPr lang="en-US" sz="1600" dirty="0">
                <a:solidFill>
                  <a:srgbClr val="9A0B2E"/>
                </a:solidFill>
                <a:latin typeface="Helvetica" pitchFamily="-108" charset="0"/>
                <a:ea typeface="Helvetica" pitchFamily="-108" charset="0"/>
                <a:cs typeface="Helvetica" pitchFamily="-108" charset="0"/>
                <a:sym typeface="Helvetica" pitchFamily="-108" charset="0"/>
              </a:rPr>
              <a:t>Interdependence</a:t>
            </a:r>
          </a:p>
          <a:p>
            <a:pPr>
              <a:lnSpc>
                <a:spcPct val="103000"/>
              </a:lnSpc>
              <a:tabLst>
                <a:tab pos="0" algn="l"/>
                <a:tab pos="822960" algn="l"/>
                <a:tab pos="1577340" algn="l"/>
                <a:tab pos="0" algn="l"/>
                <a:tab pos="822960" algn="l"/>
                <a:tab pos="1577340" algn="l"/>
              </a:tabLst>
              <a:defRPr/>
            </a:pPr>
            <a:r>
              <a:rPr lang="en-US" sz="1600" dirty="0">
                <a:solidFill>
                  <a:srgbClr val="9A0B2E"/>
                </a:solidFill>
                <a:latin typeface="Helvetica" pitchFamily="-108" charset="0"/>
                <a:ea typeface="Helvetica" pitchFamily="-108" charset="0"/>
                <a:cs typeface="Helvetica" pitchFamily="-108" charset="0"/>
                <a:sym typeface="Helvetica" pitchFamily="-108" charset="0"/>
              </a:rPr>
              <a:t>Mode</a:t>
            </a:r>
          </a:p>
        </p:txBody>
      </p:sp>
      <p:sp>
        <p:nvSpPr>
          <p:cNvPr id="54280" name="Rectangle 8"/>
          <p:cNvSpPr>
            <a:spLocks/>
          </p:cNvSpPr>
          <p:nvPr/>
        </p:nvSpPr>
        <p:spPr bwMode="auto">
          <a:xfrm>
            <a:off x="4493419" y="3977640"/>
            <a:ext cx="1851660" cy="822960"/>
          </a:xfrm>
          <a:prstGeom prst="rect">
            <a:avLst/>
          </a:prstGeom>
          <a:noFill/>
          <a:ln w="12700">
            <a:noFill/>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lnSpc>
                <a:spcPct val="103000"/>
              </a:lnSpc>
              <a:tabLst>
                <a:tab pos="0" algn="l"/>
                <a:tab pos="822960" algn="l"/>
                <a:tab pos="1645920" algn="l"/>
                <a:tab pos="1878807" algn="l"/>
                <a:tab pos="0" algn="l"/>
                <a:tab pos="822960" algn="l"/>
                <a:tab pos="1645920" algn="l"/>
                <a:tab pos="1878807" algn="l"/>
                <a:tab pos="0" algn="l"/>
                <a:tab pos="822960" algn="l"/>
                <a:tab pos="1645920" algn="l"/>
                <a:tab pos="1878807" algn="l"/>
              </a:tabLst>
              <a:defRPr/>
            </a:pPr>
            <a:r>
              <a:rPr lang="en-US" sz="1600">
                <a:solidFill>
                  <a:srgbClr val="9A0B2E"/>
                </a:solidFill>
                <a:latin typeface="Helvetica" pitchFamily="-108" charset="0"/>
                <a:ea typeface="Helvetica" pitchFamily="-108" charset="0"/>
                <a:cs typeface="Helvetica" pitchFamily="-108" charset="0"/>
                <a:sym typeface="Helvetica" pitchFamily="-108" charset="0"/>
              </a:rPr>
              <a:t>Self-Concept/</a:t>
            </a:r>
          </a:p>
          <a:p>
            <a:pPr>
              <a:lnSpc>
                <a:spcPct val="103000"/>
              </a:lnSpc>
              <a:tabLst>
                <a:tab pos="0" algn="l"/>
                <a:tab pos="822960" algn="l"/>
                <a:tab pos="1645920" algn="l"/>
                <a:tab pos="1878807" algn="l"/>
                <a:tab pos="0" algn="l"/>
                <a:tab pos="822960" algn="l"/>
                <a:tab pos="1645920" algn="l"/>
                <a:tab pos="1878807" algn="l"/>
                <a:tab pos="0" algn="l"/>
                <a:tab pos="822960" algn="l"/>
                <a:tab pos="1645920" algn="l"/>
                <a:tab pos="1878807" algn="l"/>
              </a:tabLst>
              <a:defRPr/>
            </a:pPr>
            <a:r>
              <a:rPr lang="en-US" sz="1600">
                <a:solidFill>
                  <a:srgbClr val="9A0B2E"/>
                </a:solidFill>
                <a:latin typeface="Helvetica" pitchFamily="-108" charset="0"/>
                <a:ea typeface="Helvetica" pitchFamily="-108" charset="0"/>
                <a:cs typeface="Helvetica" pitchFamily="-108" charset="0"/>
                <a:sym typeface="Helvetica" pitchFamily="-108" charset="0"/>
              </a:rPr>
              <a:t>Group Identity</a:t>
            </a:r>
          </a:p>
          <a:p>
            <a:pPr>
              <a:lnSpc>
                <a:spcPct val="103000"/>
              </a:lnSpc>
              <a:tabLst>
                <a:tab pos="0" algn="l"/>
                <a:tab pos="822960" algn="l"/>
                <a:tab pos="1645920" algn="l"/>
                <a:tab pos="1878807" algn="l"/>
                <a:tab pos="0" algn="l"/>
                <a:tab pos="822960" algn="l"/>
                <a:tab pos="1645920" algn="l"/>
                <a:tab pos="1878807" algn="l"/>
                <a:tab pos="0" algn="l"/>
                <a:tab pos="822960" algn="l"/>
                <a:tab pos="1645920" algn="l"/>
                <a:tab pos="1878807" algn="l"/>
              </a:tabLst>
              <a:defRPr/>
            </a:pPr>
            <a:r>
              <a:rPr lang="en-US" sz="1600">
                <a:solidFill>
                  <a:srgbClr val="9A0B2E"/>
                </a:solidFill>
                <a:latin typeface="Helvetica" pitchFamily="-108" charset="0"/>
                <a:ea typeface="Helvetica" pitchFamily="-108" charset="0"/>
                <a:cs typeface="Helvetica" pitchFamily="-108" charset="0"/>
                <a:sym typeface="Helvetica" pitchFamily="-108" charset="0"/>
              </a:rPr>
              <a:t>Mode</a:t>
            </a:r>
          </a:p>
        </p:txBody>
      </p:sp>
      <p:sp>
        <p:nvSpPr>
          <p:cNvPr id="54281" name="AutoShape 9"/>
          <p:cNvSpPr>
            <a:spLocks/>
          </p:cNvSpPr>
          <p:nvPr/>
        </p:nvSpPr>
        <p:spPr bwMode="auto">
          <a:xfrm>
            <a:off x="3966210" y="2045970"/>
            <a:ext cx="1851660" cy="1920240"/>
          </a:xfrm>
          <a:custGeom>
            <a:avLst/>
            <a:gdLst/>
            <a:ahLst/>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0"/>
                </a:moveTo>
              </a:path>
            </a:pathLst>
          </a:custGeom>
          <a:noFill/>
          <a:ln w="38100">
            <a:solidFill>
              <a:schemeClr val="tx1"/>
            </a:solidFill>
            <a:prstDash val="solid"/>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82" name="AutoShape 10"/>
          <p:cNvSpPr>
            <a:spLocks/>
          </p:cNvSpPr>
          <p:nvPr/>
        </p:nvSpPr>
        <p:spPr bwMode="auto">
          <a:xfrm>
            <a:off x="3360420" y="2811780"/>
            <a:ext cx="1714500" cy="1508760"/>
          </a:xfrm>
          <a:custGeom>
            <a:avLst/>
            <a:gdLst/>
            <a:ahLst/>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0"/>
                </a:moveTo>
              </a:path>
            </a:pathLst>
          </a:custGeom>
          <a:noFill/>
          <a:ln w="38100">
            <a:solidFill>
              <a:schemeClr val="tx1"/>
            </a:solidFill>
            <a:prstDash val="solid"/>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83" name="AutoShape 11"/>
          <p:cNvSpPr>
            <a:spLocks/>
          </p:cNvSpPr>
          <p:nvPr/>
        </p:nvSpPr>
        <p:spPr bwMode="auto">
          <a:xfrm>
            <a:off x="3977640" y="3086100"/>
            <a:ext cx="1851660" cy="1988820"/>
          </a:xfrm>
          <a:custGeom>
            <a:avLst/>
            <a:gdLst/>
            <a:ahLst/>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0"/>
                </a:moveTo>
              </a:path>
            </a:pathLst>
          </a:custGeom>
          <a:noFill/>
          <a:ln w="38100">
            <a:solidFill>
              <a:schemeClr val="tx1"/>
            </a:solidFill>
            <a:prstDash val="solid"/>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84" name="Rectangle 12"/>
          <p:cNvSpPr>
            <a:spLocks/>
          </p:cNvSpPr>
          <p:nvPr/>
        </p:nvSpPr>
        <p:spPr bwMode="auto">
          <a:xfrm rot="4620000">
            <a:off x="6623685" y="2914650"/>
            <a:ext cx="857250" cy="365760"/>
          </a:xfrm>
          <a:prstGeom prst="rect">
            <a:avLst/>
          </a:prstGeom>
          <a:noFill/>
          <a:ln w="12700">
            <a:noFill/>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tabLst>
                <a:tab pos="754380" algn="l"/>
                <a:tab pos="880110" algn="l"/>
              </a:tabLst>
              <a:defRPr/>
            </a:pPr>
            <a:r>
              <a:rPr lang="en-US">
                <a:solidFill>
                  <a:srgbClr val="9A0B2E"/>
                </a:solidFill>
                <a:latin typeface="Helvetica" pitchFamily="-108" charset="0"/>
                <a:ea typeface="Helvetica" pitchFamily="-108" charset="0"/>
                <a:cs typeface="Helvetica" pitchFamily="-108" charset="0"/>
                <a:sym typeface="Helvetica" pitchFamily="-108" charset="0"/>
              </a:rPr>
              <a:t>Goals</a:t>
            </a:r>
          </a:p>
        </p:txBody>
      </p:sp>
      <p:sp>
        <p:nvSpPr>
          <p:cNvPr id="54285" name="Rectangle 13"/>
          <p:cNvSpPr>
            <a:spLocks/>
          </p:cNvSpPr>
          <p:nvPr/>
        </p:nvSpPr>
        <p:spPr bwMode="auto">
          <a:xfrm rot="-2879999">
            <a:off x="5314649" y="4764046"/>
            <a:ext cx="2320290" cy="365760"/>
          </a:xfrm>
          <a:prstGeom prst="rect">
            <a:avLst/>
          </a:prstGeom>
          <a:noFill/>
          <a:ln w="12700">
            <a:noFill/>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tabLst>
                <a:tab pos="754380" algn="l"/>
                <a:tab pos="2344579" algn="l"/>
              </a:tabLst>
              <a:defRPr/>
            </a:pPr>
            <a:r>
              <a:rPr lang="en-US" dirty="0">
                <a:solidFill>
                  <a:srgbClr val="9A0B2E"/>
                </a:solidFill>
                <a:latin typeface="Helvetica" pitchFamily="-108" charset="0"/>
                <a:ea typeface="Helvetica" pitchFamily="-108" charset="0"/>
                <a:cs typeface="Helvetica" pitchFamily="-108" charset="0"/>
                <a:sym typeface="Helvetica" pitchFamily="-108" charset="0"/>
              </a:rPr>
              <a:t>Nursing Diagnosis</a:t>
            </a:r>
          </a:p>
        </p:txBody>
      </p:sp>
      <p:sp>
        <p:nvSpPr>
          <p:cNvPr id="54286" name="Rectangle 14"/>
          <p:cNvSpPr>
            <a:spLocks/>
          </p:cNvSpPr>
          <p:nvPr/>
        </p:nvSpPr>
        <p:spPr bwMode="auto">
          <a:xfrm rot="779999">
            <a:off x="2906272" y="5749116"/>
            <a:ext cx="2377440" cy="365760"/>
          </a:xfrm>
          <a:prstGeom prst="rect">
            <a:avLst/>
          </a:prstGeom>
          <a:noFill/>
          <a:ln w="12700">
            <a:noFill/>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tabLst>
                <a:tab pos="754380" algn="l"/>
                <a:tab pos="2406015" algn="l"/>
              </a:tabLst>
              <a:defRPr/>
            </a:pPr>
            <a:r>
              <a:rPr lang="en-US" dirty="0">
                <a:solidFill>
                  <a:srgbClr val="9A0B2E"/>
                </a:solidFill>
                <a:latin typeface="Helvetica" pitchFamily="-108" charset="0"/>
                <a:ea typeface="Helvetica" pitchFamily="-108" charset="0"/>
                <a:cs typeface="Helvetica" pitchFamily="-108" charset="0"/>
                <a:sym typeface="Helvetica" pitchFamily="-108" charset="0"/>
              </a:rPr>
              <a:t>Interventions</a:t>
            </a:r>
          </a:p>
        </p:txBody>
      </p:sp>
      <p:sp>
        <p:nvSpPr>
          <p:cNvPr id="54287" name="Rectangle 15"/>
          <p:cNvSpPr>
            <a:spLocks/>
          </p:cNvSpPr>
          <p:nvPr/>
        </p:nvSpPr>
        <p:spPr bwMode="auto">
          <a:xfrm rot="-7320000">
            <a:off x="1055574" y="4360280"/>
            <a:ext cx="1680210" cy="365760"/>
          </a:xfrm>
          <a:prstGeom prst="rect">
            <a:avLst/>
          </a:prstGeom>
          <a:noFill/>
          <a:ln w="12700">
            <a:noFill/>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tabLst>
                <a:tab pos="754380" algn="l"/>
                <a:tab pos="1707357" algn="l"/>
              </a:tabLst>
              <a:defRPr/>
            </a:pPr>
            <a:r>
              <a:rPr lang="en-US" dirty="0">
                <a:solidFill>
                  <a:srgbClr val="9A0B2E"/>
                </a:solidFill>
                <a:latin typeface="Helvetica" pitchFamily="-108" charset="0"/>
                <a:ea typeface="Helvetica" pitchFamily="-108" charset="0"/>
                <a:cs typeface="Helvetica" pitchFamily="-108" charset="0"/>
                <a:sym typeface="Helvetica" pitchFamily="-108" charset="0"/>
              </a:rPr>
              <a:t>Evaluation</a:t>
            </a:r>
          </a:p>
        </p:txBody>
      </p:sp>
      <p:sp>
        <p:nvSpPr>
          <p:cNvPr id="54288" name="Rectangle 16"/>
          <p:cNvSpPr>
            <a:spLocks/>
          </p:cNvSpPr>
          <p:nvPr/>
        </p:nvSpPr>
        <p:spPr bwMode="auto">
          <a:xfrm rot="-3060000">
            <a:off x="869785" y="1655902"/>
            <a:ext cx="3063240" cy="365760"/>
          </a:xfrm>
          <a:prstGeom prst="rect">
            <a:avLst/>
          </a:prstGeom>
          <a:noFill/>
          <a:ln w="12700">
            <a:noFill/>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tabLst>
                <a:tab pos="754380" algn="l"/>
                <a:tab pos="3086100" algn="l"/>
              </a:tabLst>
              <a:defRPr/>
            </a:pPr>
            <a:r>
              <a:rPr lang="en-US" dirty="0">
                <a:solidFill>
                  <a:srgbClr val="9A0B2E"/>
                </a:solidFill>
                <a:latin typeface="Helvetica" pitchFamily="-108" charset="0"/>
                <a:ea typeface="Helvetica" pitchFamily="-108" charset="0"/>
                <a:cs typeface="Helvetica" pitchFamily="-108" charset="0"/>
                <a:sym typeface="Helvetica" pitchFamily="-108" charset="0"/>
              </a:rPr>
              <a:t>Assessment of Behavior</a:t>
            </a:r>
          </a:p>
        </p:txBody>
      </p:sp>
      <p:sp>
        <p:nvSpPr>
          <p:cNvPr id="54289" name="Rectangle 17"/>
          <p:cNvSpPr>
            <a:spLocks/>
          </p:cNvSpPr>
          <p:nvPr/>
        </p:nvSpPr>
        <p:spPr bwMode="auto">
          <a:xfrm rot="1260000">
            <a:off x="4145699" y="1195490"/>
            <a:ext cx="3337560" cy="365760"/>
          </a:xfrm>
          <a:prstGeom prst="rect">
            <a:avLst/>
          </a:prstGeom>
          <a:noFill/>
          <a:ln w="12700">
            <a:noFill/>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tabLst>
                <a:tab pos="754380" algn="l"/>
                <a:tab pos="3360420" algn="l"/>
              </a:tabLst>
              <a:defRPr/>
            </a:pPr>
            <a:r>
              <a:rPr lang="en-US" dirty="0">
                <a:solidFill>
                  <a:srgbClr val="9A0B2E"/>
                </a:solidFill>
                <a:latin typeface="Helvetica" pitchFamily="-108" charset="0"/>
                <a:ea typeface="Helvetica" pitchFamily="-108" charset="0"/>
                <a:cs typeface="Helvetica" pitchFamily="-108" charset="0"/>
                <a:sym typeface="Helvetica" pitchFamily="-108" charset="0"/>
              </a:rPr>
              <a:t>Assessment of Stimuli</a:t>
            </a:r>
          </a:p>
        </p:txBody>
      </p:sp>
      <p:sp>
        <p:nvSpPr>
          <p:cNvPr id="54290" name="Line 18"/>
          <p:cNvSpPr>
            <a:spLocks noChangeShapeType="1"/>
          </p:cNvSpPr>
          <p:nvPr/>
        </p:nvSpPr>
        <p:spPr bwMode="auto">
          <a:xfrm>
            <a:off x="3589020" y="822960"/>
            <a:ext cx="114300" cy="480060"/>
          </a:xfrm>
          <a:prstGeom prst="line">
            <a:avLst/>
          </a:prstGeom>
          <a:noFill/>
          <a:ln w="38100">
            <a:solidFill>
              <a:srgbClr val="9A0B2E"/>
            </a:solidFill>
            <a:prstDash val="solid"/>
            <a:round/>
            <a:headEnd type="none" w="med" len="med"/>
            <a:tailEnd type="none" w="med" len="med"/>
          </a:ln>
          <a:effectLst>
            <a:outerShdw blurRad="127000" dist="76199" dir="2700000" algn="ctr" rotWithShape="0">
              <a:schemeClr val="bg2">
                <a:alpha val="75000"/>
              </a:schemeClr>
            </a:outerShdw>
          </a:effectLst>
        </p:spPr>
        <p:txBody>
          <a:bodyPr lIns="82296" tIns="41148" rIns="82296" bIns="41148"/>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91" name="Line 19"/>
          <p:cNvSpPr>
            <a:spLocks noChangeShapeType="1"/>
          </p:cNvSpPr>
          <p:nvPr/>
        </p:nvSpPr>
        <p:spPr bwMode="auto">
          <a:xfrm flipH="1">
            <a:off x="6537960" y="2297430"/>
            <a:ext cx="480060" cy="205740"/>
          </a:xfrm>
          <a:prstGeom prst="line">
            <a:avLst/>
          </a:prstGeom>
          <a:noFill/>
          <a:ln w="38100">
            <a:solidFill>
              <a:srgbClr val="9A0B2E"/>
            </a:solidFill>
            <a:prstDash val="solid"/>
            <a:round/>
            <a:headEnd type="none" w="med" len="med"/>
            <a:tailEnd type="none" w="med" len="med"/>
          </a:ln>
          <a:effectLst>
            <a:outerShdw blurRad="127000" dist="76199" dir="2700000" algn="ctr" rotWithShape="0">
              <a:schemeClr val="bg2">
                <a:alpha val="75000"/>
              </a:schemeClr>
            </a:outerShdw>
          </a:effectLst>
        </p:spPr>
        <p:txBody>
          <a:bodyPr lIns="82296" tIns="41148" rIns="82296" bIns="41148"/>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92" name="Line 20"/>
          <p:cNvSpPr>
            <a:spLocks noChangeShapeType="1"/>
          </p:cNvSpPr>
          <p:nvPr/>
        </p:nvSpPr>
        <p:spPr bwMode="auto">
          <a:xfrm rot="10800000" flipH="1">
            <a:off x="1371600" y="3560445"/>
            <a:ext cx="480060" cy="11430"/>
          </a:xfrm>
          <a:prstGeom prst="line">
            <a:avLst/>
          </a:prstGeom>
          <a:noFill/>
          <a:ln w="38100">
            <a:solidFill>
              <a:srgbClr val="9A0B2E"/>
            </a:solidFill>
            <a:prstDash val="solid"/>
            <a:round/>
            <a:headEnd type="none" w="med" len="med"/>
            <a:tailEnd type="none" w="med" len="med"/>
          </a:ln>
          <a:effectLst>
            <a:outerShdw blurRad="127000" dist="76199" dir="2700000" algn="ctr" rotWithShape="0">
              <a:schemeClr val="bg2">
                <a:alpha val="75000"/>
              </a:schemeClr>
            </a:outerShdw>
          </a:effectLst>
        </p:spPr>
        <p:txBody>
          <a:bodyPr lIns="82296" tIns="41148" rIns="82296" bIns="41148"/>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93" name="Line 21"/>
          <p:cNvSpPr>
            <a:spLocks noChangeShapeType="1"/>
          </p:cNvSpPr>
          <p:nvPr/>
        </p:nvSpPr>
        <p:spPr bwMode="auto">
          <a:xfrm flipH="1">
            <a:off x="2468880" y="5212080"/>
            <a:ext cx="274320" cy="342900"/>
          </a:xfrm>
          <a:prstGeom prst="line">
            <a:avLst/>
          </a:prstGeom>
          <a:noFill/>
          <a:ln w="38100">
            <a:solidFill>
              <a:srgbClr val="9A0B2E"/>
            </a:solidFill>
            <a:prstDash val="solid"/>
            <a:round/>
            <a:headEnd type="none" w="med" len="med"/>
            <a:tailEnd type="none" w="med" len="med"/>
          </a:ln>
          <a:effectLst>
            <a:outerShdw blurRad="127000" dist="76199" dir="2700000" algn="ctr" rotWithShape="0">
              <a:schemeClr val="bg2">
                <a:alpha val="75000"/>
              </a:schemeClr>
            </a:outerShdw>
          </a:effectLst>
        </p:spPr>
        <p:txBody>
          <a:bodyPr lIns="82296" tIns="41148" rIns="82296" bIns="41148"/>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94" name="Line 22"/>
          <p:cNvSpPr>
            <a:spLocks noChangeShapeType="1"/>
          </p:cNvSpPr>
          <p:nvPr/>
        </p:nvSpPr>
        <p:spPr bwMode="auto">
          <a:xfrm>
            <a:off x="6777990" y="3771900"/>
            <a:ext cx="480060" cy="68580"/>
          </a:xfrm>
          <a:prstGeom prst="line">
            <a:avLst/>
          </a:prstGeom>
          <a:noFill/>
          <a:ln w="38100">
            <a:solidFill>
              <a:srgbClr val="9A0B2E"/>
            </a:solidFill>
            <a:prstDash val="solid"/>
            <a:round/>
            <a:headEnd type="none" w="med" len="med"/>
            <a:tailEnd type="none" w="med" len="med"/>
          </a:ln>
          <a:effectLst>
            <a:outerShdw blurRad="127000" dist="76199" dir="2700000" algn="ctr" rotWithShape="0">
              <a:schemeClr val="bg2">
                <a:alpha val="75000"/>
              </a:schemeClr>
            </a:outerShdw>
          </a:effectLst>
        </p:spPr>
        <p:txBody>
          <a:bodyPr lIns="82296" tIns="41148" rIns="82296" bIns="41148"/>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95" name="Line 23"/>
          <p:cNvSpPr>
            <a:spLocks noChangeShapeType="1"/>
          </p:cNvSpPr>
          <p:nvPr/>
        </p:nvSpPr>
        <p:spPr bwMode="auto">
          <a:xfrm>
            <a:off x="5074920" y="5554980"/>
            <a:ext cx="205740" cy="480060"/>
          </a:xfrm>
          <a:prstGeom prst="line">
            <a:avLst/>
          </a:prstGeom>
          <a:noFill/>
          <a:ln w="38100">
            <a:solidFill>
              <a:srgbClr val="9A0B2E"/>
            </a:solidFill>
            <a:prstDash val="solid"/>
            <a:round/>
            <a:headEnd type="none" w="med" len="med"/>
            <a:tailEnd type="none" w="med" len="med"/>
          </a:ln>
          <a:effectLst>
            <a:outerShdw blurRad="127000" dist="76199" dir="2700000" algn="ctr" rotWithShape="0">
              <a:schemeClr val="bg2">
                <a:alpha val="75000"/>
              </a:schemeClr>
            </a:outerShdw>
          </a:effectLst>
        </p:spPr>
        <p:txBody>
          <a:bodyPr lIns="82296" tIns="41148" rIns="82296" bIns="41148"/>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96" name="Rectangle 24"/>
          <p:cNvSpPr>
            <a:spLocks/>
          </p:cNvSpPr>
          <p:nvPr/>
        </p:nvSpPr>
        <p:spPr bwMode="auto">
          <a:xfrm>
            <a:off x="3673317" y="3097530"/>
            <a:ext cx="1223292" cy="726763"/>
          </a:xfrm>
          <a:prstGeom prst="rect">
            <a:avLst/>
          </a:prstGeom>
          <a:noFill/>
          <a:ln w="12700">
            <a:noFill/>
            <a:miter lim="800000"/>
            <a:headEnd type="none" w="med" len="med"/>
            <a:tailEnd type="none" w="med" len="med"/>
          </a:ln>
          <a:effectLst>
            <a:outerShdw blurRad="127000" dist="76199" dir="2700000" algn="ctr" rotWithShape="0">
              <a:schemeClr val="bg2">
                <a:alpha val="75000"/>
              </a:schemeClr>
            </a:outerShdw>
          </a:effectLst>
        </p:spPr>
        <p:txBody>
          <a:bodyPr wrap="none" lIns="0" tIns="0" rIns="0" bIns="0">
            <a:spAutoFit/>
          </a:bodyPr>
          <a:lstStyle/>
          <a:p>
            <a:pPr>
              <a:lnSpc>
                <a:spcPct val="108000"/>
              </a:lnSpc>
              <a:tabLst>
                <a:tab pos="0" algn="l"/>
                <a:tab pos="822960" algn="l"/>
                <a:tab pos="0" algn="l"/>
                <a:tab pos="822960" algn="l"/>
              </a:tabLst>
              <a:defRPr/>
            </a:pPr>
            <a:r>
              <a:rPr lang="en-US" sz="2200">
                <a:solidFill>
                  <a:srgbClr val="9A0B2E"/>
                </a:solidFill>
                <a:latin typeface="Helvetica" pitchFamily="-108" charset="0"/>
                <a:ea typeface="Helvetica" pitchFamily="-108" charset="0"/>
                <a:cs typeface="Helvetica" pitchFamily="-108" charset="0"/>
                <a:sym typeface="Helvetica" pitchFamily="-108" charset="0"/>
              </a:rPr>
              <a:t>Regulator</a:t>
            </a:r>
          </a:p>
          <a:p>
            <a:pPr>
              <a:lnSpc>
                <a:spcPct val="108000"/>
              </a:lnSpc>
              <a:tabLst>
                <a:tab pos="0" algn="l"/>
                <a:tab pos="822960" algn="l"/>
                <a:tab pos="0" algn="l"/>
                <a:tab pos="822960" algn="l"/>
              </a:tabLst>
              <a:defRPr/>
            </a:pPr>
            <a:r>
              <a:rPr lang="en-US" sz="2200">
                <a:solidFill>
                  <a:srgbClr val="9A0B2E"/>
                </a:solidFill>
                <a:latin typeface="Helvetica" pitchFamily="-108" charset="0"/>
                <a:ea typeface="Helvetica" pitchFamily="-108" charset="0"/>
                <a:cs typeface="Helvetica" pitchFamily="-108" charset="0"/>
                <a:sym typeface="Helvetica" pitchFamily="-108" charset="0"/>
              </a:rPr>
              <a:t>Cognator</a:t>
            </a:r>
          </a:p>
        </p:txBody>
      </p:sp>
      <p:sp>
        <p:nvSpPr>
          <p:cNvPr id="54297" name="AutoShape 25"/>
          <p:cNvSpPr>
            <a:spLocks/>
          </p:cNvSpPr>
          <p:nvPr/>
        </p:nvSpPr>
        <p:spPr bwMode="auto">
          <a:xfrm>
            <a:off x="2171700" y="1554480"/>
            <a:ext cx="4251960" cy="3771900"/>
          </a:xfrm>
          <a:custGeom>
            <a:avLst/>
            <a:gdLst/>
            <a:ahLst/>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0"/>
                </a:moveTo>
              </a:path>
            </a:pathLst>
          </a:custGeom>
          <a:noFill/>
          <a:ln w="38100">
            <a:solidFill>
              <a:schemeClr val="tx1"/>
            </a:solidFill>
            <a:prstDash val="solid"/>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98" name="AutoShape 26"/>
          <p:cNvSpPr>
            <a:spLocks/>
          </p:cNvSpPr>
          <p:nvPr/>
        </p:nvSpPr>
        <p:spPr bwMode="auto">
          <a:xfrm rot="2520000">
            <a:off x="834390" y="1097280"/>
            <a:ext cx="1161574" cy="685800"/>
          </a:xfrm>
          <a:custGeom>
            <a:avLst/>
            <a:gdLst/>
            <a:ahLst/>
            <a:cxnLst/>
            <a:rect l="0" t="0" r="r" b="b"/>
            <a:pathLst>
              <a:path w="21600" h="21600">
                <a:moveTo>
                  <a:pt x="0" y="7193"/>
                </a:moveTo>
                <a:lnTo>
                  <a:pt x="0" y="14407"/>
                </a:lnTo>
                <a:lnTo>
                  <a:pt x="12960" y="14407"/>
                </a:lnTo>
                <a:lnTo>
                  <a:pt x="12960" y="21600"/>
                </a:lnTo>
                <a:lnTo>
                  <a:pt x="21600" y="10800"/>
                </a:lnTo>
                <a:lnTo>
                  <a:pt x="12960" y="0"/>
                </a:lnTo>
                <a:lnTo>
                  <a:pt x="12960" y="7193"/>
                </a:lnTo>
                <a:close/>
                <a:moveTo>
                  <a:pt x="0" y="7193"/>
                </a:moveTo>
              </a:path>
            </a:pathLst>
          </a:custGeom>
          <a:noFill/>
          <a:ln w="25400">
            <a:solidFill>
              <a:schemeClr val="tx1"/>
            </a:solidFill>
            <a:prstDash val="solid"/>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54299" name="AutoShape 27"/>
          <p:cNvSpPr>
            <a:spLocks/>
          </p:cNvSpPr>
          <p:nvPr/>
        </p:nvSpPr>
        <p:spPr bwMode="auto">
          <a:xfrm rot="2520000">
            <a:off x="6652260" y="5484972"/>
            <a:ext cx="1161574" cy="687228"/>
          </a:xfrm>
          <a:custGeom>
            <a:avLst/>
            <a:gdLst/>
            <a:ahLst/>
            <a:cxnLst/>
            <a:rect l="0" t="0" r="r" b="b"/>
            <a:pathLst>
              <a:path w="21600" h="21600">
                <a:moveTo>
                  <a:pt x="0" y="7193"/>
                </a:moveTo>
                <a:lnTo>
                  <a:pt x="0" y="14407"/>
                </a:lnTo>
                <a:lnTo>
                  <a:pt x="12960" y="14407"/>
                </a:lnTo>
                <a:lnTo>
                  <a:pt x="12960" y="21600"/>
                </a:lnTo>
                <a:lnTo>
                  <a:pt x="21600" y="10800"/>
                </a:lnTo>
                <a:lnTo>
                  <a:pt x="12960" y="0"/>
                </a:lnTo>
                <a:lnTo>
                  <a:pt x="12960" y="7193"/>
                </a:lnTo>
                <a:close/>
                <a:moveTo>
                  <a:pt x="0" y="7193"/>
                </a:moveTo>
              </a:path>
            </a:pathLst>
          </a:custGeom>
          <a:noFill/>
          <a:ln w="25400">
            <a:solidFill>
              <a:schemeClr val="tx1"/>
            </a:solidFill>
            <a:prstDash val="solid"/>
            <a:miter lim="800000"/>
            <a:headEnd type="none" w="med" len="med"/>
            <a:tailEnd type="none" w="med" len="med"/>
          </a:ln>
          <a:effectLst>
            <a:outerShdw blurRad="127000" dist="76199" dir="2700000" algn="ctr" rotWithShape="0">
              <a:schemeClr val="bg2">
                <a:alpha val="75000"/>
              </a:schemeClr>
            </a:outerShdw>
          </a:effectLst>
        </p:spPr>
        <p:txBody>
          <a:bodyPr lIns="0" tIns="0" rIns="0" bIns="0"/>
          <a:lstStyle/>
          <a:p>
            <a:pPr>
              <a:defRPr/>
            </a:pPr>
            <a:endParaRPr lang="en-US">
              <a:latin typeface="Helvetica" pitchFamily="-108" charset="0"/>
              <a:ea typeface="ヒラギノ角ゴ Pro W3" pitchFamily="-108" charset="-128"/>
              <a:cs typeface="ヒラギノ角ゴ Pro W3" pitchFamily="-108" charset="-128"/>
              <a:sym typeface="Helvetica" pitchFamily="-108" charset="0"/>
            </a:endParaRPr>
          </a:p>
        </p:txBody>
      </p:sp>
      <p:sp>
        <p:nvSpPr>
          <p:cNvPr id="178205" name="Rectangle 28"/>
          <p:cNvSpPr>
            <a:spLocks/>
          </p:cNvSpPr>
          <p:nvPr/>
        </p:nvSpPr>
        <p:spPr bwMode="auto">
          <a:xfrm>
            <a:off x="228600" y="381000"/>
            <a:ext cx="2103120" cy="582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pPr>
              <a:tabLst>
                <a:tab pos="754380" algn="l"/>
                <a:tab pos="2125980" algn="l"/>
              </a:tabLst>
            </a:pPr>
            <a:r>
              <a:rPr lang="en-US" dirty="0">
                <a:solidFill>
                  <a:schemeClr val="tx1"/>
                </a:solidFill>
                <a:cs typeface="Helvetica" charset="0"/>
              </a:rPr>
              <a:t>Stimuli</a:t>
            </a:r>
          </a:p>
        </p:txBody>
      </p:sp>
      <p:sp>
        <p:nvSpPr>
          <p:cNvPr id="178206" name="Rectangle 29"/>
          <p:cNvSpPr>
            <a:spLocks/>
          </p:cNvSpPr>
          <p:nvPr/>
        </p:nvSpPr>
        <p:spPr bwMode="auto">
          <a:xfrm>
            <a:off x="7250907" y="6206490"/>
            <a:ext cx="833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spAutoFit/>
          </a:bodyPr>
          <a:lstStyle/>
          <a:p>
            <a:pPr>
              <a:tabLst>
                <a:tab pos="754380" algn="l"/>
              </a:tabLst>
            </a:pPr>
            <a:r>
              <a:rPr lang="en-US">
                <a:solidFill>
                  <a:schemeClr val="tx1"/>
                </a:solidFill>
                <a:cs typeface="Helvetica" charset="0"/>
              </a:rPr>
              <a:t>Behavior</a:t>
            </a:r>
          </a:p>
        </p:txBody>
      </p:sp>
    </p:spTree>
  </p:cSld>
  <p:clrMapOvr>
    <a:masterClrMapping/>
  </p:clrMapOvr>
  <p:transition xmlns:p14="http://schemas.microsoft.com/office/powerpoint/2010/main" spd="slow">
    <p:fade thruBlk="1"/>
  </p:transition>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49" name="Rectangle 1"/>
          <p:cNvSpPr>
            <a:spLocks noGrp="1" noChangeArrowheads="1"/>
          </p:cNvSpPr>
          <p:nvPr>
            <p:ph type="title" idx="4294967295"/>
          </p:nvPr>
        </p:nvSpPr>
        <p:spPr>
          <a:xfrm>
            <a:off x="1066800" y="152400"/>
            <a:ext cx="7154863" cy="992188"/>
          </a:xfrm>
          <a:prstGeom prst="rect">
            <a:avLst/>
          </a:prstGeom>
          <a:effectLst>
            <a:outerShdw blurRad="127000" dist="76199" dir="2700000" algn="ctr" rotWithShape="0">
              <a:schemeClr val="bg2">
                <a:alpha val="75000"/>
              </a:schemeClr>
            </a:outerShdw>
          </a:effectLst>
        </p:spPr>
        <p:txBody>
          <a:bodyPr lIns="82296" tIns="41148" rIns="82296" bIns="41148"/>
          <a:lstStyle/>
          <a:p>
            <a:pPr>
              <a:tabLst>
                <a:tab pos="857250" algn="l"/>
              </a:tabLst>
              <a:defRPr/>
            </a:pPr>
            <a:r>
              <a:rPr lang="en-US" dirty="0">
                <a:solidFill>
                  <a:srgbClr val="9A0B2E"/>
                </a:solidFill>
                <a:sym typeface="Helvetica" pitchFamily="-108" charset="0"/>
              </a:rPr>
              <a:t>Nursing </a:t>
            </a:r>
            <a:r>
              <a:rPr lang="en-US" dirty="0" smtClean="0">
                <a:solidFill>
                  <a:srgbClr val="9A0B2E"/>
                </a:solidFill>
                <a:sym typeface="Helvetica" pitchFamily="-108" charset="0"/>
              </a:rPr>
              <a:t>Process: Roy Adaptation Model</a:t>
            </a:r>
            <a:endParaRPr lang="en-US" dirty="0">
              <a:solidFill>
                <a:srgbClr val="9A0B2E"/>
              </a:solidFill>
              <a:sym typeface="Helvetica" pitchFamily="-108" charset="0"/>
            </a:endParaRPr>
          </a:p>
        </p:txBody>
      </p:sp>
      <p:sp>
        <p:nvSpPr>
          <p:cNvPr id="53250" name="Rectangle 2"/>
          <p:cNvSpPr>
            <a:spLocks noGrp="1" noChangeArrowheads="1"/>
          </p:cNvSpPr>
          <p:nvPr>
            <p:ph type="body" idx="4294967295"/>
          </p:nvPr>
        </p:nvSpPr>
        <p:spPr>
          <a:xfrm>
            <a:off x="304800" y="1676400"/>
            <a:ext cx="8534400" cy="5387975"/>
          </a:xfrm>
          <a:prstGeom prst="rect">
            <a:avLst/>
          </a:prstGeom>
          <a:effectLst>
            <a:outerShdw blurRad="127000" dist="76199" dir="2700000" algn="ctr" rotWithShape="0">
              <a:schemeClr val="bg2">
                <a:alpha val="75000"/>
              </a:schemeClr>
            </a:outerShdw>
          </a:effectLst>
        </p:spPr>
        <p:txBody>
          <a:bodyPr lIns="82296" tIns="41148" rIns="82296" bIns="41148"/>
          <a:lstStyle/>
          <a:p>
            <a:pPr>
              <a:spcBef>
                <a:spcPct val="0"/>
              </a:spcBef>
              <a:buNone/>
              <a:tabLst>
                <a:tab pos="468630" algn="l"/>
                <a:tab pos="880110" algn="l"/>
              </a:tabLst>
            </a:pPr>
            <a:r>
              <a:rPr lang="en-US" sz="2000" dirty="0">
                <a:latin typeface="Helvetica" charset="0"/>
                <a:ea typeface="ヒラギノ角ゴ Pro W3" charset="0"/>
                <a:cs typeface="ヒラギノ角ゴ Pro W3" charset="0"/>
              </a:rPr>
              <a:t>1) Assessment of Behavior</a:t>
            </a:r>
          </a:p>
          <a:p>
            <a:pPr>
              <a:buNone/>
              <a:tabLst>
                <a:tab pos="468630" algn="l"/>
                <a:tab pos="880110" algn="l"/>
              </a:tabLst>
            </a:pPr>
            <a:r>
              <a:rPr lang="en-US" sz="2000" dirty="0">
                <a:latin typeface="Helvetica" charset="0"/>
                <a:ea typeface="ヒラギノ角ゴ Pro W3" charset="0"/>
                <a:cs typeface="ヒラギノ角ゴ Pro W3" charset="0"/>
              </a:rPr>
              <a:t>2) Assessment of Stimuli</a:t>
            </a:r>
          </a:p>
          <a:p>
            <a:pPr>
              <a:buNone/>
              <a:tabLst>
                <a:tab pos="468630" algn="l"/>
                <a:tab pos="880110" algn="l"/>
              </a:tabLst>
            </a:pPr>
            <a:r>
              <a:rPr lang="en-US" sz="2000" dirty="0">
                <a:latin typeface="Helvetica" charset="0"/>
                <a:ea typeface="ヒラギノ角ゴ Pro W3" charset="0"/>
                <a:cs typeface="ヒラギノ角ゴ Pro W3" charset="0"/>
              </a:rPr>
              <a:t>3) Nursing Diagnoses (Adaptive Problems)= Behavior Related to Stimuli</a:t>
            </a:r>
          </a:p>
          <a:p>
            <a:pPr marL="411480" lvl="1" indent="0">
              <a:buNone/>
              <a:tabLst>
                <a:tab pos="468630" algn="l"/>
                <a:tab pos="880110" algn="l"/>
              </a:tabLst>
            </a:pPr>
            <a:r>
              <a:rPr lang="en-US" sz="2000" dirty="0">
                <a:latin typeface="Helvetica" charset="0"/>
                <a:ea typeface="ヒラギノ角ゴ Pro W3" charset="0"/>
                <a:cs typeface="ヒラギノ角ゴ Pro W3" charset="0"/>
              </a:rPr>
              <a:t>  Compromised Processes</a:t>
            </a:r>
          </a:p>
          <a:p>
            <a:pPr>
              <a:buNone/>
              <a:tabLst>
                <a:tab pos="468630" algn="l"/>
                <a:tab pos="880110" algn="l"/>
              </a:tabLst>
            </a:pPr>
            <a:r>
              <a:rPr lang="en-US" sz="2000" dirty="0">
                <a:latin typeface="Helvetica" charset="0"/>
                <a:ea typeface="ヒラギノ角ゴ Pro W3" charset="0"/>
                <a:cs typeface="ヒラギノ角ゴ Pro W3" charset="0"/>
              </a:rPr>
              <a:t>4) Goal Setting (Behavioral Outcomes</a:t>
            </a:r>
            <a:r>
              <a:rPr lang="en-US" sz="2000" dirty="0" smtClean="0">
                <a:latin typeface="Helvetica" charset="0"/>
                <a:ea typeface="ヒラギノ角ゴ Pro W3" charset="0"/>
                <a:cs typeface="ヒラギノ角ゴ Pro W3" charset="0"/>
              </a:rPr>
              <a:t>)-NOC</a:t>
            </a:r>
            <a:endParaRPr lang="en-US" sz="2000" dirty="0">
              <a:latin typeface="Helvetica" charset="0"/>
              <a:ea typeface="ヒラギノ角ゴ Pro W3" charset="0"/>
              <a:cs typeface="ヒラギノ角ゴ Pro W3" charset="0"/>
            </a:endParaRPr>
          </a:p>
          <a:p>
            <a:pPr>
              <a:buNone/>
              <a:tabLst>
                <a:tab pos="468630" algn="l"/>
                <a:tab pos="880110" algn="l"/>
              </a:tabLst>
            </a:pPr>
            <a:r>
              <a:rPr lang="en-US" sz="2000" dirty="0">
                <a:latin typeface="Helvetica" charset="0"/>
                <a:ea typeface="ヒラギノ角ゴ Pro W3" charset="0"/>
                <a:cs typeface="ヒラギノ角ゴ Pro W3" charset="0"/>
              </a:rPr>
              <a:t>4) </a:t>
            </a:r>
            <a:r>
              <a:rPr lang="en-US" sz="2000" dirty="0" smtClean="0">
                <a:latin typeface="Helvetica" charset="0"/>
                <a:ea typeface="ヒラギノ角ゴ Pro W3" charset="0"/>
                <a:cs typeface="ヒラギノ角ゴ Pro W3" charset="0"/>
              </a:rPr>
              <a:t>Intervention-NIC</a:t>
            </a:r>
            <a:endParaRPr lang="en-US" sz="2000" dirty="0">
              <a:latin typeface="Helvetica" charset="0"/>
              <a:ea typeface="ヒラギノ角ゴ Pro W3" charset="0"/>
              <a:cs typeface="ヒラギノ角ゴ Pro W3" charset="0"/>
            </a:endParaRPr>
          </a:p>
          <a:p>
            <a:pPr marL="411480" lvl="1" indent="0">
              <a:buNone/>
              <a:tabLst>
                <a:tab pos="468630" algn="l"/>
                <a:tab pos="880110" algn="l"/>
              </a:tabLst>
            </a:pPr>
            <a:r>
              <a:rPr lang="en-US" sz="2000" dirty="0">
                <a:latin typeface="Helvetica" charset="0"/>
                <a:ea typeface="ヒラギノ角ゴ Pro W3" charset="0"/>
                <a:cs typeface="ヒラギノ角ゴ Pro W3" charset="0"/>
              </a:rPr>
              <a:t> Focused on Stimuli and Coping Processes</a:t>
            </a:r>
          </a:p>
          <a:p>
            <a:pPr>
              <a:buNone/>
              <a:tabLst>
                <a:tab pos="468630" algn="l"/>
                <a:tab pos="880110" algn="l"/>
              </a:tabLst>
            </a:pPr>
            <a:r>
              <a:rPr lang="en-US" sz="2000" dirty="0">
                <a:latin typeface="Helvetica" charset="0"/>
                <a:ea typeface="ヒラギノ角ゴ Pro W3" charset="0"/>
                <a:cs typeface="ヒラギノ角ゴ Pro W3" charset="0"/>
              </a:rPr>
              <a:t>5) </a:t>
            </a:r>
            <a:r>
              <a:rPr lang="en-US" sz="2000" dirty="0" smtClean="0">
                <a:latin typeface="Helvetica" charset="0"/>
                <a:ea typeface="ヒラギノ角ゴ Pro W3" charset="0"/>
                <a:cs typeface="ヒラギノ角ゴ Pro W3" charset="0"/>
              </a:rPr>
              <a:t>Evaluation-NOC Indicators</a:t>
            </a:r>
            <a:endParaRPr lang="en-US" sz="2000" dirty="0">
              <a:latin typeface="Helvetica" charset="0"/>
              <a:ea typeface="ヒラギノ角ゴ Pro W3" charset="0"/>
              <a:cs typeface="ヒラギノ角ゴ Pro W3" charset="0"/>
            </a:endParaRPr>
          </a:p>
          <a:p>
            <a:pPr marL="411480" lvl="1" indent="0">
              <a:buNone/>
              <a:tabLst>
                <a:tab pos="468630" algn="l"/>
                <a:tab pos="880110" algn="l"/>
              </a:tabLst>
            </a:pPr>
            <a:r>
              <a:rPr lang="en-US" sz="2000" dirty="0">
                <a:latin typeface="Helvetica" charset="0"/>
                <a:ea typeface="ヒラギノ角ゴ Pro W3" charset="0"/>
                <a:cs typeface="ヒラギノ角ゴ Pro W3" charset="0"/>
              </a:rPr>
              <a:t> Reflection on </a:t>
            </a:r>
            <a:r>
              <a:rPr lang="en-US" sz="2000" dirty="0" smtClean="0">
                <a:latin typeface="Helvetica" charset="0"/>
                <a:ea typeface="ヒラギノ角ゴ Pro W3" charset="0"/>
                <a:cs typeface="ヒラギノ角ゴ Pro W3" charset="0"/>
              </a:rPr>
              <a:t>goals </a:t>
            </a:r>
            <a:r>
              <a:rPr lang="en-US" sz="2000" dirty="0">
                <a:latin typeface="Helvetica" charset="0"/>
                <a:ea typeface="ヒラギノ角ゴ Pro W3" charset="0"/>
                <a:cs typeface="ヒラギノ角ゴ Pro W3" charset="0"/>
              </a:rPr>
              <a:t>in </a:t>
            </a:r>
            <a:r>
              <a:rPr lang="en-US" sz="2000" dirty="0" smtClean="0">
                <a:latin typeface="Helvetica" charset="0"/>
                <a:ea typeface="ヒラギノ角ゴ Pro W3" charset="0"/>
                <a:cs typeface="ヒラギノ角ゴ Pro W3" charset="0"/>
              </a:rPr>
              <a:t>relation </a:t>
            </a:r>
            <a:r>
              <a:rPr lang="en-US" sz="2000" dirty="0">
                <a:latin typeface="Helvetica" charset="0"/>
                <a:ea typeface="ヒラギノ角ゴ Pro W3" charset="0"/>
                <a:cs typeface="ヒラギノ角ゴ Pro W3" charset="0"/>
              </a:rPr>
              <a:t>to changed behavior</a:t>
            </a:r>
          </a:p>
        </p:txBody>
      </p:sp>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entr" presetSubtype="0" fill="hold" grpId="0" nodeType="clickEffect">
                                  <p:stCondLst>
                                    <p:cond delay="0"/>
                                  </p:stCondLst>
                                  <p:childTnLst>
                                    <p:set>
                                      <p:cBhvr>
                                        <p:cTn id="6" dur="1" fill="hold">
                                          <p:stCondLst>
                                            <p:cond delay="499"/>
                                          </p:stCondLst>
                                        </p:cTn>
                                        <p:tgtEl>
                                          <p:spTgt spid="5325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0" presetClass="entr" presetSubtype="0" fill="hold" grpId="0" nodeType="clickEffect">
                                  <p:stCondLst>
                                    <p:cond delay="0"/>
                                  </p:stCondLst>
                                  <p:childTnLst>
                                    <p:set>
                                      <p:cBhvr>
                                        <p:cTn id="10" dur="1" fill="hold">
                                          <p:stCondLst>
                                            <p:cond delay="499"/>
                                          </p:stCondLst>
                                        </p:cTn>
                                        <p:tgtEl>
                                          <p:spTgt spid="53250">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0" presetClass="entr" presetSubtype="0" fill="hold" grpId="0" nodeType="clickEffect">
                                  <p:stCondLst>
                                    <p:cond delay="0"/>
                                  </p:stCondLst>
                                  <p:childTnLst>
                                    <p:set>
                                      <p:cBhvr>
                                        <p:cTn id="14" dur="1" fill="hold">
                                          <p:stCondLst>
                                            <p:cond delay="499"/>
                                          </p:stCondLst>
                                        </p:cTn>
                                        <p:tgtEl>
                                          <p:spTgt spid="53250">
                                            <p:txEl>
                                              <p:pRg st="2" end="2"/>
                                            </p:txEl>
                                          </p:spTgt>
                                        </p:tgtEl>
                                        <p:attrNameLst>
                                          <p:attrName>style.visibility</p:attrName>
                                        </p:attrNameLst>
                                      </p:cBhvr>
                                      <p:to>
                                        <p:strVal val="visible"/>
                                      </p:to>
                                    </p:set>
                                  </p:childTnLst>
                                </p:cTn>
                              </p:par>
                              <p:par>
                                <p:cTn id="15" presetID="0" presetClass="entr" presetSubtype="0" fill="hold" grpId="0" nodeType="withEffect">
                                  <p:stCondLst>
                                    <p:cond delay="0"/>
                                  </p:stCondLst>
                                  <p:childTnLst>
                                    <p:set>
                                      <p:cBhvr>
                                        <p:cTn id="16" dur="1" fill="hold">
                                          <p:stCondLst>
                                            <p:cond delay="499"/>
                                          </p:stCondLst>
                                        </p:cTn>
                                        <p:tgtEl>
                                          <p:spTgt spid="53250">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0" presetClass="entr" presetSubtype="0" fill="hold" grpId="0" nodeType="clickEffect">
                                  <p:stCondLst>
                                    <p:cond delay="0"/>
                                  </p:stCondLst>
                                  <p:childTnLst>
                                    <p:set>
                                      <p:cBhvr>
                                        <p:cTn id="20" dur="1" fill="hold">
                                          <p:stCondLst>
                                            <p:cond delay="499"/>
                                          </p:stCondLst>
                                        </p:cTn>
                                        <p:tgtEl>
                                          <p:spTgt spid="53250">
                                            <p:txEl>
                                              <p:pRg st="4" end="4"/>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0" presetClass="entr" presetSubtype="0" fill="hold" grpId="0" nodeType="clickEffect">
                                  <p:stCondLst>
                                    <p:cond delay="0"/>
                                  </p:stCondLst>
                                  <p:childTnLst>
                                    <p:set>
                                      <p:cBhvr>
                                        <p:cTn id="24" dur="1" fill="hold">
                                          <p:stCondLst>
                                            <p:cond delay="499"/>
                                          </p:stCondLst>
                                        </p:cTn>
                                        <p:tgtEl>
                                          <p:spTgt spid="53250">
                                            <p:txEl>
                                              <p:pRg st="5" end="5"/>
                                            </p:txEl>
                                          </p:spTgt>
                                        </p:tgtEl>
                                        <p:attrNameLst>
                                          <p:attrName>style.visibility</p:attrName>
                                        </p:attrNameLst>
                                      </p:cBhvr>
                                      <p:to>
                                        <p:strVal val="visible"/>
                                      </p:to>
                                    </p:set>
                                  </p:childTnLst>
                                </p:cTn>
                              </p:par>
                              <p:par>
                                <p:cTn id="25" presetID="0" presetClass="entr" presetSubtype="0" fill="hold" grpId="0" nodeType="withEffect">
                                  <p:stCondLst>
                                    <p:cond delay="0"/>
                                  </p:stCondLst>
                                  <p:childTnLst>
                                    <p:set>
                                      <p:cBhvr>
                                        <p:cTn id="26" dur="1" fill="hold">
                                          <p:stCondLst>
                                            <p:cond delay="499"/>
                                          </p:stCondLst>
                                        </p:cTn>
                                        <p:tgtEl>
                                          <p:spTgt spid="53250">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0" presetClass="entr" presetSubtype="0" fill="hold" grpId="0" nodeType="clickEffect">
                                  <p:stCondLst>
                                    <p:cond delay="0"/>
                                  </p:stCondLst>
                                  <p:childTnLst>
                                    <p:set>
                                      <p:cBhvr>
                                        <p:cTn id="30" dur="1" fill="hold">
                                          <p:stCondLst>
                                            <p:cond delay="499"/>
                                          </p:stCondLst>
                                        </p:cTn>
                                        <p:tgtEl>
                                          <p:spTgt spid="53250">
                                            <p:txEl>
                                              <p:pRg st="7" end="7"/>
                                            </p:txEl>
                                          </p:spTgt>
                                        </p:tgtEl>
                                        <p:attrNameLst>
                                          <p:attrName>style.visibility</p:attrName>
                                        </p:attrNameLst>
                                      </p:cBhvr>
                                      <p:to>
                                        <p:strVal val="visible"/>
                                      </p:to>
                                    </p:set>
                                  </p:childTnLst>
                                </p:cTn>
                              </p:par>
                              <p:par>
                                <p:cTn id="31" presetID="0" presetClass="entr" presetSubtype="0" fill="hold" grpId="0" nodeType="withEffect">
                                  <p:stCondLst>
                                    <p:cond delay="0"/>
                                  </p:stCondLst>
                                  <p:childTnLst>
                                    <p:set>
                                      <p:cBhvr>
                                        <p:cTn id="32" dur="1" fill="hold">
                                          <p:stCondLst>
                                            <p:cond delay="499"/>
                                          </p:stCondLst>
                                        </p:cTn>
                                        <p:tgtEl>
                                          <p:spTgt spid="5325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EPIC</a:t>
            </a:r>
            <a:endParaRPr lang="en-US" dirty="0"/>
          </a:p>
        </p:txBody>
      </p:sp>
      <p:sp>
        <p:nvSpPr>
          <p:cNvPr id="5" name="Rectangle 4"/>
          <p:cNvSpPr/>
          <p:nvPr/>
        </p:nvSpPr>
        <p:spPr>
          <a:xfrm>
            <a:off x="533400" y="1524000"/>
            <a:ext cx="8382000" cy="3724097"/>
          </a:xfrm>
          <a:prstGeom prst="rect">
            <a:avLst/>
          </a:prstGeom>
        </p:spPr>
        <p:txBody>
          <a:bodyPr wrap="square">
            <a:spAutoFit/>
          </a:bodyPr>
          <a:lstStyle/>
          <a:p>
            <a:r>
              <a:rPr lang="en-US" sz="2800" b="1" dirty="0"/>
              <a:t>Epic is the preferred electronic medical record system used by more than 250 health care organizations nationwide. To date, 45 percent of the US population have their medical records in an Epic </a:t>
            </a:r>
            <a:r>
              <a:rPr lang="en-US" sz="2800" b="1" dirty="0" smtClean="0"/>
              <a:t>system.</a:t>
            </a:r>
          </a:p>
          <a:p>
            <a:endParaRPr lang="en-US" sz="2800" b="1" dirty="0"/>
          </a:p>
          <a:p>
            <a:r>
              <a:rPr lang="en-US" sz="2800" b="1" dirty="0" smtClean="0"/>
              <a:t>190 Million People have the health records in EPIC</a:t>
            </a:r>
          </a:p>
          <a:p>
            <a:endParaRPr lang="en-US" sz="4000" b="1" dirty="0"/>
          </a:p>
          <a:p>
            <a:endParaRPr lang="en-US" sz="2800" b="1" dirty="0"/>
          </a:p>
        </p:txBody>
      </p:sp>
      <p:sp>
        <p:nvSpPr>
          <p:cNvPr id="6" name="Rectangle 5"/>
          <p:cNvSpPr/>
          <p:nvPr/>
        </p:nvSpPr>
        <p:spPr>
          <a:xfrm>
            <a:off x="609600" y="4495800"/>
            <a:ext cx="7848600" cy="1384995"/>
          </a:xfrm>
          <a:prstGeom prst="rect">
            <a:avLst/>
          </a:prstGeom>
        </p:spPr>
        <p:txBody>
          <a:bodyPr wrap="square">
            <a:spAutoFit/>
          </a:bodyPr>
          <a:lstStyle/>
          <a:p>
            <a:r>
              <a:rPr lang="en-US" sz="2800" b="1" dirty="0"/>
              <a:t>In 2015, 747,900 patient records were exchanged with other hospitals, emergency departments and clinics in 49 states</a:t>
            </a:r>
          </a:p>
        </p:txBody>
      </p:sp>
    </p:spTree>
    <p:extLst>
      <p:ext uri="{BB962C8B-B14F-4D97-AF65-F5344CB8AC3E}">
        <p14:creationId xmlns:p14="http://schemas.microsoft.com/office/powerpoint/2010/main" val="22665072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533400" y="228600"/>
            <a:ext cx="8043862" cy="1143000"/>
          </a:xfrm>
        </p:spPr>
        <p:txBody>
          <a:bodyPr>
            <a:normAutofit/>
          </a:bodyPr>
          <a:lstStyle/>
          <a:p>
            <a:pPr eaLnBrk="1" hangingPunct="1"/>
            <a:r>
              <a:rPr lang="en-US" dirty="0" smtClean="0">
                <a:ea typeface="ＭＳ Ｐゴシック" charset="0"/>
                <a:cs typeface="ＭＳ Ｐゴシック" charset="0"/>
              </a:rPr>
              <a:t> </a:t>
            </a:r>
            <a:r>
              <a:rPr lang="en-US" dirty="0" smtClean="0">
                <a:solidFill>
                  <a:srgbClr val="7044F1"/>
                </a:solidFill>
                <a:ea typeface="ＭＳ Ｐゴシック" charset="0"/>
                <a:cs typeface="ＭＳ Ｐゴシック" charset="0"/>
              </a:rPr>
              <a:t>ADPIE </a:t>
            </a:r>
            <a:r>
              <a:rPr lang="en-US" dirty="0">
                <a:solidFill>
                  <a:srgbClr val="7044F1"/>
                </a:solidFill>
                <a:ea typeface="ＭＳ Ｐゴシック" charset="0"/>
                <a:cs typeface="ＭＳ Ｐゴシック" charset="0"/>
              </a:rPr>
              <a:t>Model of Clinical Reasoning</a:t>
            </a:r>
          </a:p>
        </p:txBody>
      </p:sp>
      <p:sp>
        <p:nvSpPr>
          <p:cNvPr id="28674" name="Content Placeholder 2"/>
          <p:cNvSpPr>
            <a:spLocks noGrp="1"/>
          </p:cNvSpPr>
          <p:nvPr>
            <p:ph idx="1"/>
          </p:nvPr>
        </p:nvSpPr>
        <p:spPr>
          <a:xfrm>
            <a:off x="685800" y="1676400"/>
            <a:ext cx="7848600" cy="4525963"/>
          </a:xfrm>
        </p:spPr>
        <p:txBody>
          <a:bodyPr>
            <a:noAutofit/>
          </a:bodyPr>
          <a:lstStyle/>
          <a:p>
            <a:pPr eaLnBrk="1" hangingPunct="1">
              <a:lnSpc>
                <a:spcPct val="150000"/>
              </a:lnSpc>
              <a:spcBef>
                <a:spcPts val="600"/>
              </a:spcBef>
            </a:pPr>
            <a:r>
              <a:rPr lang="en-US" dirty="0">
                <a:ea typeface="ＭＳ Ｐゴシック" charset="0"/>
                <a:cs typeface="ＭＳ Ｐゴシック" charset="0"/>
              </a:rPr>
              <a:t>A</a:t>
            </a:r>
            <a:r>
              <a:rPr lang="en-US" b="0" dirty="0">
                <a:ea typeface="ＭＳ Ｐゴシック" charset="0"/>
                <a:cs typeface="ＭＳ Ｐゴシック" charset="0"/>
              </a:rPr>
              <a:t>ssessing </a:t>
            </a:r>
          </a:p>
          <a:p>
            <a:pPr eaLnBrk="1" hangingPunct="1">
              <a:lnSpc>
                <a:spcPct val="150000"/>
              </a:lnSpc>
              <a:spcBef>
                <a:spcPts val="600"/>
              </a:spcBef>
            </a:pPr>
            <a:r>
              <a:rPr lang="en-US" dirty="0">
                <a:ea typeface="ＭＳ Ｐゴシック" charset="0"/>
                <a:cs typeface="ＭＳ Ｐゴシック" charset="0"/>
              </a:rPr>
              <a:t>D</a:t>
            </a:r>
            <a:r>
              <a:rPr lang="en-US" b="0" dirty="0">
                <a:ea typeface="ＭＳ Ｐゴシック" charset="0"/>
                <a:cs typeface="ＭＳ Ｐゴシック" charset="0"/>
              </a:rPr>
              <a:t>iagnosing (NANDA-I)</a:t>
            </a:r>
          </a:p>
          <a:p>
            <a:pPr eaLnBrk="1" hangingPunct="1">
              <a:lnSpc>
                <a:spcPct val="150000"/>
              </a:lnSpc>
              <a:spcBef>
                <a:spcPts val="600"/>
              </a:spcBef>
            </a:pPr>
            <a:r>
              <a:rPr lang="en-US" dirty="0">
                <a:ea typeface="ＭＳ Ｐゴシック" charset="0"/>
                <a:cs typeface="ＭＳ Ｐゴシック" charset="0"/>
              </a:rPr>
              <a:t>P</a:t>
            </a:r>
            <a:r>
              <a:rPr lang="en-US" b="0" dirty="0">
                <a:ea typeface="ＭＳ Ｐゴシック" charset="0"/>
                <a:cs typeface="ＭＳ Ｐゴシック" charset="0"/>
              </a:rPr>
              <a:t>lanning (NOC)</a:t>
            </a:r>
          </a:p>
          <a:p>
            <a:pPr eaLnBrk="1" hangingPunct="1">
              <a:lnSpc>
                <a:spcPct val="150000"/>
              </a:lnSpc>
              <a:spcBef>
                <a:spcPts val="600"/>
              </a:spcBef>
            </a:pPr>
            <a:r>
              <a:rPr lang="en-US" dirty="0">
                <a:ea typeface="ＭＳ Ｐゴシック" charset="0"/>
                <a:cs typeface="ＭＳ Ｐゴシック" charset="0"/>
              </a:rPr>
              <a:t>I</a:t>
            </a:r>
            <a:r>
              <a:rPr lang="en-US" b="0" dirty="0">
                <a:ea typeface="ＭＳ Ｐゴシック" charset="0"/>
                <a:cs typeface="ＭＳ Ｐゴシック" charset="0"/>
              </a:rPr>
              <a:t>mplementing (NIC)</a:t>
            </a:r>
          </a:p>
          <a:p>
            <a:pPr eaLnBrk="1" hangingPunct="1">
              <a:lnSpc>
                <a:spcPct val="150000"/>
              </a:lnSpc>
              <a:spcBef>
                <a:spcPts val="600"/>
              </a:spcBef>
            </a:pPr>
            <a:r>
              <a:rPr lang="en-US" dirty="0">
                <a:ea typeface="ＭＳ Ｐゴシック" charset="0"/>
                <a:cs typeface="ＭＳ Ｐゴシック" charset="0"/>
              </a:rPr>
              <a:t>E</a:t>
            </a:r>
            <a:r>
              <a:rPr lang="en-US" b="0" dirty="0">
                <a:ea typeface="ＭＳ Ｐゴシック" charset="0"/>
                <a:cs typeface="ＭＳ Ｐゴシック" charset="0"/>
              </a:rPr>
              <a:t>valuating the Outcomes (NOC)</a:t>
            </a:r>
          </a:p>
        </p:txBody>
      </p:sp>
    </p:spTree>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
          <p:cNvSpPr>
            <a:spLocks noGrp="1" noChangeArrowheads="1"/>
          </p:cNvSpPr>
          <p:nvPr>
            <p:ph type="title"/>
          </p:nvPr>
        </p:nvSpPr>
        <p:spPr/>
        <p:txBody>
          <a:bodyPr>
            <a:noAutofit/>
          </a:bodyPr>
          <a:lstStyle/>
          <a:p>
            <a:pPr>
              <a:defRPr/>
            </a:pPr>
            <a:r>
              <a:rPr lang="en-US" dirty="0">
                <a:latin typeface="+mn-lt"/>
                <a:cs typeface="Times New Roman"/>
              </a:rPr>
              <a:t>Outcome-Present State- </a:t>
            </a:r>
            <a:r>
              <a:rPr lang="en-US" dirty="0" smtClean="0">
                <a:latin typeface="+mn-lt"/>
                <a:cs typeface="Times New Roman"/>
              </a:rPr>
              <a:t/>
            </a:r>
            <a:br>
              <a:rPr lang="en-US" dirty="0" smtClean="0">
                <a:latin typeface="+mn-lt"/>
                <a:cs typeface="Times New Roman"/>
              </a:rPr>
            </a:br>
            <a:r>
              <a:rPr lang="en-US" dirty="0" smtClean="0">
                <a:latin typeface="+mn-lt"/>
                <a:cs typeface="Times New Roman"/>
              </a:rPr>
              <a:t>Test </a:t>
            </a:r>
            <a:r>
              <a:rPr lang="en-US" dirty="0">
                <a:latin typeface="+mn-lt"/>
                <a:cs typeface="Times New Roman"/>
              </a:rPr>
              <a:t>Model of Clinical Reasoning</a:t>
            </a:r>
          </a:p>
        </p:txBody>
      </p:sp>
      <p:pic>
        <p:nvPicPr>
          <p:cNvPr id="88067" name="Picture 4" descr="08273786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3340100"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TextBox 2"/>
          <p:cNvSpPr txBox="1">
            <a:spLocks noChangeArrowheads="1"/>
          </p:cNvSpPr>
          <p:nvPr/>
        </p:nvSpPr>
        <p:spPr bwMode="auto">
          <a:xfrm>
            <a:off x="308923" y="6229350"/>
            <a:ext cx="882555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dirty="0">
                <a:solidFill>
                  <a:schemeClr val="bg1"/>
                </a:solidFill>
                <a:latin typeface="+mn-lt"/>
              </a:rPr>
              <a:t>Pesut, D. J. &amp; Herman, J. (1999). </a:t>
            </a:r>
            <a:r>
              <a:rPr lang="en-US" sz="1800" i="1" dirty="0">
                <a:solidFill>
                  <a:schemeClr val="bg1"/>
                </a:solidFill>
                <a:latin typeface="+mn-lt"/>
              </a:rPr>
              <a:t>Clinical Reasoning: The Art &amp; Science of Critical &amp; Creative Thinking</a:t>
            </a:r>
            <a:r>
              <a:rPr lang="en-US" sz="1800" dirty="0">
                <a:solidFill>
                  <a:schemeClr val="bg1"/>
                </a:solidFill>
                <a:latin typeface="+mn-lt"/>
              </a:rPr>
              <a:t>. Albany, NY: Delmar.</a:t>
            </a:r>
          </a:p>
        </p:txBody>
      </p:sp>
      <p:pic>
        <p:nvPicPr>
          <p:cNvPr id="2" name="Picture 1" descr="Screen Shot 2017-06-08 at 3.10.58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200" y="1600201"/>
            <a:ext cx="4242907" cy="5257799"/>
          </a:xfrm>
          <a:prstGeom prst="rect">
            <a:avLst/>
          </a:prstGeom>
        </p:spPr>
      </p:pic>
    </p:spTree>
    <p:extLst>
      <p:ext uri="{BB962C8B-B14F-4D97-AF65-F5344CB8AC3E}">
        <p14:creationId xmlns:p14="http://schemas.microsoft.com/office/powerpoint/2010/main" val="2937023509"/>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082613183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4298" y="1524000"/>
            <a:ext cx="3246502" cy="4654482"/>
          </a:xfrm>
          <a:prstGeom prst="rect">
            <a:avLst/>
          </a:prstGeom>
        </p:spPr>
      </p:pic>
      <p:sp>
        <p:nvSpPr>
          <p:cNvPr id="23" name="Title 22"/>
          <p:cNvSpPr>
            <a:spLocks noGrp="1"/>
          </p:cNvSpPr>
          <p:nvPr>
            <p:ph type="title"/>
          </p:nvPr>
        </p:nvSpPr>
        <p:spPr>
          <a:xfrm>
            <a:off x="1066800" y="-14817"/>
            <a:ext cx="7848600" cy="1143000"/>
          </a:xfrm>
        </p:spPr>
        <p:txBody>
          <a:bodyPr/>
          <a:lstStyle/>
          <a:p>
            <a:r>
              <a:rPr lang="en-US" dirty="0" smtClean="0"/>
              <a:t>For Advanced Practice Nurses</a:t>
            </a:r>
            <a:endParaRPr lang="en-US" dirty="0"/>
          </a:p>
        </p:txBody>
      </p:sp>
    </p:spTree>
    <p:extLst>
      <p:ext uri="{BB962C8B-B14F-4D97-AF65-F5344CB8AC3E}">
        <p14:creationId xmlns:p14="http://schemas.microsoft.com/office/powerpoint/2010/main" val="24563637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19662" y="284257"/>
            <a:ext cx="7611638" cy="64935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12" name="Group 11"/>
          <p:cNvGrpSpPr/>
          <p:nvPr/>
        </p:nvGrpSpPr>
        <p:grpSpPr>
          <a:xfrm>
            <a:off x="213098" y="1117871"/>
            <a:ext cx="8733267" cy="5282929"/>
            <a:chOff x="213098" y="985112"/>
            <a:chExt cx="8733267" cy="5282929"/>
          </a:xfrm>
        </p:grpSpPr>
        <p:grpSp>
          <p:nvGrpSpPr>
            <p:cNvPr id="67" name="Group 66"/>
            <p:cNvGrpSpPr/>
            <p:nvPr/>
          </p:nvGrpSpPr>
          <p:grpSpPr>
            <a:xfrm>
              <a:off x="6624259" y="3049279"/>
              <a:ext cx="1005266" cy="1206500"/>
              <a:chOff x="6231395" y="3049279"/>
              <a:chExt cx="1005266" cy="1206500"/>
            </a:xfrm>
          </p:grpSpPr>
          <p:sp>
            <p:nvSpPr>
              <p:cNvPr id="62"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63"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35"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36"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38" name="Group 5"/>
            <p:cNvGrpSpPr>
              <a:grpSpLocks/>
            </p:cNvGrpSpPr>
            <p:nvPr/>
          </p:nvGrpSpPr>
          <p:grpSpPr bwMode="auto">
            <a:xfrm>
              <a:off x="2262147" y="985112"/>
              <a:ext cx="4495800" cy="783844"/>
              <a:chOff x="1588" y="292"/>
              <a:chExt cx="2584" cy="485"/>
            </a:xfrm>
            <a:noFill/>
          </p:grpSpPr>
          <p:sp>
            <p:nvSpPr>
              <p:cNvPr id="64"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65"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40"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37" name="Oval 4"/>
            <p:cNvSpPr>
              <a:spLocks noChangeArrowheads="1"/>
            </p:cNvSpPr>
            <p:nvPr/>
          </p:nvSpPr>
          <p:spPr bwMode="auto">
            <a:xfrm>
              <a:off x="2743200" y="2303908"/>
              <a:ext cx="1830627"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39" name="Rectangle 8"/>
            <p:cNvSpPr>
              <a:spLocks noChangeArrowheads="1"/>
            </p:cNvSpPr>
            <p:nvPr/>
          </p:nvSpPr>
          <p:spPr bwMode="auto">
            <a:xfrm>
              <a:off x="2676525" y="3044834"/>
              <a:ext cx="1747916"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Outcome</a:t>
              </a:r>
            </a:p>
            <a:p>
              <a:pPr algn="ctr"/>
              <a:r>
                <a:rPr lang="en-US" sz="3200" b="1" dirty="0">
                  <a:cs typeface="Arial" pitchFamily="34" charset="0"/>
                </a:rPr>
                <a:t>State</a:t>
              </a:r>
            </a:p>
          </p:txBody>
        </p:sp>
        <p:sp>
          <p:nvSpPr>
            <p:cNvPr id="41" name="Rectangle 10"/>
            <p:cNvSpPr>
              <a:spLocks noChangeArrowheads="1"/>
            </p:cNvSpPr>
            <p:nvPr/>
          </p:nvSpPr>
          <p:spPr bwMode="auto">
            <a:xfrm>
              <a:off x="4525481" y="3036892"/>
              <a:ext cx="1477585"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Present</a:t>
              </a:r>
            </a:p>
            <a:p>
              <a:pPr algn="ctr"/>
              <a:r>
                <a:rPr lang="en-US" sz="3200" b="1" dirty="0">
                  <a:cs typeface="Arial" pitchFamily="34" charset="0"/>
                </a:rPr>
                <a:t>State</a:t>
              </a:r>
            </a:p>
          </p:txBody>
        </p:sp>
        <p:sp>
          <p:nvSpPr>
            <p:cNvPr id="45"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46" name="Rectangle 17"/>
            <p:cNvSpPr>
              <a:spLocks noChangeArrowheads="1"/>
            </p:cNvSpPr>
            <p:nvPr/>
          </p:nvSpPr>
          <p:spPr bwMode="auto">
            <a:xfrm>
              <a:off x="2092072" y="5660008"/>
              <a:ext cx="4406833" cy="592726"/>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Decision Making</a:t>
              </a:r>
            </a:p>
          </p:txBody>
        </p:sp>
        <p:sp>
          <p:nvSpPr>
            <p:cNvPr id="47"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48"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51"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59"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60"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61" name="Rectangle 32"/>
            <p:cNvSpPr>
              <a:spLocks noChangeArrowheads="1"/>
            </p:cNvSpPr>
            <p:nvPr/>
          </p:nvSpPr>
          <p:spPr bwMode="auto">
            <a:xfrm>
              <a:off x="3657600" y="1817441"/>
              <a:ext cx="1558697" cy="582211"/>
            </a:xfrm>
            <a:prstGeom prst="rect">
              <a:avLst/>
            </a:prstGeom>
            <a:noFill/>
            <a:ln w="12700">
              <a:noFill/>
              <a:miter lim="800000"/>
              <a:headEnd/>
              <a:tailEnd/>
            </a:ln>
          </p:spPr>
          <p:txBody>
            <a:bodyPr wrap="none" lIns="90488" tIns="44450" rIns="90488" bIns="44450">
              <a:spAutoFit/>
            </a:bodyPr>
            <a:lstStyle/>
            <a:p>
              <a:pPr algn="l"/>
              <a:r>
                <a:rPr lang="en-US" sz="3200" b="1" dirty="0">
                  <a:cs typeface="Arial" pitchFamily="34" charset="0"/>
                </a:rPr>
                <a:t>Framing</a:t>
              </a:r>
            </a:p>
          </p:txBody>
        </p:sp>
        <p:sp>
          <p:nvSpPr>
            <p:cNvPr id="53"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5" name="Right Arrow 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 name="Down Arrow 6"/>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Down Arrow 41"/>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Left Arrow 8"/>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Left Arrow 67"/>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Left Arrow 68"/>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Left Arrow 69"/>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Up Arrow 9"/>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ight Arrow 70"/>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3" name="Up Arrow 72"/>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603611047"/>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sp>
          <p:nvSpPr>
            <p:cNvPr id="81" name="AutoShape 30"/>
            <p:cNvSpPr>
              <a:spLocks noChangeArrowheads="1"/>
            </p:cNvSpPr>
            <p:nvPr/>
          </p:nvSpPr>
          <p:spPr bwMode="auto">
            <a:xfrm>
              <a:off x="7991285" y="3091890"/>
              <a:ext cx="955080" cy="1150714"/>
            </a:xfrm>
            <a:prstGeom prst="hexagon">
              <a:avLst>
                <a:gd name="adj" fmla="val 24995"/>
                <a:gd name="vf" fmla="val 115470"/>
              </a:avLst>
            </a:prstGeom>
            <a:solidFill>
              <a:srgbClr val="CCCCFF"/>
            </a:solid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2676525" y="3044834"/>
              <a:ext cx="1747916"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Outcome</a:t>
              </a:r>
            </a:p>
            <a:p>
              <a:pPr algn="ctr"/>
              <a:r>
                <a:rPr lang="en-US" sz="3200" b="1" dirty="0">
                  <a:cs typeface="Arial" pitchFamily="34" charset="0"/>
                </a:rPr>
                <a:t>State</a:t>
              </a:r>
            </a:p>
          </p:txBody>
        </p:sp>
        <p:sp>
          <p:nvSpPr>
            <p:cNvPr id="75" name="Rectangle 10"/>
            <p:cNvSpPr>
              <a:spLocks noChangeArrowheads="1"/>
            </p:cNvSpPr>
            <p:nvPr/>
          </p:nvSpPr>
          <p:spPr bwMode="auto">
            <a:xfrm>
              <a:off x="4525481" y="3036892"/>
              <a:ext cx="1477585"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Present</a:t>
              </a:r>
            </a:p>
            <a:p>
              <a:pPr algn="ctr"/>
              <a:r>
                <a:rPr lang="en-US" sz="3200" b="1" dirty="0">
                  <a:cs typeface="Arial" pitchFamily="34" charset="0"/>
                </a:rPr>
                <a:t>State</a:t>
              </a:r>
            </a:p>
          </p:txBody>
        </p:sp>
        <p:sp>
          <p:nvSpPr>
            <p:cNvPr id="76"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2092072" y="5660008"/>
              <a:ext cx="4406833" cy="592726"/>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Decision Making</a:t>
              </a:r>
            </a:p>
          </p:txBody>
        </p:sp>
        <p:sp>
          <p:nvSpPr>
            <p:cNvPr id="78"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3657600" y="1817441"/>
              <a:ext cx="1558697" cy="582211"/>
            </a:xfrm>
            <a:prstGeom prst="rect">
              <a:avLst/>
            </a:prstGeom>
            <a:noFill/>
            <a:ln w="12700">
              <a:noFill/>
              <a:miter lim="800000"/>
              <a:headEnd/>
              <a:tailEnd/>
            </a:ln>
          </p:spPr>
          <p:txBody>
            <a:bodyPr wrap="none" lIns="90488" tIns="44450" rIns="90488" bIns="44450">
              <a:spAutoFit/>
            </a:bodyPr>
            <a:lstStyle/>
            <a:p>
              <a:pPr algn="l"/>
              <a:r>
                <a:rPr lang="en-US" sz="3200" b="1" dirty="0">
                  <a:cs typeface="Arial" pitchFamily="34" charset="0"/>
                </a:rPr>
                <a:t>Framing</a:t>
              </a: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590665078"/>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solidFill>
                <a:srgbClr val="CCCCFF"/>
              </a:solid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2676525" y="3044834"/>
              <a:ext cx="1747916"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Outcome</a:t>
              </a:r>
            </a:p>
            <a:p>
              <a:pPr algn="ctr"/>
              <a:r>
                <a:rPr lang="en-US" sz="3200" b="1" dirty="0">
                  <a:cs typeface="Arial" pitchFamily="34" charset="0"/>
                </a:rPr>
                <a:t>State</a:t>
              </a:r>
            </a:p>
          </p:txBody>
        </p:sp>
        <p:sp>
          <p:nvSpPr>
            <p:cNvPr id="75" name="Rectangle 10"/>
            <p:cNvSpPr>
              <a:spLocks noChangeArrowheads="1"/>
            </p:cNvSpPr>
            <p:nvPr/>
          </p:nvSpPr>
          <p:spPr bwMode="auto">
            <a:xfrm>
              <a:off x="4525481" y="3036892"/>
              <a:ext cx="1477585"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Present</a:t>
              </a:r>
            </a:p>
            <a:p>
              <a:pPr algn="ctr"/>
              <a:r>
                <a:rPr lang="en-US" sz="3200" b="1" dirty="0">
                  <a:cs typeface="Arial" pitchFamily="34" charset="0"/>
                </a:rPr>
                <a:t>State</a:t>
              </a:r>
            </a:p>
          </p:txBody>
        </p:sp>
        <p:sp>
          <p:nvSpPr>
            <p:cNvPr id="76"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2092072" y="5660008"/>
              <a:ext cx="4406833" cy="592726"/>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Decision Making</a:t>
              </a:r>
            </a:p>
          </p:txBody>
        </p:sp>
        <p:sp>
          <p:nvSpPr>
            <p:cNvPr id="78"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1"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3657600" y="1817441"/>
              <a:ext cx="1558697" cy="582211"/>
            </a:xfrm>
            <a:prstGeom prst="rect">
              <a:avLst/>
            </a:prstGeom>
            <a:noFill/>
            <a:ln w="12700">
              <a:noFill/>
              <a:miter lim="800000"/>
              <a:headEnd/>
              <a:tailEnd/>
            </a:ln>
          </p:spPr>
          <p:txBody>
            <a:bodyPr wrap="none" lIns="90488" tIns="44450" rIns="90488" bIns="44450">
              <a:spAutoFit/>
            </a:bodyPr>
            <a:lstStyle/>
            <a:p>
              <a:pPr algn="l"/>
              <a:r>
                <a:rPr lang="en-US" sz="3200" b="1" dirty="0">
                  <a:cs typeface="Arial" pitchFamily="34" charset="0"/>
                </a:rPr>
                <a:t>Framing</a:t>
              </a: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714859892"/>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p:cNvSpPr>
          <p:nvPr/>
        </p:nvSpPr>
        <p:spPr bwMode="auto">
          <a:xfrm>
            <a:off x="914401" y="548640"/>
            <a:ext cx="6454480" cy="615553"/>
          </a:xfrm>
          <a:prstGeom prst="rect">
            <a:avLst/>
          </a:prstGeom>
          <a:noFill/>
          <a:ln>
            <a:noFill/>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tabLst>
                <a:tab pos="754380" algn="l"/>
              </a:tabLst>
              <a:defRPr/>
            </a:pPr>
            <a:r>
              <a:rPr lang="en-US" sz="4000" b="1" dirty="0">
                <a:ea typeface="ＭＳ Ｐゴシック" charset="0"/>
                <a:cs typeface="Papyrus" charset="0"/>
              </a:rPr>
              <a:t>Reflective Nursing Practice</a:t>
            </a:r>
          </a:p>
        </p:txBody>
      </p:sp>
      <p:sp>
        <p:nvSpPr>
          <p:cNvPr id="36866" name="Rectangle 2"/>
          <p:cNvSpPr>
            <a:spLocks/>
          </p:cNvSpPr>
          <p:nvPr/>
        </p:nvSpPr>
        <p:spPr bwMode="auto">
          <a:xfrm>
            <a:off x="914401" y="1905000"/>
            <a:ext cx="7391400" cy="1851660"/>
          </a:xfrm>
          <a:prstGeom prst="rect">
            <a:avLst/>
          </a:prstGeom>
          <a:noFill/>
          <a:ln>
            <a:noFill/>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tabLst>
                <a:tab pos="754380" algn="l"/>
                <a:tab pos="8538210" algn="l"/>
              </a:tabLst>
              <a:defRPr/>
            </a:pPr>
            <a:r>
              <a:rPr lang="en-US" sz="3200" b="1" dirty="0">
                <a:solidFill>
                  <a:schemeClr val="tx1"/>
                </a:solidFill>
                <a:ea typeface="ＭＳ Ｐゴシック" charset="0"/>
                <a:cs typeface="Papyrus" charset="0"/>
              </a:rPr>
              <a:t>Reflection is a process of transforming self as necessary to realize desirable practice</a:t>
            </a:r>
          </a:p>
        </p:txBody>
      </p:sp>
      <p:sp>
        <p:nvSpPr>
          <p:cNvPr id="36867" name="Rectangle 3"/>
          <p:cNvSpPr>
            <a:spLocks/>
          </p:cNvSpPr>
          <p:nvPr/>
        </p:nvSpPr>
        <p:spPr bwMode="auto">
          <a:xfrm>
            <a:off x="533400" y="6400800"/>
            <a:ext cx="2082814" cy="246221"/>
          </a:xfrm>
          <a:prstGeom prst="rect">
            <a:avLst/>
          </a:prstGeom>
          <a:noFill/>
          <a:ln>
            <a:noFill/>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tabLst>
                <a:tab pos="754380" algn="l"/>
              </a:tabLst>
              <a:defRPr/>
            </a:pPr>
            <a:r>
              <a:rPr lang="en-US" sz="1600" dirty="0">
                <a:solidFill>
                  <a:schemeClr val="bg1"/>
                </a:solidFill>
                <a:ea typeface="ＭＳ Ｐゴシック" charset="0"/>
                <a:cs typeface="Papyrus" charset="0"/>
              </a:rPr>
              <a:t>Christopher Johns (2002)</a:t>
            </a:r>
          </a:p>
        </p:txBody>
      </p:sp>
    </p:spTree>
    <p:extLst>
      <p:ext uri="{BB962C8B-B14F-4D97-AF65-F5344CB8AC3E}">
        <p14:creationId xmlns:p14="http://schemas.microsoft.com/office/powerpoint/2010/main" val="831465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p:cNvSpPr>
          <p:nvPr/>
        </p:nvSpPr>
        <p:spPr bwMode="auto">
          <a:xfrm>
            <a:off x="194310" y="1508760"/>
            <a:ext cx="8835390" cy="4617720"/>
          </a:xfrm>
          <a:prstGeom prst="rect">
            <a:avLst/>
          </a:prstGeom>
          <a:noFill/>
          <a:ln>
            <a:noFill/>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lstStyle/>
          <a:p>
            <a:pPr>
              <a:tabLst>
                <a:tab pos="8858250" algn="l"/>
                <a:tab pos="8858250" algn="l"/>
                <a:tab pos="8858250" algn="l"/>
                <a:tab pos="8858250" algn="l"/>
                <a:tab pos="8858250" algn="l"/>
                <a:tab pos="8858250" algn="l"/>
                <a:tab pos="8858250" algn="l"/>
                <a:tab pos="8858250" algn="l"/>
                <a:tab pos="8858250" algn="l"/>
                <a:tab pos="8858250" algn="l"/>
                <a:tab pos="8858250" algn="l"/>
              </a:tabLst>
            </a:pPr>
            <a:r>
              <a:rPr lang="en-US" sz="2700" b="1" dirty="0">
                <a:ea typeface="ＭＳ Ｐゴシック" charset="0"/>
                <a:cs typeface="Hoefler Text" charset="0"/>
              </a:rPr>
              <a:t>What am I noticing here and what does it</a:t>
            </a:r>
          </a:p>
          <a:p>
            <a:pPr>
              <a:tabLst>
                <a:tab pos="8858250" algn="l"/>
                <a:tab pos="8858250" algn="l"/>
                <a:tab pos="8858250" algn="l"/>
                <a:tab pos="8858250" algn="l"/>
                <a:tab pos="8858250" algn="l"/>
                <a:tab pos="8858250" algn="l"/>
                <a:tab pos="8858250" algn="l"/>
                <a:tab pos="8858250" algn="l"/>
                <a:tab pos="8858250" algn="l"/>
                <a:tab pos="8858250" algn="l"/>
                <a:tab pos="8858250" algn="l"/>
              </a:tabLst>
            </a:pPr>
            <a:r>
              <a:rPr lang="en-US" sz="2700" b="1" dirty="0">
                <a:ea typeface="ＭＳ Ｐゴシック" charset="0"/>
                <a:cs typeface="Hoefler Text" charset="0"/>
              </a:rPr>
              <a:t>        mean?</a:t>
            </a:r>
          </a:p>
          <a:p>
            <a:pPr>
              <a:tabLst>
                <a:tab pos="8858250" algn="l"/>
                <a:tab pos="8858250" algn="l"/>
                <a:tab pos="8858250" algn="l"/>
                <a:tab pos="8858250" algn="l"/>
                <a:tab pos="8858250" algn="l"/>
                <a:tab pos="8858250" algn="l"/>
                <a:tab pos="8858250" algn="l"/>
                <a:tab pos="8858250" algn="l"/>
                <a:tab pos="8858250" algn="l"/>
                <a:tab pos="8858250" algn="l"/>
                <a:tab pos="8858250" algn="l"/>
              </a:tabLst>
            </a:pPr>
            <a:endParaRPr lang="en-US" sz="2700" b="1" dirty="0">
              <a:ea typeface="ＭＳ Ｐゴシック" charset="0"/>
              <a:cs typeface="Hoefler Text" charset="0"/>
            </a:endParaRPr>
          </a:p>
          <a:p>
            <a:pPr>
              <a:tabLst>
                <a:tab pos="8858250" algn="l"/>
                <a:tab pos="8858250" algn="l"/>
                <a:tab pos="8858250" algn="l"/>
                <a:tab pos="8858250" algn="l"/>
                <a:tab pos="8858250" algn="l"/>
                <a:tab pos="8858250" algn="l"/>
                <a:tab pos="8858250" algn="l"/>
                <a:tab pos="8858250" algn="l"/>
                <a:tab pos="8858250" algn="l"/>
                <a:tab pos="8858250" algn="l"/>
                <a:tab pos="8858250" algn="l"/>
              </a:tabLst>
            </a:pPr>
            <a:r>
              <a:rPr lang="en-US" sz="2700" b="1" dirty="0">
                <a:ea typeface="ＭＳ Ｐゴシック" charset="0"/>
                <a:cs typeface="Hoefler Text" charset="0"/>
              </a:rPr>
              <a:t>What judgment am I making and by what</a:t>
            </a:r>
          </a:p>
          <a:p>
            <a:pPr>
              <a:tabLst>
                <a:tab pos="8858250" algn="l"/>
                <a:tab pos="8858250" algn="l"/>
                <a:tab pos="8858250" algn="l"/>
                <a:tab pos="8858250" algn="l"/>
                <a:tab pos="8858250" algn="l"/>
                <a:tab pos="8858250" algn="l"/>
                <a:tab pos="8858250" algn="l"/>
                <a:tab pos="8858250" algn="l"/>
                <a:tab pos="8858250" algn="l"/>
                <a:tab pos="8858250" algn="l"/>
                <a:tab pos="8858250" algn="l"/>
              </a:tabLst>
            </a:pPr>
            <a:r>
              <a:rPr lang="en-US" sz="2700" b="1" dirty="0">
                <a:ea typeface="ＭＳ Ｐゴシック" charset="0"/>
                <a:cs typeface="Hoefler Text" charset="0"/>
              </a:rPr>
              <a:t>       criteria?</a:t>
            </a:r>
          </a:p>
          <a:p>
            <a:pPr>
              <a:tabLst>
                <a:tab pos="8858250" algn="l"/>
                <a:tab pos="8858250" algn="l"/>
                <a:tab pos="8858250" algn="l"/>
                <a:tab pos="8858250" algn="l"/>
                <a:tab pos="8858250" algn="l"/>
                <a:tab pos="8858250" algn="l"/>
                <a:tab pos="8858250" algn="l"/>
                <a:tab pos="8858250" algn="l"/>
                <a:tab pos="8858250" algn="l"/>
                <a:tab pos="8858250" algn="l"/>
                <a:tab pos="8858250" algn="l"/>
              </a:tabLst>
            </a:pPr>
            <a:endParaRPr lang="en-US" sz="2700" b="1" dirty="0">
              <a:ea typeface="ＭＳ Ｐゴシック" charset="0"/>
              <a:cs typeface="Hoefler Text" charset="0"/>
            </a:endParaRPr>
          </a:p>
          <a:p>
            <a:pPr>
              <a:tabLst>
                <a:tab pos="8858250" algn="l"/>
                <a:tab pos="8858250" algn="l"/>
                <a:tab pos="8858250" algn="l"/>
                <a:tab pos="8858250" algn="l"/>
                <a:tab pos="8858250" algn="l"/>
                <a:tab pos="8858250" algn="l"/>
                <a:tab pos="8858250" algn="l"/>
                <a:tab pos="8858250" algn="l"/>
                <a:tab pos="8858250" algn="l"/>
                <a:tab pos="8858250" algn="l"/>
                <a:tab pos="8858250" algn="l"/>
              </a:tabLst>
            </a:pPr>
            <a:r>
              <a:rPr lang="en-US" sz="2700" b="1" dirty="0">
                <a:ea typeface="ＭＳ Ｐゴシック" charset="0"/>
                <a:cs typeface="Hoefler Text" charset="0"/>
              </a:rPr>
              <a:t>What am I doing and why?</a:t>
            </a:r>
          </a:p>
          <a:p>
            <a:pPr>
              <a:tabLst>
                <a:tab pos="8858250" algn="l"/>
                <a:tab pos="8858250" algn="l"/>
                <a:tab pos="8858250" algn="l"/>
                <a:tab pos="8858250" algn="l"/>
                <a:tab pos="8858250" algn="l"/>
                <a:tab pos="8858250" algn="l"/>
                <a:tab pos="8858250" algn="l"/>
                <a:tab pos="8858250" algn="l"/>
                <a:tab pos="8858250" algn="l"/>
                <a:tab pos="8858250" algn="l"/>
                <a:tab pos="8858250" algn="l"/>
              </a:tabLst>
            </a:pPr>
            <a:endParaRPr lang="en-US" sz="2700" b="1" dirty="0">
              <a:ea typeface="ＭＳ Ｐゴシック" charset="0"/>
              <a:cs typeface="Hoefler Text" charset="0"/>
            </a:endParaRPr>
          </a:p>
          <a:p>
            <a:pPr>
              <a:tabLst>
                <a:tab pos="8858250" algn="l"/>
                <a:tab pos="8858250" algn="l"/>
                <a:tab pos="8858250" algn="l"/>
                <a:tab pos="8858250" algn="l"/>
                <a:tab pos="8858250" algn="l"/>
                <a:tab pos="8858250" algn="l"/>
                <a:tab pos="8858250" algn="l"/>
                <a:tab pos="8858250" algn="l"/>
                <a:tab pos="8858250" algn="l"/>
                <a:tab pos="8858250" algn="l"/>
                <a:tab pos="8858250" algn="l"/>
              </a:tabLst>
            </a:pPr>
            <a:r>
              <a:rPr lang="en-US" sz="2700" b="1" dirty="0">
                <a:ea typeface="ＭＳ Ｐゴシック" charset="0"/>
                <a:cs typeface="Hoefler Text" charset="0"/>
              </a:rPr>
              <a:t>Is there an alternative course of action</a:t>
            </a:r>
          </a:p>
          <a:p>
            <a:pPr>
              <a:tabLst>
                <a:tab pos="8858250" algn="l"/>
                <a:tab pos="8858250" algn="l"/>
                <a:tab pos="8858250" algn="l"/>
                <a:tab pos="8858250" algn="l"/>
                <a:tab pos="8858250" algn="l"/>
                <a:tab pos="8858250" algn="l"/>
                <a:tab pos="8858250" algn="l"/>
                <a:tab pos="8858250" algn="l"/>
                <a:tab pos="8858250" algn="l"/>
                <a:tab pos="8858250" algn="l"/>
                <a:tab pos="8858250" algn="l"/>
              </a:tabLst>
            </a:pPr>
            <a:r>
              <a:rPr lang="en-US" sz="2700" b="1" dirty="0">
                <a:ea typeface="ＭＳ Ｐゴシック" charset="0"/>
                <a:cs typeface="Hoefler Text" charset="0"/>
              </a:rPr>
              <a:t>      other than the one I am taking?</a:t>
            </a:r>
          </a:p>
          <a:p>
            <a:pPr>
              <a:tabLst>
                <a:tab pos="8858250" algn="l"/>
                <a:tab pos="8858250" algn="l"/>
                <a:tab pos="8858250" algn="l"/>
                <a:tab pos="8858250" algn="l"/>
                <a:tab pos="8858250" algn="l"/>
                <a:tab pos="8858250" algn="l"/>
                <a:tab pos="8858250" algn="l"/>
                <a:tab pos="8858250" algn="l"/>
                <a:tab pos="8858250" algn="l"/>
                <a:tab pos="8858250" algn="l"/>
                <a:tab pos="8858250" algn="l"/>
              </a:tabLst>
            </a:pPr>
            <a:endParaRPr lang="en-US" sz="2700" b="1" dirty="0">
              <a:ea typeface="ＭＳ Ｐゴシック" charset="0"/>
              <a:cs typeface="Hoefler Text" charset="0"/>
            </a:endParaRPr>
          </a:p>
        </p:txBody>
      </p:sp>
      <p:sp>
        <p:nvSpPr>
          <p:cNvPr id="72706" name="Rectangle 2"/>
          <p:cNvSpPr>
            <a:spLocks/>
          </p:cNvSpPr>
          <p:nvPr/>
        </p:nvSpPr>
        <p:spPr bwMode="auto">
          <a:xfrm>
            <a:off x="1634490" y="228600"/>
            <a:ext cx="4844425" cy="661720"/>
          </a:xfrm>
          <a:prstGeom prst="rect">
            <a:avLst/>
          </a:prstGeom>
          <a:noFill/>
          <a:ln>
            <a:noFill/>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pPr marL="102870">
              <a:tabLst>
                <a:tab pos="468630" algn="l"/>
              </a:tabLst>
            </a:pPr>
            <a:r>
              <a:rPr lang="en-US" sz="4300" dirty="0">
                <a:latin typeface="Arial"/>
                <a:ea typeface="ＭＳ Ｐゴシック" charset="0"/>
                <a:cs typeface="Arial"/>
                <a:sym typeface="Imprint MT Shadow" charset="0"/>
              </a:rPr>
              <a:t>Reflection-in-Action</a:t>
            </a:r>
          </a:p>
        </p:txBody>
      </p:sp>
      <p:sp>
        <p:nvSpPr>
          <p:cNvPr id="72707" name="Rectangle 3"/>
          <p:cNvSpPr>
            <a:spLocks/>
          </p:cNvSpPr>
          <p:nvPr/>
        </p:nvSpPr>
        <p:spPr bwMode="auto">
          <a:xfrm>
            <a:off x="7395210" y="6275070"/>
            <a:ext cx="761702" cy="276999"/>
          </a:xfrm>
          <a:prstGeom prst="rect">
            <a:avLst/>
          </a:prstGeom>
          <a:noFill/>
          <a:ln>
            <a:noFill/>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pPr marL="102870">
              <a:tabLst>
                <a:tab pos="468630" algn="l"/>
              </a:tabLst>
            </a:pPr>
            <a:r>
              <a:rPr lang="en-US">
                <a:solidFill>
                  <a:schemeClr val="tx1"/>
                </a:solidFill>
                <a:ea typeface="ＭＳ Ｐゴシック" charset="0"/>
                <a:cs typeface="Hoefler Text" charset="0"/>
              </a:rPr>
              <a:t>C. Johns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CCCCFF">
                <a:alpha val="60000"/>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2676525" y="3044834"/>
              <a:ext cx="1747916"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Outcome</a:t>
              </a:r>
            </a:p>
            <a:p>
              <a:pPr algn="ctr"/>
              <a:r>
                <a:rPr lang="en-US" sz="3200" b="1" dirty="0">
                  <a:cs typeface="Arial" pitchFamily="34" charset="0"/>
                </a:rPr>
                <a:t>State</a:t>
              </a:r>
            </a:p>
          </p:txBody>
        </p:sp>
        <p:sp>
          <p:nvSpPr>
            <p:cNvPr id="75" name="Rectangle 10"/>
            <p:cNvSpPr>
              <a:spLocks noChangeArrowheads="1"/>
            </p:cNvSpPr>
            <p:nvPr/>
          </p:nvSpPr>
          <p:spPr bwMode="auto">
            <a:xfrm>
              <a:off x="4525481" y="3036892"/>
              <a:ext cx="1477585"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Present</a:t>
              </a:r>
            </a:p>
            <a:p>
              <a:pPr algn="ctr"/>
              <a:r>
                <a:rPr lang="en-US" sz="3200" b="1" dirty="0">
                  <a:cs typeface="Arial" pitchFamily="34" charset="0"/>
                </a:rPr>
                <a:t>State</a:t>
              </a:r>
            </a:p>
          </p:txBody>
        </p:sp>
        <p:sp>
          <p:nvSpPr>
            <p:cNvPr id="76"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2092072" y="5660008"/>
              <a:ext cx="4406833" cy="592726"/>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Decision Making</a:t>
              </a:r>
            </a:p>
          </p:txBody>
        </p:sp>
        <p:sp>
          <p:nvSpPr>
            <p:cNvPr id="78"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1"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3657600" y="1817441"/>
              <a:ext cx="1558697" cy="582211"/>
            </a:xfrm>
            <a:prstGeom prst="rect">
              <a:avLst/>
            </a:prstGeom>
            <a:noFill/>
            <a:ln w="12700">
              <a:noFill/>
              <a:miter lim="800000"/>
              <a:headEnd/>
              <a:tailEnd/>
            </a:ln>
          </p:spPr>
          <p:txBody>
            <a:bodyPr wrap="none" lIns="90488" tIns="44450" rIns="90488" bIns="44450">
              <a:spAutoFit/>
            </a:bodyPr>
            <a:lstStyle/>
            <a:p>
              <a:pPr algn="l"/>
              <a:r>
                <a:rPr lang="en-US" sz="3200" b="1" dirty="0">
                  <a:cs typeface="Arial" pitchFamily="34" charset="0"/>
                </a:rPr>
                <a:t>Framing</a:t>
              </a: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253643929"/>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p:cNvSpPr>
          <p:nvPr/>
        </p:nvSpPr>
        <p:spPr bwMode="auto">
          <a:xfrm>
            <a:off x="914401" y="434340"/>
            <a:ext cx="7315199" cy="615553"/>
          </a:xfrm>
          <a:prstGeom prst="rect">
            <a:avLst/>
          </a:prstGeom>
          <a:noFill/>
          <a:ln>
            <a:noFill/>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tabLst>
                <a:tab pos="754380" algn="l"/>
              </a:tabLst>
              <a:defRPr/>
            </a:pPr>
            <a:r>
              <a:rPr lang="en-US" sz="4000" b="1" dirty="0">
                <a:ea typeface="ＭＳ Ｐゴシック" charset="0"/>
                <a:cs typeface="Papyrus" charset="0"/>
              </a:rPr>
              <a:t>Nursing Diagnoses Classification</a:t>
            </a:r>
          </a:p>
        </p:txBody>
      </p:sp>
      <p:sp>
        <p:nvSpPr>
          <p:cNvPr id="45058" name="Rectangle 2"/>
          <p:cNvSpPr>
            <a:spLocks/>
          </p:cNvSpPr>
          <p:nvPr/>
        </p:nvSpPr>
        <p:spPr bwMode="auto">
          <a:xfrm>
            <a:off x="537210" y="1657350"/>
            <a:ext cx="7783830" cy="4103370"/>
          </a:xfrm>
          <a:prstGeom prst="rect">
            <a:avLst/>
          </a:prstGeom>
          <a:noFill/>
          <a:ln>
            <a:noFill/>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tabLst>
                <a:tab pos="754380" algn="l"/>
                <a:tab pos="7806690" algn="l"/>
              </a:tabLst>
              <a:defRPr/>
            </a:pPr>
            <a:r>
              <a:rPr lang="en-US" sz="3200" b="1" dirty="0">
                <a:solidFill>
                  <a:srgbClr val="000000"/>
                </a:solidFill>
                <a:latin typeface="+mj-lt"/>
                <a:ea typeface="ＭＳ Ｐゴシック" charset="0"/>
                <a:cs typeface="Arial" charset="0"/>
                <a:sym typeface="Arial" charset="0"/>
              </a:rPr>
              <a:t>Example: </a:t>
            </a:r>
          </a:p>
          <a:p>
            <a:pPr>
              <a:tabLst>
                <a:tab pos="754380" algn="l"/>
                <a:tab pos="7806690" algn="l"/>
              </a:tabLst>
              <a:defRPr/>
            </a:pPr>
            <a:endParaRPr lang="en-US" sz="3200" b="1" dirty="0">
              <a:solidFill>
                <a:srgbClr val="000000"/>
              </a:solidFill>
              <a:latin typeface="+mj-lt"/>
              <a:ea typeface="ＭＳ Ｐゴシック" charset="0"/>
              <a:cs typeface="Arial" charset="0"/>
              <a:sym typeface="Arial" charset="0"/>
            </a:endParaRPr>
          </a:p>
          <a:p>
            <a:pPr>
              <a:tabLst>
                <a:tab pos="754380" algn="l"/>
                <a:tab pos="7806690" algn="l"/>
              </a:tabLst>
              <a:defRPr/>
            </a:pPr>
            <a:r>
              <a:rPr lang="en-US" sz="3200" b="1" dirty="0">
                <a:solidFill>
                  <a:srgbClr val="000000"/>
                </a:solidFill>
                <a:latin typeface="+mj-lt"/>
                <a:ea typeface="ＭＳ Ｐゴシック" charset="0"/>
                <a:cs typeface="Arial" charset="0"/>
                <a:sym typeface="Arial" charset="0"/>
              </a:rPr>
              <a:t>Caregiver role strain=Difficulty in performing caregiver role</a:t>
            </a:r>
          </a:p>
          <a:p>
            <a:pPr>
              <a:tabLst>
                <a:tab pos="754380" algn="l"/>
                <a:tab pos="7806690" algn="l"/>
              </a:tabLst>
              <a:defRPr/>
            </a:pPr>
            <a:endParaRPr lang="en-US" sz="3200" b="1" dirty="0">
              <a:solidFill>
                <a:srgbClr val="000000"/>
              </a:solidFill>
              <a:latin typeface="+mj-lt"/>
              <a:ea typeface="ＭＳ Ｐゴシック" charset="0"/>
              <a:cs typeface="Arial" charset="0"/>
              <a:sym typeface="Arial" charset="0"/>
            </a:endParaRPr>
          </a:p>
          <a:p>
            <a:pPr>
              <a:tabLst>
                <a:tab pos="754380" algn="l"/>
                <a:tab pos="7806690" algn="l"/>
              </a:tabLst>
              <a:defRPr/>
            </a:pPr>
            <a:r>
              <a:rPr lang="en-US" sz="3200" b="1" dirty="0">
                <a:solidFill>
                  <a:srgbClr val="000000"/>
                </a:solidFill>
                <a:latin typeface="+mj-lt"/>
                <a:ea typeface="ＭＳ Ｐゴシック" charset="0"/>
                <a:cs typeface="Arial" charset="0"/>
                <a:sym typeface="Arial" charset="0"/>
              </a:rPr>
              <a:t>Caregiver Role Strain </a:t>
            </a:r>
            <a:r>
              <a:rPr lang="en-US" sz="3200" b="1" dirty="0" smtClean="0">
                <a:solidFill>
                  <a:srgbClr val="000000"/>
                </a:solidFill>
                <a:latin typeface="+mj-lt"/>
                <a:ea typeface="ＭＳ Ｐゴシック" charset="0"/>
                <a:cs typeface="Arial" charset="0"/>
                <a:sym typeface="Arial" charset="0"/>
              </a:rPr>
              <a:t>related to 24 </a:t>
            </a:r>
            <a:r>
              <a:rPr lang="en-US" sz="3200" b="1" dirty="0">
                <a:solidFill>
                  <a:srgbClr val="000000"/>
                </a:solidFill>
                <a:latin typeface="+mj-lt"/>
                <a:ea typeface="ＭＳ Ｐゴシック" charset="0"/>
                <a:cs typeface="Arial" charset="0"/>
                <a:sym typeface="Arial" charset="0"/>
              </a:rPr>
              <a:t>hour care responsibilities evidenced by anger, frustration, and feeling </a:t>
            </a:r>
            <a:r>
              <a:rPr lang="en-US" sz="3200" b="1" dirty="0" smtClean="0">
                <a:solidFill>
                  <a:srgbClr val="000000"/>
                </a:solidFill>
                <a:latin typeface="+mj-lt"/>
                <a:ea typeface="ＭＳ Ｐゴシック" charset="0"/>
                <a:cs typeface="Arial" charset="0"/>
                <a:sym typeface="Arial" charset="0"/>
              </a:rPr>
              <a:t>depressed</a:t>
            </a:r>
            <a:endParaRPr lang="en-US" sz="3200" b="1" dirty="0">
              <a:solidFill>
                <a:srgbClr val="000000"/>
              </a:solidFill>
              <a:latin typeface="+mj-lt"/>
              <a:ea typeface="ＭＳ Ｐゴシック" charset="0"/>
              <a:cs typeface="Arial" charset="0"/>
              <a:sym typeface="Arial" charset="0"/>
            </a:endParaRPr>
          </a:p>
        </p:txBody>
      </p:sp>
    </p:spTree>
    <p:extLst>
      <p:ext uri="{BB962C8B-B14F-4D97-AF65-F5344CB8AC3E}">
        <p14:creationId xmlns:p14="http://schemas.microsoft.com/office/powerpoint/2010/main" val="1018852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762000"/>
            <a:ext cx="8382000" cy="4031873"/>
          </a:xfrm>
          <a:prstGeom prst="rect">
            <a:avLst/>
          </a:prstGeom>
        </p:spPr>
        <p:txBody>
          <a:bodyPr wrap="square">
            <a:spAutoFit/>
          </a:bodyPr>
          <a:lstStyle/>
          <a:p>
            <a:r>
              <a:rPr lang="en-US" sz="3200" b="1" dirty="0"/>
              <a:t>If nursing data is to be part of the data analyzed from electronic patient records, we, as nurses, need to make two decisions: First, we need to decide what data should be included in the electronic record, and secondly, we need to decide what terminology should be used to record this data so that the meaning of the data is clear and consistent.</a:t>
            </a:r>
          </a:p>
        </p:txBody>
      </p:sp>
    </p:spTree>
    <p:extLst>
      <p:ext uri="{BB962C8B-B14F-4D97-AF65-F5344CB8AC3E}">
        <p14:creationId xmlns:p14="http://schemas.microsoft.com/office/powerpoint/2010/main" val="246696983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CCCCFF">
                <a:alpha val="60000"/>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2676525" y="3044834"/>
              <a:ext cx="1747916"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Outcome</a:t>
              </a:r>
            </a:p>
            <a:p>
              <a:pPr algn="ctr"/>
              <a:r>
                <a:rPr lang="en-US" sz="3200" b="1" dirty="0">
                  <a:cs typeface="Arial" pitchFamily="34" charset="0"/>
                </a:rPr>
                <a:t>State</a:t>
              </a:r>
            </a:p>
          </p:txBody>
        </p:sp>
        <p:sp>
          <p:nvSpPr>
            <p:cNvPr id="75" name="Rectangle 10"/>
            <p:cNvSpPr>
              <a:spLocks noChangeArrowheads="1"/>
            </p:cNvSpPr>
            <p:nvPr/>
          </p:nvSpPr>
          <p:spPr bwMode="auto">
            <a:xfrm>
              <a:off x="4525481" y="3036892"/>
              <a:ext cx="1477585"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Present</a:t>
              </a:r>
            </a:p>
            <a:p>
              <a:pPr algn="ctr"/>
              <a:r>
                <a:rPr lang="en-US" sz="3200" b="1" dirty="0">
                  <a:cs typeface="Arial" pitchFamily="34" charset="0"/>
                </a:rPr>
                <a:t>State</a:t>
              </a:r>
            </a:p>
          </p:txBody>
        </p:sp>
        <p:sp>
          <p:nvSpPr>
            <p:cNvPr id="76"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2092072" y="5660008"/>
              <a:ext cx="4406833" cy="592726"/>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Decision Making</a:t>
              </a:r>
            </a:p>
          </p:txBody>
        </p:sp>
        <p:sp>
          <p:nvSpPr>
            <p:cNvPr id="78"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1"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3657600" y="1817441"/>
              <a:ext cx="1558697" cy="582211"/>
            </a:xfrm>
            <a:prstGeom prst="rect">
              <a:avLst/>
            </a:prstGeom>
            <a:noFill/>
            <a:ln w="12700">
              <a:noFill/>
              <a:miter lim="800000"/>
              <a:headEnd/>
              <a:tailEnd/>
            </a:ln>
          </p:spPr>
          <p:txBody>
            <a:bodyPr wrap="none" lIns="90488" tIns="44450" rIns="90488" bIns="44450">
              <a:spAutoFit/>
            </a:bodyPr>
            <a:lstStyle/>
            <a:p>
              <a:pPr algn="l"/>
              <a:r>
                <a:rPr lang="en-US" sz="3200" b="1" dirty="0">
                  <a:cs typeface="Arial" pitchFamily="34" charset="0"/>
                </a:rPr>
                <a:t>Framing</a:t>
              </a: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907987445"/>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CCCCFF">
                <a:alpha val="60000"/>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3075994" y="3044834"/>
              <a:ext cx="948979" cy="582211"/>
            </a:xfrm>
            <a:prstGeom prst="rect">
              <a:avLst/>
            </a:prstGeom>
            <a:noFill/>
            <a:ln w="12700">
              <a:noFill/>
              <a:miter lim="800000"/>
              <a:headEnd/>
              <a:tailEnd/>
            </a:ln>
          </p:spPr>
          <p:txBody>
            <a:bodyPr wrap="none" lIns="90488" tIns="44450" rIns="90488" bIns="44450">
              <a:spAutoFit/>
            </a:bodyPr>
            <a:lstStyle/>
            <a:p>
              <a:pPr algn="ctr"/>
              <a:r>
                <a:rPr lang="en-US" sz="3200" b="1" dirty="0" smtClean="0">
                  <a:cs typeface="Arial" pitchFamily="34" charset="0"/>
                </a:rPr>
                <a:t>NOC</a:t>
              </a:r>
              <a:endParaRPr lang="en-US" sz="3200" b="1" dirty="0">
                <a:cs typeface="Arial" pitchFamily="34" charset="0"/>
              </a:endParaRPr>
            </a:p>
          </p:txBody>
        </p:sp>
        <p:sp>
          <p:nvSpPr>
            <p:cNvPr id="75" name="Rectangle 10"/>
            <p:cNvSpPr>
              <a:spLocks noChangeArrowheads="1"/>
            </p:cNvSpPr>
            <p:nvPr/>
          </p:nvSpPr>
          <p:spPr bwMode="auto">
            <a:xfrm>
              <a:off x="4499738" y="3044843"/>
              <a:ext cx="1703994" cy="582211"/>
            </a:xfrm>
            <a:prstGeom prst="rect">
              <a:avLst/>
            </a:prstGeom>
            <a:noFill/>
            <a:ln w="12700">
              <a:noFill/>
              <a:miter lim="800000"/>
              <a:headEnd/>
              <a:tailEnd/>
            </a:ln>
          </p:spPr>
          <p:txBody>
            <a:bodyPr wrap="none" lIns="90488" tIns="44450" rIns="90488" bIns="44450">
              <a:spAutoFit/>
            </a:bodyPr>
            <a:lstStyle/>
            <a:p>
              <a:pPr algn="ctr"/>
              <a:r>
                <a:rPr lang="en-US" sz="3200" b="1" dirty="0" smtClean="0">
                  <a:cs typeface="Arial" pitchFamily="34" charset="0"/>
                </a:rPr>
                <a:t>NANDA-I</a:t>
              </a:r>
              <a:endParaRPr lang="en-US" sz="3200" b="1" dirty="0">
                <a:cs typeface="Arial" pitchFamily="34" charset="0"/>
              </a:endParaRPr>
            </a:p>
          </p:txBody>
        </p:sp>
        <p:sp>
          <p:nvSpPr>
            <p:cNvPr id="76"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2092072" y="5660008"/>
              <a:ext cx="4406833" cy="592726"/>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Decision Making</a:t>
              </a:r>
            </a:p>
          </p:txBody>
        </p:sp>
        <p:sp>
          <p:nvSpPr>
            <p:cNvPr id="78"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1"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2590800" y="1817441"/>
              <a:ext cx="3844806" cy="582211"/>
            </a:xfrm>
            <a:prstGeom prst="rect">
              <a:avLst/>
            </a:prstGeom>
            <a:noFill/>
            <a:ln w="12700">
              <a:noFill/>
              <a:miter lim="800000"/>
              <a:headEnd/>
              <a:tailEnd/>
            </a:ln>
          </p:spPr>
          <p:txBody>
            <a:bodyPr wrap="square" lIns="90488" tIns="44450" rIns="90488" bIns="44450">
              <a:spAutoFit/>
            </a:bodyPr>
            <a:lstStyle/>
            <a:p>
              <a:pPr algn="ctr"/>
              <a:r>
                <a:rPr lang="en-US" sz="3200" b="1" dirty="0" smtClean="0">
                  <a:cs typeface="Arial" pitchFamily="34" charset="0"/>
                </a:rPr>
                <a:t>Nursing Theory</a:t>
              </a:r>
              <a:endParaRPr lang="en-US" sz="3200" b="1" dirty="0">
                <a:cs typeface="Arial" pitchFamily="34" charset="0"/>
              </a:endParaRP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220933668"/>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1" y="228600"/>
            <a:ext cx="5557838" cy="655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0324609"/>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rgbClr val="CCCCFF"/>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2676525" y="3044834"/>
              <a:ext cx="1747916"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Outcome</a:t>
              </a:r>
            </a:p>
            <a:p>
              <a:pPr algn="ctr"/>
              <a:r>
                <a:rPr lang="en-US" sz="3200" b="1" dirty="0">
                  <a:cs typeface="Arial" pitchFamily="34" charset="0"/>
                </a:rPr>
                <a:t>State</a:t>
              </a:r>
            </a:p>
          </p:txBody>
        </p:sp>
        <p:sp>
          <p:nvSpPr>
            <p:cNvPr id="75" name="Rectangle 10"/>
            <p:cNvSpPr>
              <a:spLocks noChangeArrowheads="1"/>
            </p:cNvSpPr>
            <p:nvPr/>
          </p:nvSpPr>
          <p:spPr bwMode="auto">
            <a:xfrm>
              <a:off x="4525481" y="3036892"/>
              <a:ext cx="1477585"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Present</a:t>
              </a:r>
            </a:p>
            <a:p>
              <a:pPr algn="ctr"/>
              <a:r>
                <a:rPr lang="en-US" sz="3200" b="1" dirty="0">
                  <a:cs typeface="Arial" pitchFamily="34" charset="0"/>
                </a:rPr>
                <a:t>State</a:t>
              </a:r>
            </a:p>
          </p:txBody>
        </p:sp>
        <p:sp>
          <p:nvSpPr>
            <p:cNvPr id="76"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2092072" y="5660008"/>
              <a:ext cx="4406833" cy="592726"/>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Decision Making</a:t>
              </a:r>
            </a:p>
          </p:txBody>
        </p:sp>
        <p:sp>
          <p:nvSpPr>
            <p:cNvPr id="78"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1"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3657600" y="1817441"/>
              <a:ext cx="1558697" cy="582211"/>
            </a:xfrm>
            <a:prstGeom prst="rect">
              <a:avLst/>
            </a:prstGeom>
            <a:noFill/>
            <a:ln w="12700">
              <a:noFill/>
              <a:miter lim="800000"/>
              <a:headEnd/>
              <a:tailEnd/>
            </a:ln>
          </p:spPr>
          <p:txBody>
            <a:bodyPr wrap="none" lIns="90488" tIns="44450" rIns="90488" bIns="44450">
              <a:spAutoFit/>
            </a:bodyPr>
            <a:lstStyle/>
            <a:p>
              <a:pPr algn="l"/>
              <a:r>
                <a:rPr lang="en-US" sz="3200" b="1" dirty="0">
                  <a:cs typeface="Arial" pitchFamily="34" charset="0"/>
                </a:rPr>
                <a:t>Framing</a:t>
              </a: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719405606"/>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2676525" y="3044834"/>
              <a:ext cx="1747916"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Outcome</a:t>
              </a:r>
            </a:p>
            <a:p>
              <a:pPr algn="ctr"/>
              <a:r>
                <a:rPr lang="en-US" sz="3200" b="1" dirty="0">
                  <a:cs typeface="Arial" pitchFamily="34" charset="0"/>
                </a:rPr>
                <a:t>State</a:t>
              </a:r>
            </a:p>
          </p:txBody>
        </p:sp>
        <p:sp>
          <p:nvSpPr>
            <p:cNvPr id="75" name="Rectangle 10"/>
            <p:cNvSpPr>
              <a:spLocks noChangeArrowheads="1"/>
            </p:cNvSpPr>
            <p:nvPr/>
          </p:nvSpPr>
          <p:spPr bwMode="auto">
            <a:xfrm>
              <a:off x="4525481" y="3036892"/>
              <a:ext cx="1477585"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Present</a:t>
              </a:r>
            </a:p>
            <a:p>
              <a:pPr algn="ctr"/>
              <a:r>
                <a:rPr lang="en-US" sz="3200" b="1" dirty="0">
                  <a:cs typeface="Arial" pitchFamily="34" charset="0"/>
                </a:rPr>
                <a:t>State</a:t>
              </a:r>
            </a:p>
          </p:txBody>
        </p:sp>
        <p:sp>
          <p:nvSpPr>
            <p:cNvPr id="76" name="AutoShape 16"/>
            <p:cNvSpPr>
              <a:spLocks noChangeArrowheads="1"/>
            </p:cNvSpPr>
            <p:nvPr/>
          </p:nvSpPr>
          <p:spPr bwMode="auto">
            <a:xfrm>
              <a:off x="2092072" y="5505208"/>
              <a:ext cx="4613528" cy="762833"/>
            </a:xfrm>
            <a:prstGeom prst="cube">
              <a:avLst>
                <a:gd name="adj" fmla="val 24995"/>
              </a:avLst>
            </a:prstGeom>
            <a:solidFill>
              <a:srgbClr val="CCCCFF"/>
            </a:solid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2092072" y="5660008"/>
              <a:ext cx="4406833" cy="592726"/>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Decision Making</a:t>
              </a:r>
            </a:p>
          </p:txBody>
        </p:sp>
        <p:sp>
          <p:nvSpPr>
            <p:cNvPr id="78"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1"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3657600" y="1817441"/>
              <a:ext cx="1558697" cy="582211"/>
            </a:xfrm>
            <a:prstGeom prst="rect">
              <a:avLst/>
            </a:prstGeom>
            <a:noFill/>
            <a:ln w="12700">
              <a:noFill/>
              <a:miter lim="800000"/>
              <a:headEnd/>
              <a:tailEnd/>
            </a:ln>
          </p:spPr>
          <p:txBody>
            <a:bodyPr wrap="none" lIns="90488" tIns="44450" rIns="90488" bIns="44450">
              <a:spAutoFit/>
            </a:bodyPr>
            <a:lstStyle/>
            <a:p>
              <a:pPr algn="l"/>
              <a:r>
                <a:rPr lang="en-US" sz="3200" b="1" dirty="0">
                  <a:cs typeface="Arial" pitchFamily="34" charset="0"/>
                </a:rPr>
                <a:t>Framing</a:t>
              </a: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826456624"/>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D9D9D9">
                <a:alpha val="49804"/>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3075994" y="3044834"/>
              <a:ext cx="948979" cy="582211"/>
            </a:xfrm>
            <a:prstGeom prst="rect">
              <a:avLst/>
            </a:prstGeom>
            <a:noFill/>
            <a:ln w="12700">
              <a:noFill/>
              <a:miter lim="800000"/>
              <a:headEnd/>
              <a:tailEnd/>
            </a:ln>
          </p:spPr>
          <p:txBody>
            <a:bodyPr wrap="none" lIns="90488" tIns="44450" rIns="90488" bIns="44450">
              <a:spAutoFit/>
            </a:bodyPr>
            <a:lstStyle/>
            <a:p>
              <a:pPr algn="ctr"/>
              <a:r>
                <a:rPr lang="en-US" sz="3200" b="1" dirty="0" smtClean="0">
                  <a:cs typeface="Arial" pitchFamily="34" charset="0"/>
                </a:rPr>
                <a:t>NOC</a:t>
              </a:r>
              <a:endParaRPr lang="en-US" sz="3200" b="1" dirty="0">
                <a:cs typeface="Arial" pitchFamily="34" charset="0"/>
              </a:endParaRPr>
            </a:p>
          </p:txBody>
        </p:sp>
        <p:sp>
          <p:nvSpPr>
            <p:cNvPr id="75" name="Rectangle 10"/>
            <p:cNvSpPr>
              <a:spLocks noChangeArrowheads="1"/>
            </p:cNvSpPr>
            <p:nvPr/>
          </p:nvSpPr>
          <p:spPr bwMode="auto">
            <a:xfrm>
              <a:off x="4499738" y="3044843"/>
              <a:ext cx="1703994" cy="582211"/>
            </a:xfrm>
            <a:prstGeom prst="rect">
              <a:avLst/>
            </a:prstGeom>
            <a:noFill/>
            <a:ln w="12700">
              <a:noFill/>
              <a:miter lim="800000"/>
              <a:headEnd/>
              <a:tailEnd/>
            </a:ln>
          </p:spPr>
          <p:txBody>
            <a:bodyPr wrap="none" lIns="90488" tIns="44450" rIns="90488" bIns="44450">
              <a:spAutoFit/>
            </a:bodyPr>
            <a:lstStyle/>
            <a:p>
              <a:pPr algn="ctr"/>
              <a:r>
                <a:rPr lang="en-US" sz="3200" b="1" dirty="0" smtClean="0">
                  <a:cs typeface="Arial" pitchFamily="34" charset="0"/>
                </a:rPr>
                <a:t>NANDA-I</a:t>
              </a:r>
              <a:endParaRPr lang="en-US" sz="3200" b="1" dirty="0">
                <a:cs typeface="Arial" pitchFamily="34" charset="0"/>
              </a:endParaRPr>
            </a:p>
          </p:txBody>
        </p:sp>
        <p:sp>
          <p:nvSpPr>
            <p:cNvPr id="76" name="AutoShape 16"/>
            <p:cNvSpPr>
              <a:spLocks noChangeArrowheads="1"/>
            </p:cNvSpPr>
            <p:nvPr/>
          </p:nvSpPr>
          <p:spPr bwMode="auto">
            <a:xfrm>
              <a:off x="2092072" y="5505208"/>
              <a:ext cx="4613528" cy="762833"/>
            </a:xfrm>
            <a:prstGeom prst="cube">
              <a:avLst>
                <a:gd name="adj" fmla="val 24995"/>
              </a:avLst>
            </a:prstGeom>
            <a:solidFill>
              <a:srgbClr val="CCCCFF"/>
            </a:solid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1752600" y="5664225"/>
              <a:ext cx="5134812" cy="551433"/>
            </a:xfrm>
            <a:prstGeom prst="rect">
              <a:avLst/>
            </a:prstGeom>
            <a:noFill/>
            <a:ln w="12700">
              <a:noFill/>
              <a:miter lim="800000"/>
              <a:headEnd/>
              <a:tailEnd/>
            </a:ln>
          </p:spPr>
          <p:txBody>
            <a:bodyPr wrap="square" lIns="90488" tIns="44450" rIns="90488" bIns="44450">
              <a:spAutoFit/>
            </a:bodyPr>
            <a:lstStyle/>
            <a:p>
              <a:pPr algn="ctr"/>
              <a:r>
                <a:rPr lang="en-US" sz="2900" b="1" dirty="0" smtClean="0">
                  <a:cs typeface="Arial" pitchFamily="34" charset="0"/>
                </a:rPr>
                <a:t>NIC Interventions &amp; Activities</a:t>
              </a:r>
              <a:endParaRPr lang="en-US" sz="2900" b="1" dirty="0">
                <a:cs typeface="Arial" pitchFamily="34" charset="0"/>
              </a:endParaRPr>
            </a:p>
          </p:txBody>
        </p:sp>
        <p:sp>
          <p:nvSpPr>
            <p:cNvPr id="78"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1"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2590800" y="1817441"/>
              <a:ext cx="3844806" cy="582211"/>
            </a:xfrm>
            <a:prstGeom prst="rect">
              <a:avLst/>
            </a:prstGeom>
            <a:noFill/>
            <a:ln w="12700">
              <a:noFill/>
              <a:miter lim="800000"/>
              <a:headEnd/>
              <a:tailEnd/>
            </a:ln>
          </p:spPr>
          <p:txBody>
            <a:bodyPr wrap="square" lIns="90488" tIns="44450" rIns="90488" bIns="44450">
              <a:spAutoFit/>
            </a:bodyPr>
            <a:lstStyle/>
            <a:p>
              <a:pPr algn="ctr"/>
              <a:r>
                <a:rPr lang="en-US" sz="3200" b="1" dirty="0" smtClean="0">
                  <a:cs typeface="Arial" pitchFamily="34" charset="0"/>
                </a:rPr>
                <a:t>Nursing Theory</a:t>
              </a:r>
              <a:endParaRPr lang="en-US" sz="3200" b="1" dirty="0">
                <a:cs typeface="Arial" pitchFamily="34" charset="0"/>
              </a:endParaRP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027048852"/>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09600" y="533400"/>
            <a:ext cx="8157600" cy="5933789"/>
          </a:xfrm>
          <a:prstGeom prst="rect">
            <a:avLst/>
          </a:prstGeom>
        </p:spPr>
      </p:pic>
    </p:spTree>
    <p:extLst>
      <p:ext uri="{BB962C8B-B14F-4D97-AF65-F5344CB8AC3E}">
        <p14:creationId xmlns:p14="http://schemas.microsoft.com/office/powerpoint/2010/main" val="255519740"/>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2676525" y="3044834"/>
              <a:ext cx="1747916"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Outcome</a:t>
              </a:r>
            </a:p>
            <a:p>
              <a:pPr algn="ctr"/>
              <a:r>
                <a:rPr lang="en-US" sz="3200" b="1" dirty="0">
                  <a:cs typeface="Arial" pitchFamily="34" charset="0"/>
                </a:rPr>
                <a:t>State</a:t>
              </a:r>
            </a:p>
          </p:txBody>
        </p:sp>
        <p:sp>
          <p:nvSpPr>
            <p:cNvPr id="75" name="Rectangle 10"/>
            <p:cNvSpPr>
              <a:spLocks noChangeArrowheads="1"/>
            </p:cNvSpPr>
            <p:nvPr/>
          </p:nvSpPr>
          <p:spPr bwMode="auto">
            <a:xfrm>
              <a:off x="4525481" y="3036892"/>
              <a:ext cx="1477585"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Present</a:t>
              </a:r>
            </a:p>
            <a:p>
              <a:pPr algn="ctr"/>
              <a:r>
                <a:rPr lang="en-US" sz="3200" b="1" dirty="0">
                  <a:cs typeface="Arial" pitchFamily="34" charset="0"/>
                </a:rPr>
                <a:t>State</a:t>
              </a:r>
            </a:p>
          </p:txBody>
        </p:sp>
        <p:sp>
          <p:nvSpPr>
            <p:cNvPr id="76"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2092072" y="5660008"/>
              <a:ext cx="4406833" cy="592726"/>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Decision Making</a:t>
              </a:r>
            </a:p>
          </p:txBody>
        </p:sp>
        <p:sp>
          <p:nvSpPr>
            <p:cNvPr id="78" name="AutoShape 18"/>
            <p:cNvSpPr>
              <a:spLocks noChangeArrowheads="1"/>
            </p:cNvSpPr>
            <p:nvPr/>
          </p:nvSpPr>
          <p:spPr bwMode="auto">
            <a:xfrm>
              <a:off x="1104900" y="3002094"/>
              <a:ext cx="1371106" cy="1228290"/>
            </a:xfrm>
            <a:prstGeom prst="diamond">
              <a:avLst/>
            </a:prstGeom>
            <a:solidFill>
              <a:srgbClr val="CCCCFF"/>
            </a:solid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1"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3657600" y="1817441"/>
              <a:ext cx="1558697" cy="582211"/>
            </a:xfrm>
            <a:prstGeom prst="rect">
              <a:avLst/>
            </a:prstGeom>
            <a:noFill/>
            <a:ln w="12700">
              <a:noFill/>
              <a:miter lim="800000"/>
              <a:headEnd/>
              <a:tailEnd/>
            </a:ln>
          </p:spPr>
          <p:txBody>
            <a:bodyPr wrap="none" lIns="90488" tIns="44450" rIns="90488" bIns="44450">
              <a:spAutoFit/>
            </a:bodyPr>
            <a:lstStyle/>
            <a:p>
              <a:pPr algn="l"/>
              <a:r>
                <a:rPr lang="en-US" sz="3200" b="1" dirty="0">
                  <a:cs typeface="Arial" pitchFamily="34" charset="0"/>
                </a:rPr>
                <a:t>Framing</a:t>
              </a: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764521318"/>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D9D9D9">
                <a:alpha val="49804"/>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3075994" y="3044834"/>
              <a:ext cx="948979" cy="582211"/>
            </a:xfrm>
            <a:prstGeom prst="rect">
              <a:avLst/>
            </a:prstGeom>
            <a:noFill/>
            <a:ln w="12700">
              <a:noFill/>
              <a:miter lim="800000"/>
              <a:headEnd/>
              <a:tailEnd/>
            </a:ln>
          </p:spPr>
          <p:txBody>
            <a:bodyPr wrap="none" lIns="90488" tIns="44450" rIns="90488" bIns="44450">
              <a:spAutoFit/>
            </a:bodyPr>
            <a:lstStyle/>
            <a:p>
              <a:pPr algn="ctr"/>
              <a:r>
                <a:rPr lang="en-US" sz="3200" b="1" dirty="0" smtClean="0">
                  <a:cs typeface="Arial" pitchFamily="34" charset="0"/>
                </a:rPr>
                <a:t>NOC</a:t>
              </a:r>
              <a:endParaRPr lang="en-US" sz="3200" b="1" dirty="0">
                <a:cs typeface="Arial" pitchFamily="34" charset="0"/>
              </a:endParaRPr>
            </a:p>
          </p:txBody>
        </p:sp>
        <p:sp>
          <p:nvSpPr>
            <p:cNvPr id="75" name="Rectangle 10"/>
            <p:cNvSpPr>
              <a:spLocks noChangeArrowheads="1"/>
            </p:cNvSpPr>
            <p:nvPr/>
          </p:nvSpPr>
          <p:spPr bwMode="auto">
            <a:xfrm>
              <a:off x="4499738" y="3044843"/>
              <a:ext cx="1703994" cy="582211"/>
            </a:xfrm>
            <a:prstGeom prst="rect">
              <a:avLst/>
            </a:prstGeom>
            <a:noFill/>
            <a:ln w="12700">
              <a:noFill/>
              <a:miter lim="800000"/>
              <a:headEnd/>
              <a:tailEnd/>
            </a:ln>
          </p:spPr>
          <p:txBody>
            <a:bodyPr wrap="none" lIns="90488" tIns="44450" rIns="90488" bIns="44450">
              <a:spAutoFit/>
            </a:bodyPr>
            <a:lstStyle/>
            <a:p>
              <a:pPr algn="ctr"/>
              <a:r>
                <a:rPr lang="en-US" sz="3200" b="1" dirty="0" smtClean="0">
                  <a:cs typeface="Arial" pitchFamily="34" charset="0"/>
                </a:rPr>
                <a:t>NANDA-I</a:t>
              </a:r>
              <a:endParaRPr lang="en-US" sz="3200" b="1" dirty="0">
                <a:cs typeface="Arial" pitchFamily="34" charset="0"/>
              </a:endParaRPr>
            </a:p>
          </p:txBody>
        </p:sp>
        <p:sp>
          <p:nvSpPr>
            <p:cNvPr id="76"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1752600" y="5664225"/>
              <a:ext cx="5134812" cy="551433"/>
            </a:xfrm>
            <a:prstGeom prst="rect">
              <a:avLst/>
            </a:prstGeom>
            <a:noFill/>
            <a:ln w="12700">
              <a:noFill/>
              <a:miter lim="800000"/>
              <a:headEnd/>
              <a:tailEnd/>
            </a:ln>
          </p:spPr>
          <p:txBody>
            <a:bodyPr wrap="square" lIns="90488" tIns="44450" rIns="90488" bIns="44450">
              <a:spAutoFit/>
            </a:bodyPr>
            <a:lstStyle/>
            <a:p>
              <a:pPr algn="ctr"/>
              <a:r>
                <a:rPr lang="en-US" sz="2900" b="1" dirty="0" smtClean="0">
                  <a:cs typeface="Arial" pitchFamily="34" charset="0"/>
                </a:rPr>
                <a:t>NIC Interventions &amp; Activities</a:t>
              </a:r>
              <a:endParaRPr lang="en-US" sz="2900" b="1" dirty="0">
                <a:cs typeface="Arial" pitchFamily="34" charset="0"/>
              </a:endParaRPr>
            </a:p>
          </p:txBody>
        </p:sp>
        <p:sp>
          <p:nvSpPr>
            <p:cNvPr id="78" name="AutoShape 18"/>
            <p:cNvSpPr>
              <a:spLocks noChangeArrowheads="1"/>
            </p:cNvSpPr>
            <p:nvPr/>
          </p:nvSpPr>
          <p:spPr bwMode="auto">
            <a:xfrm>
              <a:off x="1104900" y="3002094"/>
              <a:ext cx="1371106" cy="1228290"/>
            </a:xfrm>
            <a:prstGeom prst="diamond">
              <a:avLst/>
            </a:prstGeom>
            <a:solidFill>
              <a:srgbClr val="CCCCFF"/>
            </a:solid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203958" y="3143841"/>
              <a:ext cx="1234442" cy="705321"/>
            </a:xfrm>
            <a:prstGeom prst="rect">
              <a:avLst/>
            </a:prstGeom>
            <a:noFill/>
            <a:ln w="12700">
              <a:noFill/>
              <a:miter lim="800000"/>
              <a:headEnd/>
              <a:tailEnd/>
            </a:ln>
          </p:spPr>
          <p:txBody>
            <a:bodyPr wrap="none" lIns="90488" tIns="44450" rIns="90488" bIns="44450">
              <a:spAutoFit/>
            </a:bodyPr>
            <a:lstStyle/>
            <a:p>
              <a:pPr algn="ctr"/>
              <a:r>
                <a:rPr lang="en-US" sz="2000" b="1" dirty="0" smtClean="0">
                  <a:cs typeface="Arial" pitchFamily="34" charset="0"/>
                </a:rPr>
                <a:t>NOC </a:t>
              </a:r>
            </a:p>
            <a:p>
              <a:pPr algn="ctr"/>
              <a:r>
                <a:rPr lang="en-US" sz="2000" b="1" dirty="0" smtClean="0">
                  <a:cs typeface="Arial" pitchFamily="34" charset="0"/>
                </a:rPr>
                <a:t>Indicators</a:t>
              </a:r>
              <a:endParaRPr lang="en-US" sz="2000" b="1" dirty="0">
                <a:cs typeface="Arial" pitchFamily="34" charset="0"/>
              </a:endParaRP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1"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2590800" y="1817441"/>
              <a:ext cx="3844806" cy="582211"/>
            </a:xfrm>
            <a:prstGeom prst="rect">
              <a:avLst/>
            </a:prstGeom>
            <a:noFill/>
            <a:ln w="12700">
              <a:noFill/>
              <a:miter lim="800000"/>
              <a:headEnd/>
              <a:tailEnd/>
            </a:ln>
          </p:spPr>
          <p:txBody>
            <a:bodyPr wrap="square" lIns="90488" tIns="44450" rIns="90488" bIns="44450">
              <a:spAutoFit/>
            </a:bodyPr>
            <a:lstStyle/>
            <a:p>
              <a:pPr algn="ctr"/>
              <a:r>
                <a:rPr lang="en-US" sz="3200" b="1" dirty="0" smtClean="0">
                  <a:cs typeface="Arial" pitchFamily="34" charset="0"/>
                </a:rPr>
                <a:t>Nursing Theory</a:t>
              </a:r>
              <a:endParaRPr lang="en-US" sz="3200" b="1" dirty="0">
                <a:cs typeface="Arial" pitchFamily="34" charset="0"/>
              </a:endParaRP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962541264"/>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6E1520B-6962-4EEC-81C7-525092BA4A33}" type="slidenum">
              <a:rPr lang="en-US" smtClean="0"/>
              <a:pPr/>
              <a:t>79</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1" y="228600"/>
            <a:ext cx="5557838" cy="655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543485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EPIC</a:t>
            </a:r>
            <a:endParaRPr lang="en-US" dirty="0"/>
          </a:p>
        </p:txBody>
      </p:sp>
      <p:sp>
        <p:nvSpPr>
          <p:cNvPr id="5" name="Rectangle 4"/>
          <p:cNvSpPr/>
          <p:nvPr/>
        </p:nvSpPr>
        <p:spPr>
          <a:xfrm>
            <a:off x="457200" y="2286000"/>
            <a:ext cx="8382000" cy="2246769"/>
          </a:xfrm>
          <a:prstGeom prst="rect">
            <a:avLst/>
          </a:prstGeom>
        </p:spPr>
        <p:txBody>
          <a:bodyPr wrap="square">
            <a:spAutoFit/>
          </a:bodyPr>
          <a:lstStyle/>
          <a:p>
            <a:r>
              <a:rPr lang="en-US" sz="2800" b="1" dirty="0" smtClean="0"/>
              <a:t>EPICs “Nursing Collaborative” has recommendations </a:t>
            </a:r>
            <a:r>
              <a:rPr lang="en-US" sz="2800" b="1" dirty="0"/>
              <a:t>are prebuilt in Epic’s Foundation System for 10 workflows, and the group plans to address topics like longitudinal care planning and diabetes screening this summer.</a:t>
            </a:r>
          </a:p>
        </p:txBody>
      </p:sp>
    </p:spTree>
    <p:extLst>
      <p:ext uri="{BB962C8B-B14F-4D97-AF65-F5344CB8AC3E}">
        <p14:creationId xmlns:p14="http://schemas.microsoft.com/office/powerpoint/2010/main" val="58334788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solidFill>
                <a:srgbClr val="CCCCFF"/>
              </a:solid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2676525" y="3044834"/>
              <a:ext cx="1747916"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Outcome</a:t>
              </a:r>
            </a:p>
            <a:p>
              <a:pPr algn="ctr"/>
              <a:r>
                <a:rPr lang="en-US" sz="3200" b="1" dirty="0">
                  <a:cs typeface="Arial" pitchFamily="34" charset="0"/>
                </a:rPr>
                <a:t>State</a:t>
              </a:r>
            </a:p>
          </p:txBody>
        </p:sp>
        <p:sp>
          <p:nvSpPr>
            <p:cNvPr id="75" name="Rectangle 10"/>
            <p:cNvSpPr>
              <a:spLocks noChangeArrowheads="1"/>
            </p:cNvSpPr>
            <p:nvPr/>
          </p:nvSpPr>
          <p:spPr bwMode="auto">
            <a:xfrm>
              <a:off x="4525481" y="3036892"/>
              <a:ext cx="1477585"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Present</a:t>
              </a:r>
            </a:p>
            <a:p>
              <a:pPr algn="ctr"/>
              <a:r>
                <a:rPr lang="en-US" sz="3200" b="1" dirty="0">
                  <a:cs typeface="Arial" pitchFamily="34" charset="0"/>
                </a:rPr>
                <a:t>State</a:t>
              </a:r>
            </a:p>
          </p:txBody>
        </p:sp>
        <p:sp>
          <p:nvSpPr>
            <p:cNvPr id="76"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2092072" y="5660008"/>
              <a:ext cx="4406833" cy="592726"/>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Decision Making</a:t>
              </a:r>
            </a:p>
          </p:txBody>
        </p:sp>
        <p:sp>
          <p:nvSpPr>
            <p:cNvPr id="78"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1"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3657600" y="1817441"/>
              <a:ext cx="1558697" cy="582211"/>
            </a:xfrm>
            <a:prstGeom prst="rect">
              <a:avLst/>
            </a:prstGeom>
            <a:noFill/>
            <a:ln w="12700">
              <a:noFill/>
              <a:miter lim="800000"/>
              <a:headEnd/>
              <a:tailEnd/>
            </a:ln>
          </p:spPr>
          <p:txBody>
            <a:bodyPr wrap="none" lIns="90488" tIns="44450" rIns="90488" bIns="44450">
              <a:spAutoFit/>
            </a:bodyPr>
            <a:lstStyle/>
            <a:p>
              <a:pPr algn="l"/>
              <a:r>
                <a:rPr lang="en-US" sz="3200" b="1" dirty="0">
                  <a:cs typeface="Arial" pitchFamily="34" charset="0"/>
                </a:rPr>
                <a:t>Framing</a:t>
              </a: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65289947"/>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99" name="Group 98"/>
          <p:cNvGrpSpPr/>
          <p:nvPr/>
        </p:nvGrpSpPr>
        <p:grpSpPr>
          <a:xfrm>
            <a:off x="213098" y="1117871"/>
            <a:ext cx="8733267" cy="5282929"/>
            <a:chOff x="213098" y="985112"/>
            <a:chExt cx="8733267" cy="5282929"/>
          </a:xfrm>
        </p:grpSpPr>
        <p:grpSp>
          <p:nvGrpSpPr>
            <p:cNvPr id="100" name="Group 99"/>
            <p:cNvGrpSpPr/>
            <p:nvPr/>
          </p:nvGrpSpPr>
          <p:grpSpPr>
            <a:xfrm>
              <a:off x="6624259" y="3049279"/>
              <a:ext cx="1005266" cy="1206500"/>
              <a:chOff x="6231395" y="3049279"/>
              <a:chExt cx="1005266" cy="1206500"/>
            </a:xfrm>
          </p:grpSpPr>
          <p:sp>
            <p:nvSpPr>
              <p:cNvPr id="129"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130"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101"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102"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103" name="Group 5"/>
            <p:cNvGrpSpPr>
              <a:grpSpLocks/>
            </p:cNvGrpSpPr>
            <p:nvPr/>
          </p:nvGrpSpPr>
          <p:grpSpPr bwMode="auto">
            <a:xfrm>
              <a:off x="2262147" y="985112"/>
              <a:ext cx="4495800" cy="783844"/>
              <a:chOff x="1588" y="292"/>
              <a:chExt cx="2584" cy="485"/>
            </a:xfrm>
            <a:noFill/>
          </p:grpSpPr>
          <p:sp>
            <p:nvSpPr>
              <p:cNvPr id="127"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128"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104"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105" name="Oval 4"/>
            <p:cNvSpPr>
              <a:spLocks noChangeArrowheads="1"/>
            </p:cNvSpPr>
            <p:nvPr/>
          </p:nvSpPr>
          <p:spPr bwMode="auto">
            <a:xfrm>
              <a:off x="2743200" y="2303908"/>
              <a:ext cx="1830627"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106" name="Rectangle 8"/>
            <p:cNvSpPr>
              <a:spLocks noChangeArrowheads="1"/>
            </p:cNvSpPr>
            <p:nvPr/>
          </p:nvSpPr>
          <p:spPr bwMode="auto">
            <a:xfrm>
              <a:off x="2676525" y="3044834"/>
              <a:ext cx="1747916"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Outcome</a:t>
              </a:r>
            </a:p>
            <a:p>
              <a:pPr algn="ctr"/>
              <a:r>
                <a:rPr lang="en-US" sz="3200" b="1" dirty="0">
                  <a:cs typeface="Arial" pitchFamily="34" charset="0"/>
                </a:rPr>
                <a:t>State</a:t>
              </a:r>
            </a:p>
          </p:txBody>
        </p:sp>
        <p:sp>
          <p:nvSpPr>
            <p:cNvPr id="107" name="Rectangle 10"/>
            <p:cNvSpPr>
              <a:spLocks noChangeArrowheads="1"/>
            </p:cNvSpPr>
            <p:nvPr/>
          </p:nvSpPr>
          <p:spPr bwMode="auto">
            <a:xfrm>
              <a:off x="4525481" y="3036892"/>
              <a:ext cx="1477585" cy="1074653"/>
            </a:xfrm>
            <a:prstGeom prst="rect">
              <a:avLst/>
            </a:prstGeom>
            <a:noFill/>
            <a:ln w="12700">
              <a:noFill/>
              <a:miter lim="800000"/>
              <a:headEnd/>
              <a:tailEnd/>
            </a:ln>
          </p:spPr>
          <p:txBody>
            <a:bodyPr wrap="none" lIns="90488" tIns="44450" rIns="90488" bIns="44450">
              <a:spAutoFit/>
            </a:bodyPr>
            <a:lstStyle/>
            <a:p>
              <a:pPr algn="ctr"/>
              <a:r>
                <a:rPr lang="en-US" sz="3200" b="1" dirty="0">
                  <a:cs typeface="Arial" pitchFamily="34" charset="0"/>
                </a:rPr>
                <a:t>Present</a:t>
              </a:r>
            </a:p>
            <a:p>
              <a:pPr algn="ctr"/>
              <a:r>
                <a:rPr lang="en-US" sz="3200" b="1" dirty="0">
                  <a:cs typeface="Arial" pitchFamily="34" charset="0"/>
                </a:rPr>
                <a:t>State</a:t>
              </a:r>
            </a:p>
          </p:txBody>
        </p:sp>
        <p:sp>
          <p:nvSpPr>
            <p:cNvPr id="108"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109" name="Rectangle 17"/>
            <p:cNvSpPr>
              <a:spLocks noChangeArrowheads="1"/>
            </p:cNvSpPr>
            <p:nvPr/>
          </p:nvSpPr>
          <p:spPr bwMode="auto">
            <a:xfrm>
              <a:off x="2092072" y="5660008"/>
              <a:ext cx="4406833" cy="592726"/>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Decision Making</a:t>
              </a:r>
            </a:p>
          </p:txBody>
        </p:sp>
        <p:sp>
          <p:nvSpPr>
            <p:cNvPr id="110"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111" name="Rectangle 19"/>
            <p:cNvSpPr>
              <a:spLocks noChangeArrowheads="1"/>
            </p:cNvSpPr>
            <p:nvPr/>
          </p:nvSpPr>
          <p:spPr bwMode="auto">
            <a:xfrm>
              <a:off x="1154941" y="3421610"/>
              <a:ext cx="1435859" cy="404043"/>
            </a:xfrm>
            <a:prstGeom prst="rect">
              <a:avLst/>
            </a:prstGeom>
            <a:noFill/>
            <a:ln w="12700">
              <a:noFill/>
              <a:miter lim="800000"/>
              <a:headEnd/>
              <a:tailEnd/>
            </a:ln>
          </p:spPr>
          <p:txBody>
            <a:bodyPr wrap="none" lIns="90488" tIns="44450" rIns="90488" bIns="44450">
              <a:spAutoFit/>
            </a:bodyPr>
            <a:lstStyle/>
            <a:p>
              <a:r>
                <a:rPr lang="en-US" sz="2000" b="1" dirty="0">
                  <a:cs typeface="Arial" pitchFamily="34" charset="0"/>
                </a:rPr>
                <a:t>Judgment</a:t>
              </a:r>
            </a:p>
          </p:txBody>
        </p:sp>
        <p:sp>
          <p:nvSpPr>
            <p:cNvPr id="112"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113"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114"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115" name="Rectangle 32"/>
            <p:cNvSpPr>
              <a:spLocks noChangeArrowheads="1"/>
            </p:cNvSpPr>
            <p:nvPr/>
          </p:nvSpPr>
          <p:spPr bwMode="auto">
            <a:xfrm>
              <a:off x="3657600" y="1817441"/>
              <a:ext cx="1558697" cy="582211"/>
            </a:xfrm>
            <a:prstGeom prst="rect">
              <a:avLst/>
            </a:prstGeom>
            <a:noFill/>
            <a:ln w="12700">
              <a:noFill/>
              <a:miter lim="800000"/>
              <a:headEnd/>
              <a:tailEnd/>
            </a:ln>
          </p:spPr>
          <p:txBody>
            <a:bodyPr wrap="none" lIns="90488" tIns="44450" rIns="90488" bIns="44450">
              <a:spAutoFit/>
            </a:bodyPr>
            <a:lstStyle/>
            <a:p>
              <a:pPr algn="l"/>
              <a:r>
                <a:rPr lang="en-US" sz="3200" b="1" dirty="0">
                  <a:cs typeface="Arial" pitchFamily="34" charset="0"/>
                </a:rPr>
                <a:t>Framing</a:t>
              </a:r>
            </a:p>
          </p:txBody>
        </p:sp>
        <p:sp>
          <p:nvSpPr>
            <p:cNvPr id="116"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117" name="Right Arrow 116"/>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18" name="Down Arrow 117"/>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Down Arrow 118"/>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Left Arrow 119"/>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Left Arrow 120"/>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Left Arrow 121"/>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Left Arrow 122"/>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Up Arrow 123"/>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Right Arrow 124"/>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26" name="Up Arrow 125"/>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451904679"/>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AutoShape 2"/>
          <p:cNvSpPr txBox="1">
            <a:spLocks noChangeArrowheads="1"/>
          </p:cNvSpPr>
          <p:nvPr/>
        </p:nvSpPr>
        <p:spPr>
          <a:xfrm>
            <a:off x="762000" y="228600"/>
            <a:ext cx="7611638" cy="11430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4000" b="1" dirty="0" smtClean="0">
                <a:latin typeface="+mn-lt"/>
                <a:cs typeface="Times New Roman"/>
              </a:rPr>
              <a:t>Outcome Present State Test Model</a:t>
            </a:r>
            <a:endParaRPr lang="en-US" sz="4000" b="1" dirty="0">
              <a:latin typeface="+mn-lt"/>
              <a:cs typeface="Times New Roman"/>
            </a:endParaRPr>
          </a:p>
        </p:txBody>
      </p:sp>
      <p:grpSp>
        <p:nvGrpSpPr>
          <p:cNvPr id="42" name="Group 41"/>
          <p:cNvGrpSpPr/>
          <p:nvPr/>
        </p:nvGrpSpPr>
        <p:grpSpPr>
          <a:xfrm>
            <a:off x="213098" y="1117871"/>
            <a:ext cx="8733267" cy="5282929"/>
            <a:chOff x="213098" y="985112"/>
            <a:chExt cx="8733267" cy="5282929"/>
          </a:xfrm>
        </p:grpSpPr>
        <p:grpSp>
          <p:nvGrpSpPr>
            <p:cNvPr id="68" name="Group 67"/>
            <p:cNvGrpSpPr/>
            <p:nvPr/>
          </p:nvGrpSpPr>
          <p:grpSpPr>
            <a:xfrm>
              <a:off x="6624259" y="3049279"/>
              <a:ext cx="1005266" cy="1206500"/>
              <a:chOff x="6231395" y="3049279"/>
              <a:chExt cx="1005266" cy="1206500"/>
            </a:xfrm>
          </p:grpSpPr>
          <p:sp>
            <p:nvSpPr>
              <p:cNvPr id="97" name="AutoShape 12"/>
              <p:cNvSpPr>
                <a:spLocks noChangeArrowheads="1"/>
              </p:cNvSpPr>
              <p:nvPr/>
            </p:nvSpPr>
            <p:spPr bwMode="auto">
              <a:xfrm>
                <a:off x="6231395" y="3049279"/>
                <a:ext cx="1005266" cy="120650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8" name="Rectangle 13"/>
              <p:cNvSpPr>
                <a:spLocks noChangeArrowheads="1"/>
              </p:cNvSpPr>
              <p:nvPr/>
            </p:nvSpPr>
            <p:spPr bwMode="auto">
              <a:xfrm>
                <a:off x="6400800" y="3271529"/>
                <a:ext cx="721476" cy="704850"/>
              </a:xfrm>
              <a:prstGeom prst="rect">
                <a:avLst/>
              </a:prstGeom>
              <a:noFill/>
              <a:ln w="12700">
                <a:noFill/>
                <a:miter lim="800000"/>
                <a:headEnd/>
                <a:tailEnd/>
              </a:ln>
            </p:spPr>
            <p:txBody>
              <a:bodyPr wrap="none" lIns="90488" tIns="44450" rIns="90488" bIns="44450">
                <a:spAutoFit/>
              </a:bodyPr>
              <a:lstStyle/>
              <a:p>
                <a:r>
                  <a:rPr lang="en-US" sz="2000" b="1" dirty="0" smtClean="0">
                    <a:cs typeface="Arial" pitchFamily="34" charset="0"/>
                  </a:rPr>
                  <a:t>Cue</a:t>
                </a:r>
                <a:endParaRPr lang="en-US" sz="2000" b="1" dirty="0">
                  <a:cs typeface="Arial" pitchFamily="34" charset="0"/>
                </a:endParaRPr>
              </a:p>
              <a:p>
                <a:r>
                  <a:rPr lang="en-US" sz="2000" b="1" dirty="0" smtClean="0">
                    <a:cs typeface="Arial" pitchFamily="34" charset="0"/>
                  </a:rPr>
                  <a:t>Logic</a:t>
                </a:r>
                <a:endParaRPr lang="en-US" sz="2000" b="1" dirty="0">
                  <a:cs typeface="Arial" pitchFamily="34" charset="0"/>
                </a:endParaRPr>
              </a:p>
            </p:txBody>
          </p:sp>
        </p:grpSp>
        <p:sp>
          <p:nvSpPr>
            <p:cNvPr id="69" name="Rectangle 2"/>
            <p:cNvSpPr>
              <a:spLocks noChangeArrowheads="1"/>
            </p:cNvSpPr>
            <p:nvPr/>
          </p:nvSpPr>
          <p:spPr bwMode="auto">
            <a:xfrm>
              <a:off x="2590800" y="1905000"/>
              <a:ext cx="3810000" cy="3411452"/>
            </a:xfrm>
            <a:prstGeom prst="rect">
              <a:avLst/>
            </a:prstGeom>
            <a:noFill/>
            <a:ln w="1905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0" name="AutoShape 3"/>
            <p:cNvSpPr>
              <a:spLocks noChangeArrowheads="1"/>
            </p:cNvSpPr>
            <p:nvPr/>
          </p:nvSpPr>
          <p:spPr bwMode="auto">
            <a:xfrm>
              <a:off x="3200400" y="4398466"/>
              <a:ext cx="2514599" cy="685257"/>
            </a:xfrm>
            <a:prstGeom prst="cube">
              <a:avLst>
                <a:gd name="adj" fmla="val 24995"/>
              </a:avLst>
            </a:prstGeom>
            <a:solidFill>
              <a:schemeClr val="bg1">
                <a:lumMod val="85000"/>
              </a:schemeClr>
            </a:solidFill>
            <a:ln w="12700">
              <a:solidFill>
                <a:schemeClr val="tx1"/>
              </a:solidFill>
              <a:miter lim="800000"/>
              <a:headEnd/>
              <a:tailEnd/>
            </a:ln>
            <a:scene3d>
              <a:camera prst="orthographicFront"/>
              <a:lightRig rig="threePt" dir="t"/>
            </a:scene3d>
            <a:sp3d/>
          </p:spPr>
          <p:txBody>
            <a:bodyPr wrap="none" anchor="ctr"/>
            <a:lstStyle/>
            <a:p>
              <a:pPr algn="l" eaLnBrk="1" hangingPunct="1"/>
              <a:endParaRPr lang="en-US" sz="3600" dirty="0">
                <a:cs typeface="Arial" pitchFamily="34" charset="0"/>
              </a:endParaRPr>
            </a:p>
          </p:txBody>
        </p:sp>
        <p:grpSp>
          <p:nvGrpSpPr>
            <p:cNvPr id="71" name="Group 5"/>
            <p:cNvGrpSpPr>
              <a:grpSpLocks/>
            </p:cNvGrpSpPr>
            <p:nvPr/>
          </p:nvGrpSpPr>
          <p:grpSpPr bwMode="auto">
            <a:xfrm>
              <a:off x="2262147" y="985112"/>
              <a:ext cx="4495800" cy="783844"/>
              <a:chOff x="1588" y="292"/>
              <a:chExt cx="2584" cy="485"/>
            </a:xfrm>
            <a:noFill/>
          </p:grpSpPr>
          <p:sp>
            <p:nvSpPr>
              <p:cNvPr id="95" name="AutoShape 6"/>
              <p:cNvSpPr>
                <a:spLocks noChangeArrowheads="1"/>
              </p:cNvSpPr>
              <p:nvPr/>
            </p:nvSpPr>
            <p:spPr bwMode="auto">
              <a:xfrm>
                <a:off x="1588" y="292"/>
                <a:ext cx="2584" cy="459"/>
              </a:xfrm>
              <a:prstGeom prst="cube">
                <a:avLst>
                  <a:gd name="adj" fmla="val 24995"/>
                </a:avLst>
              </a:prstGeom>
              <a:grp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96" name="Rectangle 7"/>
              <p:cNvSpPr>
                <a:spLocks noChangeArrowheads="1"/>
              </p:cNvSpPr>
              <p:nvPr/>
            </p:nvSpPr>
            <p:spPr bwMode="auto">
              <a:xfrm>
                <a:off x="1593" y="410"/>
                <a:ext cx="2442" cy="367"/>
              </a:xfrm>
              <a:prstGeom prst="rect">
                <a:avLst/>
              </a:prstGeom>
              <a:grpFill/>
              <a:ln w="12700">
                <a:noFill/>
                <a:miter lim="800000"/>
                <a:headEnd/>
                <a:tailEnd/>
              </a:ln>
            </p:spPr>
            <p:txBody>
              <a:bodyPr wrap="square" lIns="90488" tIns="44450" rIns="90488" bIns="44450">
                <a:spAutoFit/>
              </a:bodyPr>
              <a:lstStyle/>
              <a:p>
                <a:pPr algn="ctr"/>
                <a:r>
                  <a:rPr lang="en-US" sz="3200" b="1" dirty="0">
                    <a:cs typeface="Arial" pitchFamily="34" charset="0"/>
                  </a:rPr>
                  <a:t>Reflection</a:t>
                </a:r>
              </a:p>
            </p:txBody>
          </p:sp>
        </p:grpSp>
        <p:sp>
          <p:nvSpPr>
            <p:cNvPr id="72" name="Oval 9"/>
            <p:cNvSpPr>
              <a:spLocks noChangeArrowheads="1"/>
            </p:cNvSpPr>
            <p:nvPr/>
          </p:nvSpPr>
          <p:spPr bwMode="auto">
            <a:xfrm>
              <a:off x="4335973" y="2303908"/>
              <a:ext cx="1828800" cy="2377440"/>
            </a:xfrm>
            <a:prstGeom prst="ellipse">
              <a:avLst/>
            </a:prstGeom>
            <a:solidFill>
              <a:srgbClr val="D9D9D9">
                <a:alpha val="50196"/>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3" name="Oval 4"/>
            <p:cNvSpPr>
              <a:spLocks noChangeArrowheads="1"/>
            </p:cNvSpPr>
            <p:nvPr/>
          </p:nvSpPr>
          <p:spPr bwMode="auto">
            <a:xfrm>
              <a:off x="2743200" y="2303908"/>
              <a:ext cx="1830627" cy="2377440"/>
            </a:xfrm>
            <a:prstGeom prst="ellipse">
              <a:avLst/>
            </a:prstGeom>
            <a:solidFill>
              <a:srgbClr val="D9D9D9">
                <a:alpha val="49804"/>
              </a:srgbClr>
            </a:solidFill>
            <a:ln w="12700">
              <a:solidFill>
                <a:schemeClr val="tx1"/>
              </a:solidFill>
              <a:round/>
              <a:headEnd/>
              <a:tailEnd/>
            </a:ln>
            <a:scene3d>
              <a:camera prst="orthographicFront"/>
              <a:lightRig rig="threePt" dir="t"/>
            </a:scene3d>
            <a:sp3d>
              <a:bevelT/>
            </a:sp3d>
          </p:spPr>
          <p:txBody>
            <a:bodyPr wrap="none" anchor="ctr"/>
            <a:lstStyle/>
            <a:p>
              <a:pPr algn="l" eaLnBrk="1" hangingPunct="1"/>
              <a:endParaRPr lang="en-US" sz="3600" dirty="0">
                <a:cs typeface="Arial" pitchFamily="34" charset="0"/>
              </a:endParaRPr>
            </a:p>
          </p:txBody>
        </p:sp>
        <p:sp>
          <p:nvSpPr>
            <p:cNvPr id="74" name="Rectangle 8"/>
            <p:cNvSpPr>
              <a:spLocks noChangeArrowheads="1"/>
            </p:cNvSpPr>
            <p:nvPr/>
          </p:nvSpPr>
          <p:spPr bwMode="auto">
            <a:xfrm>
              <a:off x="3075994" y="3044834"/>
              <a:ext cx="948979" cy="582211"/>
            </a:xfrm>
            <a:prstGeom prst="rect">
              <a:avLst/>
            </a:prstGeom>
            <a:noFill/>
            <a:ln w="12700">
              <a:noFill/>
              <a:miter lim="800000"/>
              <a:headEnd/>
              <a:tailEnd/>
            </a:ln>
          </p:spPr>
          <p:txBody>
            <a:bodyPr wrap="none" lIns="90488" tIns="44450" rIns="90488" bIns="44450">
              <a:spAutoFit/>
            </a:bodyPr>
            <a:lstStyle/>
            <a:p>
              <a:pPr algn="ctr"/>
              <a:r>
                <a:rPr lang="en-US" sz="3200" b="1" dirty="0" smtClean="0">
                  <a:cs typeface="Arial" pitchFamily="34" charset="0"/>
                </a:rPr>
                <a:t>NOC</a:t>
              </a:r>
              <a:endParaRPr lang="en-US" sz="3200" b="1" dirty="0">
                <a:cs typeface="Arial" pitchFamily="34" charset="0"/>
              </a:endParaRPr>
            </a:p>
          </p:txBody>
        </p:sp>
        <p:sp>
          <p:nvSpPr>
            <p:cNvPr id="75" name="Rectangle 10"/>
            <p:cNvSpPr>
              <a:spLocks noChangeArrowheads="1"/>
            </p:cNvSpPr>
            <p:nvPr/>
          </p:nvSpPr>
          <p:spPr bwMode="auto">
            <a:xfrm>
              <a:off x="4499738" y="3044843"/>
              <a:ext cx="1703994" cy="582211"/>
            </a:xfrm>
            <a:prstGeom prst="rect">
              <a:avLst/>
            </a:prstGeom>
            <a:noFill/>
            <a:ln w="12700">
              <a:noFill/>
              <a:miter lim="800000"/>
              <a:headEnd/>
              <a:tailEnd/>
            </a:ln>
          </p:spPr>
          <p:txBody>
            <a:bodyPr wrap="none" lIns="90488" tIns="44450" rIns="90488" bIns="44450">
              <a:spAutoFit/>
            </a:bodyPr>
            <a:lstStyle/>
            <a:p>
              <a:pPr algn="ctr"/>
              <a:r>
                <a:rPr lang="en-US" sz="3200" b="1" dirty="0" smtClean="0">
                  <a:cs typeface="Arial" pitchFamily="34" charset="0"/>
                </a:rPr>
                <a:t>NANDA-I</a:t>
              </a:r>
              <a:endParaRPr lang="en-US" sz="3200" b="1" dirty="0">
                <a:cs typeface="Arial" pitchFamily="34" charset="0"/>
              </a:endParaRPr>
            </a:p>
          </p:txBody>
        </p:sp>
        <p:sp>
          <p:nvSpPr>
            <p:cNvPr id="76" name="AutoShape 16"/>
            <p:cNvSpPr>
              <a:spLocks noChangeArrowheads="1"/>
            </p:cNvSpPr>
            <p:nvPr/>
          </p:nvSpPr>
          <p:spPr bwMode="auto">
            <a:xfrm>
              <a:off x="2092072" y="5505208"/>
              <a:ext cx="4613528" cy="762833"/>
            </a:xfrm>
            <a:prstGeom prst="cube">
              <a:avLst>
                <a:gd name="adj" fmla="val 24995"/>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7" name="Rectangle 17"/>
            <p:cNvSpPr>
              <a:spLocks noChangeArrowheads="1"/>
            </p:cNvSpPr>
            <p:nvPr/>
          </p:nvSpPr>
          <p:spPr bwMode="auto">
            <a:xfrm>
              <a:off x="1752600" y="5664225"/>
              <a:ext cx="5134812" cy="551433"/>
            </a:xfrm>
            <a:prstGeom prst="rect">
              <a:avLst/>
            </a:prstGeom>
            <a:noFill/>
            <a:ln w="12700">
              <a:noFill/>
              <a:miter lim="800000"/>
              <a:headEnd/>
              <a:tailEnd/>
            </a:ln>
          </p:spPr>
          <p:txBody>
            <a:bodyPr wrap="square" lIns="90488" tIns="44450" rIns="90488" bIns="44450">
              <a:spAutoFit/>
            </a:bodyPr>
            <a:lstStyle/>
            <a:p>
              <a:pPr algn="ctr"/>
              <a:r>
                <a:rPr lang="en-US" sz="2900" b="1" dirty="0" smtClean="0">
                  <a:cs typeface="Arial" pitchFamily="34" charset="0"/>
                </a:rPr>
                <a:t>NIC Interventions &amp; Activities</a:t>
              </a:r>
              <a:endParaRPr lang="en-US" sz="2900" b="1" dirty="0">
                <a:cs typeface="Arial" pitchFamily="34" charset="0"/>
              </a:endParaRPr>
            </a:p>
          </p:txBody>
        </p:sp>
        <p:sp>
          <p:nvSpPr>
            <p:cNvPr id="78" name="AutoShape 18"/>
            <p:cNvSpPr>
              <a:spLocks noChangeArrowheads="1"/>
            </p:cNvSpPr>
            <p:nvPr/>
          </p:nvSpPr>
          <p:spPr bwMode="auto">
            <a:xfrm>
              <a:off x="1104900" y="3002094"/>
              <a:ext cx="1371106" cy="1228290"/>
            </a:xfrm>
            <a:prstGeom prst="diamond">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79" name="Rectangle 19"/>
            <p:cNvSpPr>
              <a:spLocks noChangeArrowheads="1"/>
            </p:cNvSpPr>
            <p:nvPr/>
          </p:nvSpPr>
          <p:spPr bwMode="auto">
            <a:xfrm>
              <a:off x="1199025" y="3124320"/>
              <a:ext cx="1234442" cy="705321"/>
            </a:xfrm>
            <a:prstGeom prst="rect">
              <a:avLst/>
            </a:prstGeom>
            <a:noFill/>
            <a:ln w="12700">
              <a:noFill/>
              <a:miter lim="800000"/>
              <a:headEnd/>
              <a:tailEnd/>
            </a:ln>
          </p:spPr>
          <p:txBody>
            <a:bodyPr wrap="none" lIns="90488" tIns="44450" rIns="90488" bIns="44450">
              <a:spAutoFit/>
            </a:bodyPr>
            <a:lstStyle/>
            <a:p>
              <a:pPr algn="ctr"/>
              <a:r>
                <a:rPr lang="en-US" sz="2000" b="1" dirty="0" smtClean="0">
                  <a:cs typeface="Arial" pitchFamily="34" charset="0"/>
                </a:rPr>
                <a:t>NOC</a:t>
              </a:r>
            </a:p>
            <a:p>
              <a:pPr algn="ctr"/>
              <a:r>
                <a:rPr lang="en-US" sz="2000" b="1" dirty="0" smtClean="0">
                  <a:cs typeface="Arial" pitchFamily="34" charset="0"/>
                </a:rPr>
                <a:t>Indicators</a:t>
              </a:r>
              <a:endParaRPr lang="en-US" sz="2000" b="1" dirty="0">
                <a:cs typeface="Arial" pitchFamily="34" charset="0"/>
              </a:endParaRPr>
            </a:p>
          </p:txBody>
        </p:sp>
        <p:sp>
          <p:nvSpPr>
            <p:cNvPr id="80" name="Rectangle 22"/>
            <p:cNvSpPr>
              <a:spLocks noChangeArrowheads="1"/>
            </p:cNvSpPr>
            <p:nvPr/>
          </p:nvSpPr>
          <p:spPr bwMode="auto">
            <a:xfrm>
              <a:off x="8034368" y="3124200"/>
              <a:ext cx="843565" cy="1074653"/>
            </a:xfrm>
            <a:prstGeom prst="rect">
              <a:avLst/>
            </a:prstGeom>
            <a:noFill/>
            <a:ln w="12700">
              <a:noFill/>
              <a:miter lim="800000"/>
              <a:headEnd/>
              <a:tailEnd/>
            </a:ln>
          </p:spPr>
          <p:txBody>
            <a:bodyPr wrap="none" lIns="90488" tIns="44450" rIns="90488" bIns="44450">
              <a:spAutoFit/>
            </a:bodyPr>
            <a:lstStyle/>
            <a:p>
              <a:pPr algn="ctr"/>
              <a:r>
                <a:rPr lang="en-US" sz="1600" b="1" dirty="0">
                  <a:cs typeface="Arial" pitchFamily="34" charset="0"/>
                </a:rPr>
                <a:t>Client</a:t>
              </a:r>
            </a:p>
            <a:p>
              <a:pPr algn="ctr"/>
              <a:r>
                <a:rPr lang="en-US" sz="1600" b="1" dirty="0">
                  <a:cs typeface="Arial" pitchFamily="34" charset="0"/>
                </a:rPr>
                <a:t>-in-</a:t>
              </a:r>
            </a:p>
            <a:p>
              <a:pPr algn="ctr"/>
              <a:r>
                <a:rPr lang="en-US" sz="1600" b="1" dirty="0">
                  <a:cs typeface="Arial" pitchFamily="34" charset="0"/>
                </a:rPr>
                <a:t>Context</a:t>
              </a:r>
            </a:p>
            <a:p>
              <a:pPr algn="ctr"/>
              <a:r>
                <a:rPr lang="en-US" sz="1600" b="1" dirty="0">
                  <a:cs typeface="Arial" pitchFamily="34" charset="0"/>
                </a:rPr>
                <a:t>Story</a:t>
              </a:r>
            </a:p>
          </p:txBody>
        </p:sp>
        <p:sp>
          <p:nvSpPr>
            <p:cNvPr id="81" name="AutoShape 30"/>
            <p:cNvSpPr>
              <a:spLocks noChangeArrowheads="1"/>
            </p:cNvSpPr>
            <p:nvPr/>
          </p:nvSpPr>
          <p:spPr bwMode="auto">
            <a:xfrm>
              <a:off x="7991285" y="3091890"/>
              <a:ext cx="955080" cy="1150714"/>
            </a:xfrm>
            <a:prstGeom prst="hexagon">
              <a:avLst>
                <a:gd name="adj" fmla="val 24995"/>
                <a:gd name="vf" fmla="val 115470"/>
              </a:avLst>
            </a:prstGeom>
            <a:noFill/>
            <a:ln w="12700">
              <a:solidFill>
                <a:schemeClr val="tx1"/>
              </a:solidFill>
              <a:miter lim="800000"/>
              <a:headEnd/>
              <a:tailEnd/>
            </a:ln>
          </p:spPr>
          <p:txBody>
            <a:bodyPr wrap="none" anchor="ctr"/>
            <a:lstStyle/>
            <a:p>
              <a:pPr algn="l" eaLnBrk="1" hangingPunct="1"/>
              <a:endParaRPr lang="en-US" sz="3600" dirty="0">
                <a:cs typeface="Arial" pitchFamily="34" charset="0"/>
              </a:endParaRPr>
            </a:p>
          </p:txBody>
        </p:sp>
        <p:sp>
          <p:nvSpPr>
            <p:cNvPr id="82" name="Rectangle 31"/>
            <p:cNvSpPr>
              <a:spLocks noChangeArrowheads="1"/>
            </p:cNvSpPr>
            <p:nvPr/>
          </p:nvSpPr>
          <p:spPr bwMode="auto">
            <a:xfrm>
              <a:off x="213098" y="3414818"/>
              <a:ext cx="548902" cy="366767"/>
            </a:xfrm>
            <a:prstGeom prst="rect">
              <a:avLst/>
            </a:prstGeom>
            <a:noFill/>
            <a:ln w="12700">
              <a:noFill/>
              <a:miter lim="800000"/>
              <a:headEnd/>
              <a:tailEnd/>
            </a:ln>
          </p:spPr>
          <p:txBody>
            <a:bodyPr wrap="square" lIns="90488" tIns="44450" rIns="90488" bIns="44450">
              <a:spAutoFit/>
            </a:bodyPr>
            <a:lstStyle/>
            <a:p>
              <a:pPr algn="l"/>
              <a:r>
                <a:rPr lang="en-US" b="1" dirty="0">
                  <a:cs typeface="Arial" pitchFamily="34" charset="0"/>
                </a:rPr>
                <a:t>Exit </a:t>
              </a:r>
            </a:p>
          </p:txBody>
        </p:sp>
        <p:sp>
          <p:nvSpPr>
            <p:cNvPr id="83" name="Rectangle 32"/>
            <p:cNvSpPr>
              <a:spLocks noChangeArrowheads="1"/>
            </p:cNvSpPr>
            <p:nvPr/>
          </p:nvSpPr>
          <p:spPr bwMode="auto">
            <a:xfrm>
              <a:off x="2590800" y="1817441"/>
              <a:ext cx="3844806" cy="582211"/>
            </a:xfrm>
            <a:prstGeom prst="rect">
              <a:avLst/>
            </a:prstGeom>
            <a:noFill/>
            <a:ln w="12700">
              <a:noFill/>
              <a:miter lim="800000"/>
              <a:headEnd/>
              <a:tailEnd/>
            </a:ln>
          </p:spPr>
          <p:txBody>
            <a:bodyPr wrap="square" lIns="90488" tIns="44450" rIns="90488" bIns="44450">
              <a:spAutoFit/>
            </a:bodyPr>
            <a:lstStyle/>
            <a:p>
              <a:pPr algn="ctr"/>
              <a:r>
                <a:rPr lang="en-US" sz="3200" b="1" dirty="0" smtClean="0">
                  <a:cs typeface="Arial" pitchFamily="34" charset="0"/>
                </a:rPr>
                <a:t>Nursing Theory</a:t>
              </a:r>
              <a:endParaRPr lang="en-US" sz="3200" b="1" dirty="0">
                <a:cs typeface="Arial" pitchFamily="34" charset="0"/>
              </a:endParaRPr>
            </a:p>
          </p:txBody>
        </p:sp>
        <p:sp>
          <p:nvSpPr>
            <p:cNvPr id="84" name="Rectangle 24"/>
            <p:cNvSpPr>
              <a:spLocks noChangeArrowheads="1"/>
            </p:cNvSpPr>
            <p:nvPr/>
          </p:nvSpPr>
          <p:spPr bwMode="auto">
            <a:xfrm>
              <a:off x="3286125" y="4578550"/>
              <a:ext cx="2177181" cy="582211"/>
            </a:xfrm>
            <a:prstGeom prst="rect">
              <a:avLst/>
            </a:prstGeom>
            <a:noFill/>
            <a:ln w="12700">
              <a:noFill/>
              <a:miter lim="800000"/>
              <a:headEnd/>
              <a:tailEnd/>
            </a:ln>
          </p:spPr>
          <p:txBody>
            <a:bodyPr wrap="square" lIns="90488" tIns="44450" rIns="90488" bIns="44450">
              <a:spAutoFit/>
            </a:bodyPr>
            <a:lstStyle/>
            <a:p>
              <a:pPr algn="ctr"/>
              <a:r>
                <a:rPr lang="en-US" sz="3200" b="1" dirty="0">
                  <a:cs typeface="Arial" pitchFamily="34" charset="0"/>
                </a:rPr>
                <a:t>Testing</a:t>
              </a:r>
            </a:p>
          </p:txBody>
        </p:sp>
        <p:sp>
          <p:nvSpPr>
            <p:cNvPr id="85" name="Right Arrow 84"/>
            <p:cNvSpPr/>
            <p:nvPr/>
          </p:nvSpPr>
          <p:spPr>
            <a:xfrm>
              <a:off x="1778943" y="1295400"/>
              <a:ext cx="457200"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86" name="Down Arrow 85"/>
            <p:cNvSpPr/>
            <p:nvPr/>
          </p:nvSpPr>
          <p:spPr>
            <a:xfrm>
              <a:off x="1738522" y="1411366"/>
              <a:ext cx="155448" cy="1536192"/>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Down Arrow 86"/>
            <p:cNvSpPr/>
            <p:nvPr/>
          </p:nvSpPr>
          <p:spPr>
            <a:xfrm>
              <a:off x="7043946" y="1356370"/>
              <a:ext cx="155448" cy="1609344"/>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Left Arrow 87"/>
            <p:cNvSpPr/>
            <p:nvPr/>
          </p:nvSpPr>
          <p:spPr>
            <a:xfrm>
              <a:off x="6780176" y="1231634"/>
              <a:ext cx="38404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Left Arrow 88"/>
            <p:cNvSpPr/>
            <p:nvPr/>
          </p:nvSpPr>
          <p:spPr>
            <a:xfrm>
              <a:off x="7642556" y="3576468"/>
              <a:ext cx="329184"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Left Arrow 89"/>
            <p:cNvSpPr/>
            <p:nvPr/>
          </p:nvSpPr>
          <p:spPr>
            <a:xfrm>
              <a:off x="718158" y="3526958"/>
              <a:ext cx="356616"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Left Arrow 90"/>
            <p:cNvSpPr/>
            <p:nvPr/>
          </p:nvSpPr>
          <p:spPr>
            <a:xfrm>
              <a:off x="6740484" y="5740002"/>
              <a:ext cx="338328" cy="158799"/>
            </a:xfrm>
            <a:prstGeom prst="lef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Up Arrow 91"/>
            <p:cNvSpPr/>
            <p:nvPr/>
          </p:nvSpPr>
          <p:spPr>
            <a:xfrm>
              <a:off x="7054778" y="4323193"/>
              <a:ext cx="155448" cy="1536192"/>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ight Arrow 92"/>
            <p:cNvSpPr/>
            <p:nvPr/>
          </p:nvSpPr>
          <p:spPr>
            <a:xfrm>
              <a:off x="1734546" y="5859090"/>
              <a:ext cx="338328" cy="157486"/>
            </a:xfrm>
            <a:prstGeom prst="rightArrow">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4" name="Up Arrow 93"/>
            <p:cNvSpPr/>
            <p:nvPr/>
          </p:nvSpPr>
          <p:spPr>
            <a:xfrm>
              <a:off x="1698016" y="4268137"/>
              <a:ext cx="155448" cy="1618488"/>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688548472"/>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6E1520B-6962-4EEC-81C7-525092BA4A33}" type="slidenum">
              <a:rPr lang="en-US" smtClean="0"/>
              <a:pPr/>
              <a:t>83</a:t>
            </a:fld>
            <a:endParaRPr lang="en-US" dirty="0"/>
          </a:p>
        </p:txBody>
      </p:sp>
      <p:pic>
        <p:nvPicPr>
          <p:cNvPr id="3" name="Picture 2" descr="Screen Shot 2017-06-08 at 3.17.06 PM.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31044"/>
            <a:ext cx="5677116" cy="6858000"/>
          </a:xfrm>
          <a:prstGeom prst="rect">
            <a:avLst/>
          </a:prstGeom>
        </p:spPr>
      </p:pic>
    </p:spTree>
    <p:extLst>
      <p:ext uri="{BB962C8B-B14F-4D97-AF65-F5344CB8AC3E}">
        <p14:creationId xmlns:p14="http://schemas.microsoft.com/office/powerpoint/2010/main" val="113003741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6E1520B-6962-4EEC-81C7-525092BA4A33}" type="slidenum">
              <a:rPr lang="en-US" smtClean="0"/>
              <a:pPr/>
              <a:t>84</a:t>
            </a:fld>
            <a:endParaRPr lang="en-US" dirty="0"/>
          </a:p>
        </p:txBody>
      </p:sp>
      <p:pic>
        <p:nvPicPr>
          <p:cNvPr id="3" name="Picture 2" descr="Screen Shot 2017-06-08 at 3.20.06 PM.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575" y="0"/>
            <a:ext cx="7606407" cy="6858000"/>
          </a:xfrm>
          <a:prstGeom prst="rect">
            <a:avLst/>
          </a:prstGeom>
        </p:spPr>
      </p:pic>
    </p:spTree>
    <p:extLst>
      <p:ext uri="{BB962C8B-B14F-4D97-AF65-F5344CB8AC3E}">
        <p14:creationId xmlns:p14="http://schemas.microsoft.com/office/powerpoint/2010/main" val="122285002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6E1520B-6962-4EEC-81C7-525092BA4A33}" type="slidenum">
              <a:rPr lang="en-US" smtClean="0"/>
              <a:pPr/>
              <a:t>85</a:t>
            </a:fld>
            <a:endParaRPr lang="en-US" dirty="0"/>
          </a:p>
        </p:txBody>
      </p:sp>
      <p:pic>
        <p:nvPicPr>
          <p:cNvPr id="3" name="Picture 2" descr="Screen Shot 2017-06-08 at 3.20.24 PM.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7410037" cy="6858000"/>
          </a:xfrm>
          <a:prstGeom prst="rect">
            <a:avLst/>
          </a:prstGeom>
        </p:spPr>
      </p:pic>
    </p:spTree>
    <p:extLst>
      <p:ext uri="{BB962C8B-B14F-4D97-AF65-F5344CB8AC3E}">
        <p14:creationId xmlns:p14="http://schemas.microsoft.com/office/powerpoint/2010/main" val="71821871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371600"/>
            <a:ext cx="6400800" cy="3429000"/>
          </a:xfrm>
        </p:spPr>
        <p:txBody>
          <a:bodyPr>
            <a:noAutofit/>
          </a:bodyPr>
          <a:lstStyle/>
          <a:p>
            <a:pPr lvl="1" algn="l">
              <a:spcBef>
                <a:spcPts val="0"/>
              </a:spcBef>
              <a:buClr>
                <a:srgbClr val="3B812F"/>
              </a:buClr>
              <a:buSzPct val="60000"/>
              <a:defRPr/>
            </a:pPr>
            <a:r>
              <a:rPr lang="en-US" b="1" kern="0" dirty="0" smtClean="0">
                <a:solidFill>
                  <a:srgbClr val="000000"/>
                </a:solidFill>
              </a:rPr>
              <a:t>Howard Butcher PhD; </a:t>
            </a:r>
            <a:r>
              <a:rPr lang="en-US" b="1" kern="0" dirty="0">
                <a:solidFill>
                  <a:srgbClr val="000000"/>
                </a:solidFill>
              </a:rPr>
              <a:t>RN </a:t>
            </a:r>
            <a:r>
              <a:rPr lang="en-US" b="1" kern="0" dirty="0" smtClean="0">
                <a:solidFill>
                  <a:srgbClr val="000000"/>
                </a:solidFill>
              </a:rPr>
              <a:t> </a:t>
            </a:r>
            <a:endParaRPr lang="en-US" b="1" kern="0" dirty="0">
              <a:solidFill>
                <a:srgbClr val="000000"/>
              </a:solidFill>
            </a:endParaRPr>
          </a:p>
          <a:p>
            <a:pPr marL="685800" lvl="1" indent="-171450" algn="l">
              <a:spcBef>
                <a:spcPts val="0"/>
              </a:spcBef>
              <a:buClr>
                <a:srgbClr val="3B812F"/>
              </a:buClr>
              <a:buSzPct val="60000"/>
              <a:defRPr/>
            </a:pPr>
            <a:r>
              <a:rPr lang="en-US" b="1" kern="0" dirty="0" smtClean="0">
                <a:solidFill>
                  <a:srgbClr val="000000"/>
                </a:solidFill>
              </a:rPr>
              <a:t>The </a:t>
            </a:r>
            <a:r>
              <a:rPr lang="en-US" b="1" kern="0" dirty="0">
                <a:solidFill>
                  <a:srgbClr val="000000"/>
                </a:solidFill>
              </a:rPr>
              <a:t>University of Iowa</a:t>
            </a:r>
          </a:p>
          <a:p>
            <a:pPr marL="685800" lvl="1" indent="-171450" algn="l">
              <a:spcBef>
                <a:spcPts val="0"/>
              </a:spcBef>
              <a:buClr>
                <a:srgbClr val="3B812F"/>
              </a:buClr>
              <a:buSzPct val="60000"/>
              <a:defRPr/>
            </a:pPr>
            <a:r>
              <a:rPr lang="en-US" b="1" kern="0" dirty="0">
                <a:solidFill>
                  <a:srgbClr val="000000"/>
                </a:solidFill>
              </a:rPr>
              <a:t>College of </a:t>
            </a:r>
            <a:r>
              <a:rPr lang="en-US" b="1" kern="0" dirty="0" smtClean="0">
                <a:solidFill>
                  <a:srgbClr val="000000"/>
                </a:solidFill>
              </a:rPr>
              <a:t>Nursing</a:t>
            </a:r>
          </a:p>
          <a:p>
            <a:pPr marL="685800" lvl="1" indent="-171450" algn="l">
              <a:spcBef>
                <a:spcPts val="0"/>
              </a:spcBef>
              <a:buClr>
                <a:srgbClr val="3B812F"/>
              </a:buClr>
              <a:buSzPct val="60000"/>
              <a:defRPr/>
            </a:pPr>
            <a:r>
              <a:rPr lang="en-US" b="1" kern="0" dirty="0" smtClean="0">
                <a:solidFill>
                  <a:srgbClr val="000000"/>
                </a:solidFill>
              </a:rPr>
              <a:t>Center for Nursing Classification &amp; Clinical Effectiveness</a:t>
            </a:r>
            <a:endParaRPr lang="en-US" b="1" kern="0" dirty="0">
              <a:solidFill>
                <a:srgbClr val="000000"/>
              </a:solidFill>
            </a:endParaRPr>
          </a:p>
          <a:p>
            <a:pPr marL="685800" lvl="1" indent="-171450" algn="l">
              <a:spcBef>
                <a:spcPts val="0"/>
              </a:spcBef>
              <a:buClr>
                <a:srgbClr val="3B812F"/>
              </a:buClr>
              <a:buSzPct val="60000"/>
              <a:defRPr/>
            </a:pPr>
            <a:r>
              <a:rPr lang="en-US" b="1" kern="0" dirty="0">
                <a:solidFill>
                  <a:srgbClr val="000000"/>
                </a:solidFill>
              </a:rPr>
              <a:t>Iowa City, Iowa 52242 USA</a:t>
            </a:r>
          </a:p>
          <a:p>
            <a:pPr marL="685800" lvl="1" indent="-171450" algn="l">
              <a:spcBef>
                <a:spcPts val="0"/>
              </a:spcBef>
              <a:buClr>
                <a:srgbClr val="3B812F"/>
              </a:buClr>
              <a:buSzPct val="60000"/>
              <a:defRPr/>
            </a:pPr>
            <a:r>
              <a:rPr lang="en-US" b="1" kern="0" dirty="0">
                <a:solidFill>
                  <a:srgbClr val="000000"/>
                </a:solidFill>
              </a:rPr>
              <a:t>h</a:t>
            </a:r>
            <a:r>
              <a:rPr lang="en-US" b="1" kern="0" dirty="0" smtClean="0">
                <a:solidFill>
                  <a:srgbClr val="000000"/>
                </a:solidFill>
              </a:rPr>
              <a:t>oward-butcher@uiowa.edu </a:t>
            </a:r>
            <a:endParaRPr lang="en-US" b="1" kern="0" dirty="0">
              <a:solidFill>
                <a:srgbClr val="000000"/>
              </a:solidFill>
            </a:endParaRPr>
          </a:p>
        </p:txBody>
      </p:sp>
      <p:sp>
        <p:nvSpPr>
          <p:cNvPr id="6" name="Rectangle 2"/>
          <p:cNvSpPr txBox="1">
            <a:spLocks noChangeArrowheads="1"/>
          </p:cNvSpPr>
          <p:nvPr/>
        </p:nvSpPr>
        <p:spPr bwMode="auto">
          <a:xfrm>
            <a:off x="381000" y="304800"/>
            <a:ext cx="8229600" cy="987425"/>
          </a:xfrm>
          <a:prstGeom prst="rect">
            <a:avLst/>
          </a:prstGeom>
          <a:noFill/>
          <a:ln w="9525">
            <a:noFill/>
            <a:miter lim="800000"/>
            <a:headEnd/>
            <a:tailEnd/>
          </a:ln>
        </p:spPr>
        <p:txBody>
          <a:bodyPr anchor="ctr"/>
          <a:lstStyle/>
          <a:p>
            <a:pPr algn="ctr">
              <a:defRPr/>
            </a:pPr>
            <a:r>
              <a:rPr lang="en-US" sz="4200" b="1" dirty="0">
                <a:latin typeface="+mj-lt"/>
                <a:ea typeface="+mj-ea"/>
                <a:cs typeface="Times New Roman" pitchFamily="18" charset="0"/>
              </a:rPr>
              <a:t>Contact Information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00" y="4105275"/>
            <a:ext cx="2971800" cy="1981200"/>
          </a:xfrm>
          <a:prstGeom prst="rect">
            <a:avLst/>
          </a:prstGeom>
        </p:spPr>
      </p:pic>
    </p:spTree>
    <p:extLst>
      <p:ext uri="{BB962C8B-B14F-4D97-AF65-F5344CB8AC3E}">
        <p14:creationId xmlns:p14="http://schemas.microsoft.com/office/powerpoint/2010/main" val="2560039828"/>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0930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3000" y="838200"/>
            <a:ext cx="7010400" cy="4524315"/>
          </a:xfrm>
          <a:prstGeom prst="rect">
            <a:avLst/>
          </a:prstGeom>
        </p:spPr>
        <p:txBody>
          <a:bodyPr wrap="square">
            <a:spAutoFit/>
          </a:bodyPr>
          <a:lstStyle/>
          <a:p>
            <a:r>
              <a:rPr lang="en-US" sz="3200" dirty="0">
                <a:solidFill>
                  <a:srgbClr val="800000"/>
                </a:solidFill>
              </a:rPr>
              <a:t>Nurses were most satisfied with the usability </a:t>
            </a:r>
            <a:r>
              <a:rPr lang="en-US" sz="3200" dirty="0" smtClean="0">
                <a:solidFill>
                  <a:srgbClr val="800000"/>
                </a:solidFill>
              </a:rPr>
              <a:t>of</a:t>
            </a:r>
            <a:r>
              <a:rPr lang="en-US" sz="3200" dirty="0" smtClean="0">
                <a:solidFill>
                  <a:srgbClr val="800000"/>
                </a:solidFill>
              </a:rPr>
              <a:t>:</a:t>
            </a:r>
          </a:p>
          <a:p>
            <a:endParaRPr lang="en-US" sz="3200" dirty="0">
              <a:solidFill>
                <a:srgbClr val="800000"/>
              </a:solidFill>
              <a:hlinkClick r:id="rId2"/>
            </a:endParaRPr>
          </a:p>
          <a:p>
            <a:r>
              <a:rPr lang="en-US" sz="3200" dirty="0" smtClean="0">
                <a:solidFill>
                  <a:srgbClr val="800000"/>
                </a:solidFill>
                <a:hlinkClick r:id="rId2"/>
              </a:rPr>
              <a:t>Cerner</a:t>
            </a:r>
            <a:r>
              <a:rPr lang="en-US" sz="3200" dirty="0">
                <a:solidFill>
                  <a:srgbClr val="800000"/>
                </a:solidFill>
                <a:hlinkClick r:id="rId2"/>
              </a:rPr>
              <a:t>, </a:t>
            </a:r>
            <a:r>
              <a:rPr lang="en-US" sz="3200" dirty="0">
                <a:solidFill>
                  <a:srgbClr val="800000"/>
                </a:solidFill>
                <a:hlinkClick r:id="rId3"/>
              </a:rPr>
              <a:t>McKesson, NextGen and </a:t>
            </a:r>
            <a:r>
              <a:rPr lang="en-US" sz="3200" dirty="0">
                <a:solidFill>
                  <a:srgbClr val="800000"/>
                </a:solidFill>
                <a:hlinkClick r:id="rId4"/>
              </a:rPr>
              <a:t>Epic Systems, according to Black Book. </a:t>
            </a:r>
            <a:endParaRPr lang="en-US" sz="3200" dirty="0" smtClean="0">
              <a:solidFill>
                <a:srgbClr val="800000"/>
              </a:solidFill>
              <a:hlinkClick r:id="rId4"/>
            </a:endParaRPr>
          </a:p>
          <a:p>
            <a:endParaRPr lang="en-US" sz="3200" dirty="0">
              <a:solidFill>
                <a:srgbClr val="800000"/>
              </a:solidFill>
              <a:hlinkClick r:id="rId4"/>
            </a:endParaRPr>
          </a:p>
          <a:p>
            <a:endParaRPr lang="en-US" sz="3200" dirty="0" smtClean="0">
              <a:solidFill>
                <a:srgbClr val="800000"/>
              </a:solidFill>
              <a:hlinkClick r:id=""/>
            </a:endParaRPr>
          </a:p>
          <a:p>
            <a:r>
              <a:rPr lang="en-US" sz="3200" dirty="0" smtClean="0">
                <a:solidFill>
                  <a:srgbClr val="800000"/>
                </a:solidFill>
                <a:hlinkClick r:id=""/>
              </a:rPr>
              <a:t>Meditech</a:t>
            </a:r>
            <a:r>
              <a:rPr lang="en-US" sz="3200" dirty="0">
                <a:solidFill>
                  <a:srgbClr val="800000"/>
                </a:solidFill>
                <a:hlinkClick r:id="rId4"/>
              </a:rPr>
              <a:t>, </a:t>
            </a:r>
            <a:r>
              <a:rPr lang="en-US" sz="3200" dirty="0">
                <a:solidFill>
                  <a:srgbClr val="800000"/>
                </a:solidFill>
                <a:hlinkClick r:id="rId5"/>
              </a:rPr>
              <a:t>Allscripts, </a:t>
            </a:r>
            <a:r>
              <a:rPr lang="en-US" sz="3200" dirty="0">
                <a:solidFill>
                  <a:srgbClr val="800000"/>
                </a:solidFill>
                <a:hlinkClick r:id="rId6"/>
              </a:rPr>
              <a:t>eClinicalWorks and HCare got the lowest satisfaction scores.</a:t>
            </a:r>
            <a:endParaRPr lang="en-US" sz="3200" dirty="0">
              <a:solidFill>
                <a:srgbClr val="800000"/>
              </a:solidFill>
            </a:endParaRPr>
          </a:p>
        </p:txBody>
      </p:sp>
      <p:sp>
        <p:nvSpPr>
          <p:cNvPr id="5" name="TextBox 4"/>
          <p:cNvSpPr txBox="1"/>
          <p:nvPr/>
        </p:nvSpPr>
        <p:spPr>
          <a:xfrm>
            <a:off x="2590800" y="76200"/>
            <a:ext cx="4113551" cy="646331"/>
          </a:xfrm>
          <a:prstGeom prst="rect">
            <a:avLst/>
          </a:prstGeom>
          <a:noFill/>
        </p:spPr>
        <p:txBody>
          <a:bodyPr wrap="none" rtlCol="0">
            <a:spAutoFit/>
          </a:bodyPr>
          <a:lstStyle/>
          <a:p>
            <a:r>
              <a:rPr lang="en-US" sz="3600" b="1" dirty="0" smtClean="0"/>
              <a:t>Nurses and Usability</a:t>
            </a:r>
            <a:endParaRPr lang="en-US" sz="3600" b="1" dirty="0"/>
          </a:p>
        </p:txBody>
      </p:sp>
    </p:spTree>
    <p:extLst>
      <p:ext uri="{BB962C8B-B14F-4D97-AF65-F5344CB8AC3E}">
        <p14:creationId xmlns:p14="http://schemas.microsoft.com/office/powerpoint/2010/main" val="6202212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CNC Template" id="{EE88834A-9ECB-7445-B2BD-9AD5163C415F}" vid="{3C1C15DE-BF21-7B49-B4DE-0838749D924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CNC Template</Template>
  <TotalTime>315</TotalTime>
  <Words>3359</Words>
  <Application>Microsoft Macintosh PowerPoint</Application>
  <PresentationFormat>On-screen Show (4:3)</PresentationFormat>
  <Paragraphs>619</Paragraphs>
  <Slides>87</Slides>
  <Notes>28</Notes>
  <HiddenSlides>0</HiddenSlides>
  <MMClips>0</MMClips>
  <ScaleCrop>false</ScaleCrop>
  <HeadingPairs>
    <vt:vector size="4" baseType="variant">
      <vt:variant>
        <vt:lpstr>Theme</vt:lpstr>
      </vt:variant>
      <vt:variant>
        <vt:i4>1</vt:i4>
      </vt:variant>
      <vt:variant>
        <vt:lpstr>Slide Titles</vt:lpstr>
      </vt:variant>
      <vt:variant>
        <vt:i4>87</vt:i4>
      </vt:variant>
    </vt:vector>
  </HeadingPairs>
  <TitlesOfParts>
    <vt:vector size="88" baseType="lpstr">
      <vt:lpstr>Office Theme</vt:lpstr>
      <vt:lpstr>PowerPoint Presentation</vt:lpstr>
      <vt:lpstr>Nursing Interventions Classification (NIC) in the Era of the Electronic Health Care Record </vt:lpstr>
      <vt:lpstr>PowerPoint Presentation</vt:lpstr>
      <vt:lpstr>EHRs Development in the United States</vt:lpstr>
      <vt:lpstr>PowerPoint Presentation</vt:lpstr>
      <vt:lpstr>EPIC</vt:lpstr>
      <vt:lpstr>PowerPoint Presentation</vt:lpstr>
      <vt:lpstr>EPIC</vt:lpstr>
      <vt:lpstr>PowerPoint Presentation</vt:lpstr>
      <vt:lpstr>PowerPoint Presentation</vt:lpstr>
      <vt:lpstr>EPIC</vt:lpstr>
      <vt:lpstr>Integrating NIC into the EHR: Vendors</vt:lpstr>
      <vt:lpstr>Integrating NIC into the EHR: Vendors</vt:lpstr>
      <vt:lpstr>PowerPoint Presentation</vt:lpstr>
      <vt:lpstr>PowerPoint Presentation</vt:lpstr>
      <vt:lpstr>Taxonomy of Nursing Interventions:   Domains &amp; Classes</vt:lpstr>
      <vt:lpstr>Structure of the NIC Taxonomy</vt:lpstr>
      <vt:lpstr>Definition: Promotion of calcium balance and prevention of complications resulting from serum calcium levels higher than desired </vt:lpstr>
      <vt:lpstr>PowerPoint Presentation</vt:lpstr>
      <vt:lpstr>PowerPoint Presentation</vt:lpstr>
      <vt:lpstr>Implementation and Use in Clinical Settings</vt:lpstr>
      <vt:lpstr>PowerPoint Presentation</vt:lpstr>
      <vt:lpstr>PowerPoint Presentation</vt:lpstr>
      <vt:lpstr>Hospital Universitário da USP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CHARACTERISTICS OF PROFESSIONS</vt:lpstr>
      <vt:lpstr>The Nature of Scientific Disciplines</vt:lpstr>
      <vt:lpstr>NURSING’S BODY OF KNOWLEDGE</vt:lpstr>
      <vt:lpstr> Image of Nursing Knowledge</vt:lpstr>
      <vt:lpstr>PowerPoint Presentation</vt:lpstr>
      <vt:lpstr>PowerPoint Presentation</vt:lpstr>
      <vt:lpstr>Nursing Process: Roy Adaptation Model</vt:lpstr>
      <vt:lpstr> ADPIE Model of Clinical Reasoning</vt:lpstr>
      <vt:lpstr>Outcome-Present State-  Test Model of Clinical Reasoning</vt:lpstr>
      <vt:lpstr>For Advanced Practice Nurses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Abe, Noriko</dc:creator>
  <cp:lastModifiedBy>Howard Butcher</cp:lastModifiedBy>
  <cp:revision>49</cp:revision>
  <cp:lastPrinted>2014-08-25T20:36:08Z</cp:lastPrinted>
  <dcterms:created xsi:type="dcterms:W3CDTF">2017-06-09T06:56:02Z</dcterms:created>
  <dcterms:modified xsi:type="dcterms:W3CDTF">2017-11-03T03:05:46Z</dcterms:modified>
</cp:coreProperties>
</file>