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7" r:id="rId9"/>
    <p:sldId id="268" r:id="rId10"/>
    <p:sldId id="269" r:id="rId11"/>
  </p:sldIdLst>
  <p:sldSz cx="12192000" cy="6858000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48" d="100"/>
          <a:sy n="48" d="100"/>
        </p:scale>
        <p:origin x="-9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C:\Users\martins\Desktop\Picture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4" y="0"/>
            <a:ext cx="1220046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4418" y="2133601"/>
            <a:ext cx="10653183" cy="1470025"/>
          </a:xfrm>
        </p:spPr>
        <p:txBody>
          <a:bodyPr anchor="ctr"/>
          <a:lstStyle>
            <a:lvl1pPr>
              <a:defRPr/>
            </a:lvl1pPr>
          </a:lstStyle>
          <a:p>
            <a:pPr lvl="0"/>
            <a:r>
              <a:rPr lang="ru-RU" altLang="lv-LV" noProof="0" smtClean="0"/>
              <a:t>Образец заголовка</a:t>
            </a:r>
            <a:endParaRPr lang="lv-LV" altLang="lv-LV" noProof="0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4418" y="3573464"/>
            <a:ext cx="10655300" cy="2039937"/>
          </a:xfrm>
        </p:spPr>
        <p:txBody>
          <a:bodyPr/>
          <a:lstStyle>
            <a:lvl1pPr marL="0" indent="0">
              <a:buFontTx/>
              <a:buNone/>
              <a:defRPr sz="1800"/>
            </a:lvl1pPr>
          </a:lstStyle>
          <a:p>
            <a:pPr lvl="0"/>
            <a:r>
              <a:rPr lang="ru-RU" altLang="lv-LV" noProof="0" smtClean="0"/>
              <a:t>Образец подзаголовка</a:t>
            </a:r>
            <a:endParaRPr lang="lv-LV" altLang="lv-LV" noProof="0" dirty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24417" y="6237288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lv-LV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84167" y="6237288"/>
            <a:ext cx="2495551" cy="476250"/>
          </a:xfrm>
        </p:spPr>
        <p:txBody>
          <a:bodyPr/>
          <a:lstStyle>
            <a:lvl1pPr>
              <a:defRPr smtClean="0"/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24583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lv-LV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92632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4234" y="990600"/>
            <a:ext cx="2840567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8300" y="990600"/>
            <a:ext cx="8322733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lv-LV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35620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lv-LV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889842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lv-LV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76340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16114"/>
            <a:ext cx="5537200" cy="4332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16114"/>
            <a:ext cx="5537200" cy="4332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lv-LV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5153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lv-LV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lv-LV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8995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lv-LV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lv-LV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88482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lv-LV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56761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lv-LV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235190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lv-LV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lv-LV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73805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31800" y="6237288"/>
            <a:ext cx="3022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3E73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fld id="{13286F27-36AC-40DB-80DF-3BA385D90947}" type="datetimeFigureOut">
              <a:rPr lang="lv-LV" smtClean="0"/>
              <a:t>2017.11.02.</a:t>
            </a:fld>
            <a:endParaRPr lang="lv-LV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3E73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endParaRPr lang="lv-LV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245225"/>
            <a:ext cx="2927351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3E73"/>
                </a:solidFill>
              </a:defRPr>
            </a:lvl1pPr>
          </a:lstStyle>
          <a:p>
            <a:fld id="{BBE9B415-A824-4A58-B96D-AC7C3D87D2AD}" type="slidenum">
              <a:rPr lang="lv-LV" smtClean="0"/>
              <a:t>‹#›</a:t>
            </a:fld>
            <a:endParaRPr lang="lv-LV"/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16114"/>
            <a:ext cx="11277600" cy="433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  <a:endParaRPr lang="fi-FI"/>
          </a:p>
          <a:p>
            <a:pPr lvl="4"/>
            <a:r>
              <a:rPr lang="fi-FI"/>
              <a:t>Fift level</a:t>
            </a:r>
            <a:endParaRPr lang="en-US"/>
          </a:p>
        </p:txBody>
      </p:sp>
      <p:sp>
        <p:nvSpPr>
          <p:cNvPr id="1030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368300" y="990600"/>
            <a:ext cx="11277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1031" name="Picture 25" descr="C:\Users\martins\Desktop\Picture32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83" y="1"/>
            <a:ext cx="1223221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021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E73"/>
          </a:solidFill>
          <a:latin typeface="+mj-lt"/>
          <a:ea typeface="ＭＳ Ｐゴシック" charset="0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E73"/>
          </a:solidFill>
          <a:latin typeface="Arial" charset="0"/>
          <a:ea typeface="ＭＳ Ｐゴシック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E73"/>
          </a:solidFill>
          <a:latin typeface="Arial" charset="0"/>
          <a:ea typeface="ＭＳ Ｐゴシック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E73"/>
          </a:solidFill>
          <a:latin typeface="Arial" charset="0"/>
          <a:ea typeface="ＭＳ Ｐゴシック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E73"/>
          </a:solidFill>
          <a:latin typeface="Arial" charset="0"/>
          <a:ea typeface="ＭＳ Ｐゴシック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E73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E73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E73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3E73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lv-LV" dirty="0" smtClean="0">
                <a:latin typeface="Cambria" panose="02040503050406030204" pitchFamily="18" charset="0"/>
              </a:rPr>
              <a:t>NURSING DIAGNOSES FROM THE LATVIAN NURSE`S POINT OF VIEW IN TNE RIGA EASTERN CLINICAL UNIVERSITI HOSPITAL</a:t>
            </a:r>
            <a:endParaRPr lang="lv-LV" dirty="0">
              <a:latin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2300" y="5301444"/>
            <a:ext cx="10215301" cy="1556556"/>
          </a:xfrm>
        </p:spPr>
        <p:txBody>
          <a:bodyPr/>
          <a:lstStyle/>
          <a:p>
            <a:pPr algn="r"/>
            <a:r>
              <a:rPr lang="lv-LV" b="1" dirty="0" smtClean="0">
                <a:latin typeface="Cambria" panose="02040503050406030204" pitchFamily="18" charset="0"/>
              </a:rPr>
              <a:t>Vita Jēgere</a:t>
            </a:r>
          </a:p>
          <a:p>
            <a:pPr algn="r"/>
            <a:r>
              <a:rPr lang="lv-LV" b="1" dirty="0" smtClean="0">
                <a:latin typeface="Cambria" panose="02040503050406030204" pitchFamily="18" charset="0"/>
              </a:rPr>
              <a:t>Riga Eastern Clinical University </a:t>
            </a:r>
            <a:r>
              <a:rPr lang="lv-LV" b="1" dirty="0">
                <a:latin typeface="Cambria" panose="02040503050406030204" pitchFamily="18" charset="0"/>
              </a:rPr>
              <a:t>H</a:t>
            </a:r>
            <a:r>
              <a:rPr lang="lv-LV" b="1" dirty="0" smtClean="0">
                <a:latin typeface="Cambria" panose="02040503050406030204" pitchFamily="18" charset="0"/>
              </a:rPr>
              <a:t>ospital</a:t>
            </a:r>
          </a:p>
          <a:p>
            <a:pPr algn="ctr"/>
            <a:endParaRPr lang="lv-LV" dirty="0">
              <a:latin typeface="Cambria" panose="02040503050406030204" pitchFamily="18" charset="0"/>
            </a:endParaRPr>
          </a:p>
          <a:p>
            <a:pPr algn="ctr"/>
            <a:r>
              <a:rPr lang="lv-LV" dirty="0" smtClean="0">
                <a:latin typeface="Cambria" panose="02040503050406030204" pitchFamily="18" charset="0"/>
              </a:rPr>
              <a:t>09.11.2017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18" y="3830103"/>
            <a:ext cx="4005419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726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8709" y="2588654"/>
            <a:ext cx="5931876" cy="900448"/>
          </a:xfrm>
        </p:spPr>
        <p:txBody>
          <a:bodyPr/>
          <a:lstStyle/>
          <a:p>
            <a:r>
              <a:rPr lang="lv-LV" dirty="0" smtClean="0"/>
              <a:t>Thank you for your attention!</a:t>
            </a:r>
            <a:endParaRPr lang="lv-LV" dirty="0"/>
          </a:p>
        </p:txBody>
      </p:sp>
    </p:spTree>
    <p:extLst>
      <p:ext uri="{BB962C8B-B14F-4D97-AF65-F5344CB8AC3E}">
        <p14:creationId xmlns:p14="http://schemas.microsoft.com/office/powerpoint/2010/main" val="1916609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29" y="826783"/>
            <a:ext cx="11277600" cy="914400"/>
          </a:xfrm>
        </p:spPr>
        <p:txBody>
          <a:bodyPr/>
          <a:lstStyle/>
          <a:p>
            <a:r>
              <a:rPr lang="lv-LV" sz="2800" dirty="0">
                <a:latin typeface="Cambria" panose="02040503050406030204" pitchFamily="18" charset="0"/>
              </a:rPr>
              <a:t>RIGA </a:t>
            </a:r>
            <a:r>
              <a:rPr lang="lv-LV" sz="2800" dirty="0" smtClean="0">
                <a:latin typeface="Cambria" panose="02040503050406030204" pitchFamily="18" charset="0"/>
              </a:rPr>
              <a:t>EASTERN </a:t>
            </a:r>
            <a:r>
              <a:rPr lang="lv-LV" sz="2800" dirty="0">
                <a:latin typeface="Cambria" panose="02040503050406030204" pitchFamily="18" charset="0"/>
              </a:rPr>
              <a:t>CLINICAL UNIVERSITI </a:t>
            </a:r>
            <a:r>
              <a:rPr lang="lv-LV" sz="2800" dirty="0" smtClean="0">
                <a:latin typeface="Cambria" panose="02040503050406030204" pitchFamily="18" charset="0"/>
              </a:rPr>
              <a:t>HOSPITAL - </a:t>
            </a:r>
            <a:r>
              <a:rPr lang="en-US" sz="2800" dirty="0">
                <a:latin typeface="Cambria" panose="02040503050406030204" pitchFamily="18" charset="0"/>
              </a:rPr>
              <a:t>wide range of career development </a:t>
            </a:r>
            <a:r>
              <a:rPr lang="en-US" sz="2800" dirty="0" smtClean="0">
                <a:latin typeface="Cambria" panose="02040503050406030204" pitchFamily="18" charset="0"/>
              </a:rPr>
              <a:t>opportunities</a:t>
            </a:r>
            <a:r>
              <a:rPr lang="lv-LV" sz="2800" dirty="0" smtClean="0">
                <a:latin typeface="Cambria" panose="02040503050406030204" pitchFamily="18" charset="0"/>
              </a:rPr>
              <a:t> (centers of national importance)</a:t>
            </a:r>
            <a:r>
              <a:rPr lang="lv-LV" sz="2800" dirty="0">
                <a:latin typeface="Cambria" panose="02040503050406030204" pitchFamily="18" charset="0"/>
              </a:rPr>
              <a:t/>
            </a:r>
            <a:br>
              <a:rPr lang="lv-LV" sz="2800" dirty="0">
                <a:latin typeface="Cambria" panose="02040503050406030204" pitchFamily="18" charset="0"/>
              </a:rPr>
            </a:br>
            <a:endParaRPr lang="lv-LV" sz="2800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957" y="2058810"/>
            <a:ext cx="12045043" cy="4799189"/>
          </a:xfrm>
        </p:spPr>
        <p:txBody>
          <a:bodyPr/>
          <a:lstStyle/>
          <a:p>
            <a:pPr marL="0" indent="0">
              <a:buNone/>
            </a:pPr>
            <a:endParaRPr lang="lv-LV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lv-LV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lv-LV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lv-LV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lv-LV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Stationary </a:t>
            </a:r>
            <a:r>
              <a:rPr lang="lv-LV" dirty="0">
                <a:solidFill>
                  <a:schemeClr val="accent6"/>
                </a:solidFill>
                <a:latin typeface="Cambria" panose="02040503050406030204" pitchFamily="18" charset="0"/>
              </a:rPr>
              <a:t>«</a:t>
            </a:r>
            <a:r>
              <a:rPr lang="lv-LV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Gailezers</a:t>
            </a:r>
            <a:r>
              <a:rPr lang="lv-LV" dirty="0">
                <a:solidFill>
                  <a:schemeClr val="accent6"/>
                </a:solidFill>
                <a:latin typeface="Cambria" panose="02040503050406030204" pitchFamily="18" charset="0"/>
              </a:rPr>
              <a:t>»       </a:t>
            </a:r>
            <a:r>
              <a:rPr lang="lv-LV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Stationary </a:t>
            </a:r>
            <a:r>
              <a:rPr lang="lv-LV" dirty="0">
                <a:solidFill>
                  <a:schemeClr val="accent6"/>
                </a:solidFill>
                <a:latin typeface="Cambria" panose="02040503050406030204" pitchFamily="18" charset="0"/>
              </a:rPr>
              <a:t>«</a:t>
            </a:r>
            <a:r>
              <a:rPr lang="lv-LV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Bikernieki</a:t>
            </a:r>
            <a:r>
              <a:rPr lang="lv-LV" dirty="0">
                <a:solidFill>
                  <a:schemeClr val="accent6"/>
                </a:solidFill>
                <a:latin typeface="Cambria" panose="02040503050406030204" pitchFamily="18" charset="0"/>
              </a:rPr>
              <a:t>»    Stationary «Oncology Centre of Latvia </a:t>
            </a:r>
            <a:r>
              <a:rPr lang="lv-LV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»</a:t>
            </a:r>
            <a:endParaRPr lang="lv-LV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lv-LV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lv-LV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lv-LV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lv-LV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lv-LV" dirty="0" smtClean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lv-LV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en-US" dirty="0">
                <a:solidFill>
                  <a:schemeClr val="accent6"/>
                </a:solidFill>
                <a:latin typeface="Cambria" panose="02040503050406030204" pitchFamily="18" charset="0"/>
              </a:rPr>
              <a:t>Centre of Tuberculosis and Lung Diseases </a:t>
            </a:r>
            <a:r>
              <a:rPr lang="lv-LV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                  </a:t>
            </a:r>
            <a:r>
              <a:rPr lang="en-US" dirty="0">
                <a:solidFill>
                  <a:schemeClr val="accent6"/>
                </a:solidFill>
                <a:latin typeface="Cambria" panose="02040503050406030204" pitchFamily="18" charset="0"/>
              </a:rPr>
              <a:t>Latvian Centre of Infectious Diseases </a:t>
            </a:r>
            <a:endParaRPr lang="lv-LV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lv-LV" dirty="0">
              <a:solidFill>
                <a:schemeClr val="accent6"/>
              </a:solidFill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315" y="1974756"/>
            <a:ext cx="3024083" cy="16982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383" y="1974756"/>
            <a:ext cx="3052292" cy="18478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1878" y="1965812"/>
            <a:ext cx="3297451" cy="18567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8272" y="4567057"/>
            <a:ext cx="3004251" cy="17430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4141" y="4473527"/>
            <a:ext cx="3061386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39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357" y="1001714"/>
            <a:ext cx="11277600" cy="914400"/>
          </a:xfrm>
        </p:spPr>
        <p:txBody>
          <a:bodyPr/>
          <a:lstStyle/>
          <a:p>
            <a:r>
              <a:rPr lang="lv-LV" sz="2800" dirty="0" smtClean="0">
                <a:latin typeface="Cambria" panose="02040503050406030204" pitchFamily="18" charset="0"/>
              </a:rPr>
              <a:t>Facts and Figures</a:t>
            </a:r>
            <a:endParaRPr lang="lv-LV" sz="2800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71186"/>
            <a:ext cx="11277600" cy="4713285"/>
          </a:xfrm>
        </p:spPr>
        <p:txBody>
          <a:bodyPr/>
          <a:lstStyle/>
          <a:p>
            <a:r>
              <a:rPr lang="en-US" sz="3200" dirty="0">
                <a:solidFill>
                  <a:schemeClr val="accent6"/>
                </a:solidFill>
                <a:latin typeface="Cambria" panose="02040503050406030204" pitchFamily="18" charset="0"/>
              </a:rPr>
              <a:t>Hospital staff - 4385;</a:t>
            </a:r>
          </a:p>
          <a:p>
            <a:r>
              <a:rPr lang="en-US" sz="3200" dirty="0">
                <a:solidFill>
                  <a:schemeClr val="accent6"/>
                </a:solidFill>
                <a:latin typeface="Cambria" panose="02040503050406030204" pitchFamily="18" charset="0"/>
              </a:rPr>
              <a:t>Physicians - 1004;</a:t>
            </a:r>
          </a:p>
          <a:p>
            <a:r>
              <a:rPr lang="en-US" sz="3200" dirty="0">
                <a:solidFill>
                  <a:schemeClr val="accent6"/>
                </a:solidFill>
                <a:latin typeface="Cambria" panose="02040503050406030204" pitchFamily="18" charset="0"/>
              </a:rPr>
              <a:t>Physician assistants - 87;</a:t>
            </a:r>
          </a:p>
          <a:p>
            <a:r>
              <a:rPr lang="en-US" sz="3200" dirty="0">
                <a:solidFill>
                  <a:schemeClr val="accent6"/>
                </a:solidFill>
                <a:latin typeface="Cambria" panose="02040503050406030204" pitchFamily="18" charset="0"/>
              </a:rPr>
              <a:t>Nurses - </a:t>
            </a:r>
            <a:r>
              <a:rPr lang="en-US" sz="3200" b="1" dirty="0">
                <a:solidFill>
                  <a:schemeClr val="accent6"/>
                </a:solidFill>
                <a:latin typeface="Cambria" panose="02040503050406030204" pitchFamily="18" charset="0"/>
              </a:rPr>
              <a:t>1248</a:t>
            </a:r>
            <a:r>
              <a:rPr lang="en-US" sz="3200" dirty="0">
                <a:solidFill>
                  <a:schemeClr val="accent6"/>
                </a:solidFill>
                <a:latin typeface="Cambria" panose="02040503050406030204" pitchFamily="18" charset="0"/>
              </a:rPr>
              <a:t>;</a:t>
            </a:r>
          </a:p>
          <a:p>
            <a:r>
              <a:rPr lang="en-US" sz="3200" dirty="0" err="1" smtClean="0">
                <a:solidFill>
                  <a:schemeClr val="accent6"/>
                </a:solidFill>
                <a:latin typeface="Cambria" panose="02040503050406030204" pitchFamily="18" charset="0"/>
              </a:rPr>
              <a:t>Nurs</a:t>
            </a:r>
            <a:r>
              <a:rPr lang="lv-LV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ing</a:t>
            </a:r>
            <a:r>
              <a:rPr lang="en-US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en-US" sz="3200" dirty="0">
                <a:solidFill>
                  <a:schemeClr val="accent6"/>
                </a:solidFill>
                <a:latin typeface="Cambria" panose="02040503050406030204" pitchFamily="18" charset="0"/>
              </a:rPr>
              <a:t>assistants - 296;</a:t>
            </a:r>
          </a:p>
          <a:p>
            <a:r>
              <a:rPr lang="en-US" sz="3200" dirty="0">
                <a:solidFill>
                  <a:schemeClr val="accent6"/>
                </a:solidFill>
                <a:latin typeface="Cambria" panose="02040503050406030204" pitchFamily="18" charset="0"/>
              </a:rPr>
              <a:t>Sanitary </a:t>
            </a:r>
            <a:r>
              <a:rPr lang="en-US" sz="3200" dirty="0" err="1">
                <a:solidFill>
                  <a:schemeClr val="accent6"/>
                </a:solidFill>
                <a:latin typeface="Cambria" panose="02040503050406030204" pitchFamily="18" charset="0"/>
              </a:rPr>
              <a:t>carers</a:t>
            </a:r>
            <a:r>
              <a:rPr lang="en-US" sz="3200" dirty="0">
                <a:solidFill>
                  <a:schemeClr val="accent6"/>
                </a:solidFill>
                <a:latin typeface="Cambria" panose="02040503050406030204" pitchFamily="18" charset="0"/>
              </a:rPr>
              <a:t> - 449;</a:t>
            </a:r>
          </a:p>
          <a:p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P</a:t>
            </a:r>
            <a:r>
              <a:rPr lang="en-US" sz="3200" dirty="0" err="1" smtClean="0">
                <a:solidFill>
                  <a:schemeClr val="accent6"/>
                </a:solidFill>
                <a:latin typeface="Cambria" panose="02040503050406030204" pitchFamily="18" charset="0"/>
              </a:rPr>
              <a:t>atients</a:t>
            </a:r>
            <a:r>
              <a:rPr lang="en-US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 </a:t>
            </a:r>
            <a:r>
              <a:rPr lang="lv-LV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cared for </a:t>
            </a:r>
            <a:r>
              <a:rPr lang="en-US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in </a:t>
            </a:r>
            <a:r>
              <a:rPr lang="en-US" sz="3200" dirty="0">
                <a:solidFill>
                  <a:schemeClr val="accent6"/>
                </a:solidFill>
                <a:latin typeface="Cambria" panose="02040503050406030204" pitchFamily="18" charset="0"/>
              </a:rPr>
              <a:t>2016 - 70,928;</a:t>
            </a:r>
          </a:p>
          <a:p>
            <a:r>
              <a:rPr lang="en-US" sz="3200" dirty="0">
                <a:solidFill>
                  <a:schemeClr val="accent6"/>
                </a:solidFill>
                <a:latin typeface="Cambria" panose="02040503050406030204" pitchFamily="18" charset="0"/>
              </a:rPr>
              <a:t>The average treatment time of day - 7.97</a:t>
            </a:r>
            <a:endParaRPr lang="lv-LV" sz="3200" dirty="0">
              <a:solidFill>
                <a:schemeClr val="accent6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692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z="2800" dirty="0">
                <a:latin typeface="Cambria" panose="02040503050406030204" pitchFamily="18" charset="0"/>
              </a:rPr>
              <a:t>Riga Eastern Clinical University Hospital is important for clinics and centers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lv-LV" dirty="0"/>
          </a:p>
          <a:p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Chemotherapy and hematology clinic;</a:t>
            </a:r>
          </a:p>
          <a:p>
            <a:r>
              <a:rPr lang="lv-LV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Burn </a:t>
            </a:r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Center;</a:t>
            </a:r>
          </a:p>
          <a:p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Gerontology Center;</a:t>
            </a:r>
          </a:p>
          <a:p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Latvian Children's Hearing Center;</a:t>
            </a:r>
          </a:p>
          <a:p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Toxicology and </a:t>
            </a:r>
            <a:r>
              <a:rPr lang="lv-LV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Sepsis </a:t>
            </a:r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Clinic;</a:t>
            </a:r>
          </a:p>
          <a:p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Latvian Plastic and Reconstructive Microsurgery </a:t>
            </a:r>
            <a:r>
              <a:rPr lang="lv-LV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Center.</a:t>
            </a:r>
            <a:endParaRPr lang="lv-LV" sz="3200" dirty="0">
              <a:solidFill>
                <a:schemeClr val="accent6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83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015" y="954633"/>
            <a:ext cx="11804559" cy="632138"/>
          </a:xfrm>
        </p:spPr>
        <p:txBody>
          <a:bodyPr/>
          <a:lstStyle/>
          <a:p>
            <a:r>
              <a:rPr lang="lv-LV" dirty="0" smtClean="0">
                <a:latin typeface="Cambria" panose="02040503050406030204" pitchFamily="18" charset="0"/>
              </a:rPr>
              <a:t> Stationary work               Ambulatory work      Diagnostics</a:t>
            </a:r>
            <a:endParaRPr lang="lv-LV" dirty="0">
              <a:latin typeface="Cambria" panose="02040503050406030204" pitchFamily="18" charset="0"/>
            </a:endParaRPr>
          </a:p>
        </p:txBody>
      </p:sp>
      <p:pic>
        <p:nvPicPr>
          <p:cNvPr id="4" name="Объект 10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0111"/>
          <a:stretch/>
        </p:blipFill>
        <p:spPr>
          <a:xfrm>
            <a:off x="220015" y="1692457"/>
            <a:ext cx="3773643" cy="1978021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/>
          <a:srcRect t="26796"/>
          <a:stretch/>
        </p:blipFill>
        <p:spPr bwMode="auto">
          <a:xfrm>
            <a:off x="4300292" y="1611193"/>
            <a:ext cx="3898781" cy="214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</p:pic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4"/>
          <a:srcRect l="-1429" t="21666" r="1429" b="1388"/>
          <a:stretch/>
        </p:blipFill>
        <p:spPr bwMode="auto">
          <a:xfrm>
            <a:off x="8413893" y="1586771"/>
            <a:ext cx="3610682" cy="2164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</p:pic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5"/>
          <a:srcRect t="31025"/>
          <a:stretch/>
        </p:blipFill>
        <p:spPr bwMode="auto">
          <a:xfrm>
            <a:off x="991672" y="4059920"/>
            <a:ext cx="4502239" cy="2329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</p:pic>
      <p:pic>
        <p:nvPicPr>
          <p:cNvPr id="8" name="Объект 3"/>
          <p:cNvPicPr>
            <a:picLocks noChangeAspect="1"/>
          </p:cNvPicPr>
          <p:nvPr/>
        </p:nvPicPr>
        <p:blipFill rotWithShape="1">
          <a:blip r:embed="rId6"/>
          <a:srcRect t="28451"/>
          <a:stretch/>
        </p:blipFill>
        <p:spPr bwMode="auto">
          <a:xfrm>
            <a:off x="6583634" y="3967964"/>
            <a:ext cx="4511630" cy="2421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</p:pic>
    </p:spTree>
    <p:extLst>
      <p:ext uri="{BB962C8B-B14F-4D97-AF65-F5344CB8AC3E}">
        <p14:creationId xmlns:p14="http://schemas.microsoft.com/office/powerpoint/2010/main" val="219423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917" y="859799"/>
            <a:ext cx="11188700" cy="740229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</a:rPr>
              <a:t>A dynamic environment for growth and development</a:t>
            </a:r>
            <a:endParaRPr lang="lv-LV" dirty="0">
              <a:latin typeface="Cambria" panose="0204050305040603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9396" y="1475013"/>
            <a:ext cx="3407319" cy="22743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620" y="4095180"/>
            <a:ext cx="3841124" cy="2560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2393" y="3928887"/>
            <a:ext cx="4234356" cy="282643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6752" y="1152630"/>
            <a:ext cx="4164386" cy="27762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7016" y="1475013"/>
            <a:ext cx="4087559" cy="2728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6108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>
                <a:latin typeface="Cambria" panose="02040503050406030204" pitchFamily="18" charset="0"/>
              </a:rPr>
              <a:t>Development of the hospital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8300" y="1785485"/>
            <a:ext cx="11277600" cy="4332287"/>
          </a:xfrm>
        </p:spPr>
        <p:txBody>
          <a:bodyPr/>
          <a:lstStyle/>
          <a:p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22 </a:t>
            </a:r>
            <a:r>
              <a:rPr lang="lv-LV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new surgery rooms;</a:t>
            </a:r>
            <a:endParaRPr lang="lv-LV" sz="3200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4 new angiographic </a:t>
            </a:r>
            <a:r>
              <a:rPr lang="lv-LV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rooms;</a:t>
            </a:r>
            <a:endParaRPr lang="lv-LV" sz="3200" dirty="0">
              <a:solidFill>
                <a:schemeClr val="accent6"/>
              </a:solidFill>
              <a:latin typeface="Cambria" panose="02040503050406030204" pitchFamily="18" charset="0"/>
            </a:endParaRPr>
          </a:p>
          <a:p>
            <a:r>
              <a:rPr lang="lv-LV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New center </a:t>
            </a:r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of Functional </a:t>
            </a:r>
            <a:r>
              <a:rPr lang="lv-LV" sz="3200" dirty="0" smtClean="0">
                <a:solidFill>
                  <a:schemeClr val="accent6"/>
                </a:solidFill>
                <a:latin typeface="Cambria" panose="02040503050406030204" pitchFamily="18" charset="0"/>
              </a:rPr>
              <a:t>diagnostics;</a:t>
            </a:r>
          </a:p>
          <a:p>
            <a:r>
              <a:rPr lang="lv-LV" sz="3200" dirty="0">
                <a:solidFill>
                  <a:schemeClr val="accent6"/>
                </a:solidFill>
                <a:latin typeface="Cambria" panose="02040503050406030204" pitchFamily="18" charset="0"/>
              </a:rPr>
              <a:t>Extensive room renovation</a:t>
            </a:r>
          </a:p>
        </p:txBody>
      </p:sp>
      <p:pic>
        <p:nvPicPr>
          <p:cNvPr id="2050" name="Picture 2" descr="https://www.aslimnica.lv/sites/default/files/styles/slideshow/public/dsc_4342.jpg?itok=evlJH2C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095" y="979714"/>
            <a:ext cx="2936775" cy="1850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aslimnica.lv/sites/default/files/styles/shablons_maza_bilde/public/page_shablona_bildes/dsc_3490.jpg?itok=fP54kGp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560" y="3625170"/>
            <a:ext cx="4549798" cy="2394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aslimnica.lv/sites/default/files/styles/shablons_maza_bilde/public/page_shablona_bildes/dsc_3488.jpg?itok=FT46UTS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346" y="4427991"/>
            <a:ext cx="3551011" cy="186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874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872" y="874691"/>
            <a:ext cx="11323928" cy="925514"/>
          </a:xfrm>
        </p:spPr>
        <p:txBody>
          <a:bodyPr/>
          <a:lstStyle/>
          <a:p>
            <a:r>
              <a:rPr lang="lv-LV" dirty="0">
                <a:latin typeface="Cambria" panose="02040503050406030204" pitchFamily="18" charset="0"/>
              </a:rPr>
              <a:t>Nursing practice in Latvia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In each hospital nurses describe patient’s care differently (for the same diagnosis);</a:t>
            </a:r>
          </a:p>
          <a:p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Discharging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latin typeface="Cambria" panose="02040503050406030204" pitchFamily="18" charset="0"/>
              </a:rPr>
              <a:t>a patient from a hospital for outpatient 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treatment</a:t>
            </a:r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(home care), p</a:t>
            </a:r>
            <a:r>
              <a:rPr lang="en-US" sz="28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rimary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latin typeface="Cambria" panose="02040503050406030204" pitchFamily="18" charset="0"/>
              </a:rPr>
              <a:t>care nurses do not understand what the patient's primary care issues 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are</a:t>
            </a:r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as epicrisis and diagnosis are written by doctors (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this </a:t>
            </a:r>
            <a:r>
              <a:rPr lang="en-US" sz="2800" dirty="0">
                <a:solidFill>
                  <a:srgbClr val="002060"/>
                </a:solidFill>
                <a:latin typeface="Cambria" panose="02040503050406030204" pitchFamily="18" charset="0"/>
              </a:rPr>
              <a:t>is the </a:t>
            </a:r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view 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of </a:t>
            </a:r>
            <a:r>
              <a:rPr lang="en-US" sz="2800" dirty="0">
                <a:solidFill>
                  <a:srgbClr val="002060"/>
                </a:solidFill>
                <a:latin typeface="Cambria" panose="02040503050406030204" pitchFamily="18" charset="0"/>
              </a:rPr>
              <a:t>doctors and does not define nursing care problems</a:t>
            </a:r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);</a:t>
            </a:r>
          </a:p>
          <a:p>
            <a:r>
              <a:rPr lang="en-US" sz="2800" dirty="0">
                <a:solidFill>
                  <a:srgbClr val="002060"/>
                </a:solidFill>
                <a:latin typeface="Cambria" panose="02040503050406030204" pitchFamily="18" charset="0"/>
              </a:rPr>
              <a:t>The development of nursing care in Latvia is stagnant and does not develop</a:t>
            </a:r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endParaRPr lang="lv-LV" sz="2800" dirty="0" smtClean="0">
              <a:latin typeface="Cambria" panose="02040503050406030204" pitchFamily="18" charset="0"/>
            </a:endParaRPr>
          </a:p>
          <a:p>
            <a:endParaRPr lang="lv-LV" sz="2800" dirty="0"/>
          </a:p>
        </p:txBody>
      </p:sp>
    </p:spTree>
    <p:extLst>
      <p:ext uri="{BB962C8B-B14F-4D97-AF65-F5344CB8AC3E}">
        <p14:creationId xmlns:p14="http://schemas.microsoft.com/office/powerpoint/2010/main" val="965661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1714"/>
            <a:ext cx="11277600" cy="914400"/>
          </a:xfrm>
        </p:spPr>
        <p:txBody>
          <a:bodyPr/>
          <a:lstStyle/>
          <a:p>
            <a:r>
              <a:rPr lang="lv-LV" dirty="0" smtClean="0">
                <a:latin typeface="Cambria" panose="02040503050406030204" pitchFamily="18" charset="0"/>
              </a:rPr>
              <a:t>Future Prospects</a:t>
            </a:r>
            <a:endParaRPr lang="lv-LV" dirty="0"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09104"/>
            <a:ext cx="11277600" cy="4239297"/>
          </a:xfrm>
        </p:spPr>
        <p:txBody>
          <a:bodyPr/>
          <a:lstStyle/>
          <a:p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Nurses in Latvia use the same professional language;</a:t>
            </a:r>
          </a:p>
          <a:p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C</a:t>
            </a:r>
            <a:r>
              <a:rPr lang="en-US" sz="28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ontinuity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800" dirty="0">
                <a:solidFill>
                  <a:srgbClr val="002060"/>
                </a:solidFill>
                <a:latin typeface="Cambria" panose="02040503050406030204" pitchFamily="18" charset="0"/>
              </a:rPr>
              <a:t>of 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care</a:t>
            </a:r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(Primary care         Stationary         Primary Care) 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is </a:t>
            </a:r>
            <a:r>
              <a:rPr lang="en-US" sz="2800" dirty="0">
                <a:solidFill>
                  <a:srgbClr val="002060"/>
                </a:solidFill>
                <a:latin typeface="Cambria" panose="02040503050406030204" pitchFamily="18" charset="0"/>
              </a:rPr>
              <a:t>understood by nurses at all levels of health 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care</a:t>
            </a:r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;</a:t>
            </a:r>
          </a:p>
          <a:p>
            <a:r>
              <a:rPr lang="lv-LV" sz="2800" dirty="0">
                <a:solidFill>
                  <a:srgbClr val="002060"/>
                </a:solidFill>
                <a:latin typeface="Cambria" panose="02040503050406030204" pitchFamily="18" charset="0"/>
              </a:rPr>
              <a:t>T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he </a:t>
            </a:r>
            <a:r>
              <a:rPr lang="en-US" sz="2800" dirty="0">
                <a:solidFill>
                  <a:srgbClr val="002060"/>
                </a:solidFill>
                <a:latin typeface="Cambria" panose="02040503050406030204" pitchFamily="18" charset="0"/>
              </a:rPr>
              <a:t>development of comprehensible and uniform nursing care documentation throughout </a:t>
            </a:r>
            <a:r>
              <a:rPr lang="en-US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Latvia</a:t>
            </a:r>
            <a:r>
              <a:rPr lang="lv-LV" sz="28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is made simpler</a:t>
            </a:r>
          </a:p>
          <a:p>
            <a:pPr marL="0" indent="0">
              <a:buNone/>
            </a:pPr>
            <a:endParaRPr lang="lv-LV" dirty="0" smtClean="0">
              <a:solidFill>
                <a:srgbClr val="002060"/>
              </a:solidFill>
            </a:endParaRPr>
          </a:p>
          <a:p>
            <a:endParaRPr lang="lv-LV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8120129" y="2846231"/>
            <a:ext cx="579550" cy="12879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5839578" y="2859110"/>
            <a:ext cx="636348" cy="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23755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2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Тема2" id="{2C234A16-1B45-460E-B57D-6165B5834D3B}" vid="{CF6B7C2E-9CF8-4AF6-8979-8B9D7EF645C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123</TotalTime>
  <Words>329</Words>
  <Application>Microsoft Office PowerPoint</Application>
  <PresentationFormat>Kohandatud</PresentationFormat>
  <Paragraphs>50</Paragraphs>
  <Slides>10</Slides>
  <Notes>0</Notes>
  <HiddenSlides>0</HiddenSlides>
  <MMClips>0</MMClips>
  <ScaleCrop>false</ScaleCrop>
  <HeadingPairs>
    <vt:vector size="4" baseType="variant">
      <vt:variant>
        <vt:lpstr>Kujundus</vt:lpstr>
      </vt:variant>
      <vt:variant>
        <vt:i4>1</vt:i4>
      </vt:variant>
      <vt:variant>
        <vt:lpstr>Slaidipealkirjad</vt:lpstr>
      </vt:variant>
      <vt:variant>
        <vt:i4>10</vt:i4>
      </vt:variant>
    </vt:vector>
  </HeadingPairs>
  <TitlesOfParts>
    <vt:vector size="11" baseType="lpstr">
      <vt:lpstr>Тема2</vt:lpstr>
      <vt:lpstr>NURSING DIAGNOSES FROM THE LATVIAN NURSE`S POINT OF VIEW IN TNE RIGA EASTERN CLINICAL UNIVERSITI HOSPITAL</vt:lpstr>
      <vt:lpstr>RIGA EASTERN CLINICAL UNIVERSITI HOSPITAL - wide range of career development opportunities (centers of national importance) </vt:lpstr>
      <vt:lpstr>Facts and Figures</vt:lpstr>
      <vt:lpstr>Riga Eastern Clinical University Hospital is important for clinics and centers</vt:lpstr>
      <vt:lpstr> Stationary work               Ambulatory work      Diagnostics</vt:lpstr>
      <vt:lpstr>A dynamic environment for growth and development</vt:lpstr>
      <vt:lpstr>Development of the hospital </vt:lpstr>
      <vt:lpstr>Nursing practice in Latvia</vt:lpstr>
      <vt:lpstr>Future Prospects</vt:lpstr>
      <vt:lpstr>Thank you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NURSING DIAGNOSES FROM THE LATVIAN NURSE`S POINT OF VIEW IN TNE RIGA EAST UNIVERSITI HOSPITAL</dc:title>
  <dc:creator>Inese Budzila</dc:creator>
  <cp:lastModifiedBy>Kaspar</cp:lastModifiedBy>
  <cp:revision>15</cp:revision>
  <dcterms:created xsi:type="dcterms:W3CDTF">2017-10-31T18:16:13Z</dcterms:created>
  <dcterms:modified xsi:type="dcterms:W3CDTF">2017-11-02T11:05:24Z</dcterms:modified>
</cp:coreProperties>
</file>