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9" r:id="rId3"/>
    <p:sldId id="264" r:id="rId4"/>
    <p:sldId id="265" r:id="rId5"/>
    <p:sldId id="258" r:id="rId6"/>
    <p:sldId id="281" r:id="rId7"/>
    <p:sldId id="266" r:id="rId8"/>
    <p:sldId id="276" r:id="rId9"/>
    <p:sldId id="287" r:id="rId10"/>
    <p:sldId id="282" r:id="rId11"/>
    <p:sldId id="277" r:id="rId12"/>
    <p:sldId id="289" r:id="rId13"/>
    <p:sldId id="273" r:id="rId14"/>
    <p:sldId id="278" r:id="rId15"/>
    <p:sldId id="271" r:id="rId16"/>
    <p:sldId id="279" r:id="rId17"/>
    <p:sldId id="288" r:id="rId18"/>
    <p:sldId id="274" r:id="rId19"/>
    <p:sldId id="280" r:id="rId20"/>
    <p:sldId id="283" r:id="rId21"/>
    <p:sldId id="268" r:id="rId22"/>
    <p:sldId id="272" r:id="rId23"/>
    <p:sldId id="286" r:id="rId24"/>
    <p:sldId id="261" r:id="rId25"/>
    <p:sldId id="267" r:id="rId26"/>
  </p:sldIdLst>
  <p:sldSz cx="9144000" cy="5143500" type="screen16x9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87"/>
    <a:srgbClr val="4F4F4F"/>
    <a:srgbClr val="2F2F2F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000" autoAdjust="0"/>
    <p:restoredTop sz="94660"/>
  </p:normalViewPr>
  <p:slideViewPr>
    <p:cSldViewPr snapToGrid="0">
      <p:cViewPr>
        <p:scale>
          <a:sx n="150" d="100"/>
          <a:sy n="150" d="100"/>
        </p:scale>
        <p:origin x="-510" y="-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t-E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323345945393192E-2"/>
          <c:y val="0"/>
          <c:w val="0.30499194702934862"/>
          <c:h val="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4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95-4158-B26C-295A08B07B39}"/>
              </c:ext>
            </c:extLst>
          </c:dPt>
          <c:dLbls>
            <c:dLbl>
              <c:idx val="0"/>
              <c:layout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t-EE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195-4158-B26C-295A08B07B39}"/>
                </c:ext>
              </c:extLst>
            </c:dLbl>
            <c:dLbl>
              <c:idx val="1"/>
              <c:layout>
                <c:manualLayout>
                  <c:x val="8.1168831168831161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t-EE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195-4158-B26C-295A08B07B39}"/>
                </c:ext>
              </c:extLst>
            </c:dLbl>
            <c:dLbl>
              <c:idx val="2"/>
              <c:layout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t-EE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F195-4158-B26C-295A08B07B39}"/>
                </c:ext>
              </c:extLst>
            </c:dLbl>
            <c:dLbl>
              <c:idx val="3"/>
              <c:layout>
                <c:manualLayout>
                  <c:x val="0"/>
                  <c:y val="-1.745454145636845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t-EE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195-4158-B26C-295A08B07B39}"/>
                </c:ext>
              </c:extLst>
            </c:dLbl>
            <c:dLbl>
              <c:idx val="4"/>
              <c:layout>
                <c:manualLayout>
                  <c:x val="1.6233766233766235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t-EE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195-4158-B26C-295A08B07B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t-EE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eparator>
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Kirurgiakliinik (n=64)</c:v>
                </c:pt>
                <c:pt idx="1">
                  <c:v>Sisehaiguste kliinik (n=44)</c:v>
                </c:pt>
                <c:pt idx="2">
                  <c:v>Psühhiaatriakliinik (n=19)</c:v>
                </c:pt>
                <c:pt idx="3">
                  <c:v>Onkoloogia- ja hematoloogiakliinik (n=12)</c:v>
                </c:pt>
                <c:pt idx="4">
                  <c:v>Järelravikliinik (n=11)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64</c:v>
                </c:pt>
                <c:pt idx="1">
                  <c:v>44</c:v>
                </c:pt>
                <c:pt idx="2">
                  <c:v>19</c:v>
                </c:pt>
                <c:pt idx="3">
                  <c:v>12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195-4158-B26C-295A08B07B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0"/>
        <c:txPr>
          <a:bodyPr/>
          <a:lstStyle/>
          <a:p>
            <a:pPr>
              <a:defRPr sz="2000"/>
            </a:pPr>
            <a:endParaRPr lang="et-EE"/>
          </a:p>
        </c:txPr>
      </c:legendEntry>
      <c:legendEntry>
        <c:idx val="1"/>
        <c:txPr>
          <a:bodyPr/>
          <a:lstStyle/>
          <a:p>
            <a:pPr>
              <a:defRPr sz="2000"/>
            </a:pPr>
            <a:endParaRPr lang="et-EE"/>
          </a:p>
        </c:txPr>
      </c:legendEntry>
      <c:legendEntry>
        <c:idx val="2"/>
        <c:txPr>
          <a:bodyPr/>
          <a:lstStyle/>
          <a:p>
            <a:pPr>
              <a:defRPr sz="2000"/>
            </a:pPr>
            <a:endParaRPr lang="et-EE"/>
          </a:p>
        </c:txPr>
      </c:legendEntry>
      <c:legendEntry>
        <c:idx val="3"/>
        <c:txPr>
          <a:bodyPr/>
          <a:lstStyle/>
          <a:p>
            <a:pPr>
              <a:defRPr sz="2000"/>
            </a:pPr>
            <a:endParaRPr lang="et-EE"/>
          </a:p>
        </c:txPr>
      </c:legendEntry>
      <c:legendEntry>
        <c:idx val="4"/>
        <c:txPr>
          <a:bodyPr/>
          <a:lstStyle/>
          <a:p>
            <a:pPr>
              <a:defRPr sz="2000"/>
            </a:pPr>
            <a:endParaRPr lang="et-EE"/>
          </a:p>
        </c:txPr>
      </c:legendEntry>
      <c:layout>
        <c:manualLayout>
          <c:xMode val="edge"/>
          <c:yMode val="edge"/>
          <c:x val="0.38898097965027101"/>
          <c:y val="2.391043117298642E-2"/>
          <c:w val="0.60127876060946928"/>
          <c:h val="0.9717570859253632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t-EE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01DF18-4FE3-4EA8-AA0D-5EEC83DE76E3}" type="doc">
      <dgm:prSet loTypeId="urn:microsoft.com/office/officeart/2005/8/layout/process4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t-EE"/>
        </a:p>
      </dgm:t>
    </dgm:pt>
    <dgm:pt modelId="{3E63D68C-854E-4CF7-9B88-C7748E1C41FA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t-EE" sz="2800" dirty="0" smtClean="0"/>
            <a:t>Ravijuhtum ajavahemikus 01.01.</a:t>
          </a:r>
          <a:r>
            <a:rPr lang="et-EE" sz="2800" dirty="0" smtClean="0">
              <a:latin typeface="Calibri"/>
            </a:rPr>
            <a:t>‒ </a:t>
          </a:r>
          <a:r>
            <a:rPr lang="et-EE" sz="2800" dirty="0" smtClean="0"/>
            <a:t>31.12.2016</a:t>
          </a:r>
          <a:endParaRPr lang="et-EE" sz="2800" dirty="0"/>
        </a:p>
      </dgm:t>
    </dgm:pt>
    <dgm:pt modelId="{14B0CFB3-056C-4CD0-88B8-6CDE17607ABB}" type="parTrans" cxnId="{43E9204B-0A4D-44E3-8EDB-7E365434A3FF}">
      <dgm:prSet/>
      <dgm:spPr/>
      <dgm:t>
        <a:bodyPr/>
        <a:lstStyle/>
        <a:p>
          <a:endParaRPr lang="et-EE"/>
        </a:p>
      </dgm:t>
    </dgm:pt>
    <dgm:pt modelId="{B9A979BC-426E-483A-8D73-FB8D03018DD2}" type="sibTrans" cxnId="{43E9204B-0A4D-44E3-8EDB-7E365434A3FF}">
      <dgm:prSet/>
      <dgm:spPr/>
      <dgm:t>
        <a:bodyPr/>
        <a:lstStyle/>
        <a:p>
          <a:endParaRPr lang="et-EE"/>
        </a:p>
      </dgm:t>
    </dgm:pt>
    <dgm:pt modelId="{4420D02D-6D30-45D9-ACC7-4B4D700A75B1}">
      <dgm:prSet phldrT="[Text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t-EE" sz="2800" dirty="0" smtClean="0"/>
            <a:t>33 873  </a:t>
          </a:r>
          <a:r>
            <a:rPr lang="et-EE" sz="2800" dirty="0" err="1" smtClean="0"/>
            <a:t>õendus-/haiguslugu</a:t>
          </a:r>
          <a:endParaRPr lang="et-EE" sz="2800" dirty="0"/>
        </a:p>
      </dgm:t>
    </dgm:pt>
    <dgm:pt modelId="{E31AA087-8537-43ED-8AC8-6E17C1ACFFB4}" type="parTrans" cxnId="{3D74CCDD-0F0F-49FC-8393-8219AF5A86BD}">
      <dgm:prSet/>
      <dgm:spPr/>
      <dgm:t>
        <a:bodyPr/>
        <a:lstStyle/>
        <a:p>
          <a:endParaRPr lang="et-EE"/>
        </a:p>
      </dgm:t>
    </dgm:pt>
    <dgm:pt modelId="{9713E4F4-D70E-4C66-ABA3-48ADEFC9F685}" type="sibTrans" cxnId="{3D74CCDD-0F0F-49FC-8393-8219AF5A86BD}">
      <dgm:prSet/>
      <dgm:spPr/>
      <dgm:t>
        <a:bodyPr/>
        <a:lstStyle/>
        <a:p>
          <a:endParaRPr lang="et-EE"/>
        </a:p>
      </dgm:t>
    </dgm:pt>
    <dgm:pt modelId="{15F921E4-3186-4D8A-A853-22C901FAD55F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t-EE" sz="2800" dirty="0" smtClean="0">
              <a:latin typeface="Calibri"/>
            </a:rPr>
            <a:t>Ravijuhtumi kestus ≥ 5 päeva</a:t>
          </a:r>
          <a:endParaRPr lang="et-EE" sz="2800" dirty="0"/>
        </a:p>
      </dgm:t>
    </dgm:pt>
    <dgm:pt modelId="{5AD42A09-95CF-4730-BC47-60CFC5C888BC}" type="parTrans" cxnId="{86B96B6F-A699-4AD5-9E8B-A005887104BB}">
      <dgm:prSet/>
      <dgm:spPr/>
      <dgm:t>
        <a:bodyPr/>
        <a:lstStyle/>
        <a:p>
          <a:endParaRPr lang="et-EE"/>
        </a:p>
      </dgm:t>
    </dgm:pt>
    <dgm:pt modelId="{593B9E6E-A1DC-45C6-9793-7AF2D4416841}" type="sibTrans" cxnId="{86B96B6F-A699-4AD5-9E8B-A005887104BB}">
      <dgm:prSet/>
      <dgm:spPr/>
      <dgm:t>
        <a:bodyPr/>
        <a:lstStyle/>
        <a:p>
          <a:endParaRPr lang="et-EE"/>
        </a:p>
      </dgm:t>
    </dgm:pt>
    <dgm:pt modelId="{2FA4664A-090A-44BB-964E-C153D13535BE}">
      <dgm:prSet phldrT="[Text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et-EE" sz="2800" dirty="0" smtClean="0"/>
            <a:t>20 236 </a:t>
          </a:r>
          <a:r>
            <a:rPr lang="et-EE" sz="2800" dirty="0" err="1" smtClean="0"/>
            <a:t>õendus-/haiguslugu</a:t>
          </a:r>
          <a:endParaRPr lang="et-EE" sz="2800" dirty="0"/>
        </a:p>
      </dgm:t>
    </dgm:pt>
    <dgm:pt modelId="{57835298-2A79-4298-A2CE-DAC994EBA7E3}" type="parTrans" cxnId="{E0E8EC1C-2F77-4871-B540-2F2E334D2D0E}">
      <dgm:prSet/>
      <dgm:spPr/>
      <dgm:t>
        <a:bodyPr/>
        <a:lstStyle/>
        <a:p>
          <a:endParaRPr lang="et-EE"/>
        </a:p>
      </dgm:t>
    </dgm:pt>
    <dgm:pt modelId="{F0609323-FF4E-45D3-91E5-D52825D22E5D}" type="sibTrans" cxnId="{E0E8EC1C-2F77-4871-B540-2F2E334D2D0E}">
      <dgm:prSet/>
      <dgm:spPr/>
      <dgm:t>
        <a:bodyPr/>
        <a:lstStyle/>
        <a:p>
          <a:endParaRPr lang="et-EE"/>
        </a:p>
      </dgm:t>
    </dgm:pt>
    <dgm:pt modelId="{593E50CF-DD99-4CC7-841B-BE6684A1237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t-EE" sz="2800" dirty="0" smtClean="0"/>
            <a:t>Juhuslik valik</a:t>
          </a:r>
          <a:endParaRPr lang="et-EE" sz="2800" dirty="0"/>
        </a:p>
      </dgm:t>
    </dgm:pt>
    <dgm:pt modelId="{505BAE65-AD9B-4A81-9573-3BAADD10193C}" type="parTrans" cxnId="{7FC29A8E-A167-4435-BCEB-655A5E1179D1}">
      <dgm:prSet/>
      <dgm:spPr/>
      <dgm:t>
        <a:bodyPr/>
        <a:lstStyle/>
        <a:p>
          <a:endParaRPr lang="et-EE"/>
        </a:p>
      </dgm:t>
    </dgm:pt>
    <dgm:pt modelId="{1CD49849-5635-421F-977B-9DA8C1D07AE9}" type="sibTrans" cxnId="{7FC29A8E-A167-4435-BCEB-655A5E1179D1}">
      <dgm:prSet/>
      <dgm:spPr/>
      <dgm:t>
        <a:bodyPr/>
        <a:lstStyle/>
        <a:p>
          <a:endParaRPr lang="et-EE"/>
        </a:p>
      </dgm:t>
    </dgm:pt>
    <dgm:pt modelId="{94B03372-0B04-4939-8A53-D182C28BCB27}">
      <dgm:prSet phldrT="[Text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t-EE" sz="2400" b="0" dirty="0" smtClean="0"/>
            <a:t>N=150 </a:t>
          </a:r>
          <a:r>
            <a:rPr lang="et-EE" sz="2400" b="0" dirty="0" err="1" smtClean="0"/>
            <a:t>õendus-/haiguslugu</a:t>
          </a:r>
          <a:r>
            <a:rPr lang="et-EE" sz="2400" b="0" dirty="0" smtClean="0"/>
            <a:t>,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t-EE" sz="2400" b="0" dirty="0" smtClean="0"/>
            <a:t>kokku 3 384 lk </a:t>
          </a:r>
          <a:r>
            <a:rPr lang="et-EE" sz="2400" b="0" dirty="0" err="1" smtClean="0"/>
            <a:t>õendusdokumentatsiooni</a:t>
          </a:r>
          <a:endParaRPr lang="et-EE" sz="2400" b="0" dirty="0"/>
        </a:p>
      </dgm:t>
    </dgm:pt>
    <dgm:pt modelId="{98DD767D-403D-477B-9FEA-EBCD8D099044}" type="parTrans" cxnId="{C456884F-9120-4560-A7E6-14C0265E16A9}">
      <dgm:prSet/>
      <dgm:spPr/>
      <dgm:t>
        <a:bodyPr/>
        <a:lstStyle/>
        <a:p>
          <a:endParaRPr lang="et-EE"/>
        </a:p>
      </dgm:t>
    </dgm:pt>
    <dgm:pt modelId="{C8DD9BBD-C713-4A56-8B69-C883A532F28E}" type="sibTrans" cxnId="{C456884F-9120-4560-A7E6-14C0265E16A9}">
      <dgm:prSet/>
      <dgm:spPr/>
      <dgm:t>
        <a:bodyPr/>
        <a:lstStyle/>
        <a:p>
          <a:endParaRPr lang="et-EE"/>
        </a:p>
      </dgm:t>
    </dgm:pt>
    <dgm:pt modelId="{E8A652FF-A680-49DB-8760-8A8219BF122C}" type="pres">
      <dgm:prSet presAssocID="{9801DF18-4FE3-4EA8-AA0D-5EEC83DE76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6F0800F-ED56-4B81-A454-BA3730BDAFE6}" type="pres">
      <dgm:prSet presAssocID="{593E50CF-DD99-4CC7-841B-BE6684A12378}" presName="boxAndChildren" presStyleCnt="0"/>
      <dgm:spPr/>
    </dgm:pt>
    <dgm:pt modelId="{C049B2D2-940D-4B69-A817-920C0C1BB658}" type="pres">
      <dgm:prSet presAssocID="{593E50CF-DD99-4CC7-841B-BE6684A12378}" presName="parentTextBox" presStyleLbl="node1" presStyleIdx="0" presStyleCnt="3"/>
      <dgm:spPr/>
      <dgm:t>
        <a:bodyPr/>
        <a:lstStyle/>
        <a:p>
          <a:endParaRPr lang="et-EE"/>
        </a:p>
      </dgm:t>
    </dgm:pt>
    <dgm:pt modelId="{FEFC7B2C-9C1C-4613-B0FB-EBB4ED46BB0E}" type="pres">
      <dgm:prSet presAssocID="{593E50CF-DD99-4CC7-841B-BE6684A12378}" presName="entireBox" presStyleLbl="node1" presStyleIdx="0" presStyleCnt="3" custLinFactNeighborX="-80" custLinFactNeighborY="-4428"/>
      <dgm:spPr/>
      <dgm:t>
        <a:bodyPr/>
        <a:lstStyle/>
        <a:p>
          <a:endParaRPr lang="et-EE"/>
        </a:p>
      </dgm:t>
    </dgm:pt>
    <dgm:pt modelId="{193291B7-83F7-4116-B250-11A90D3589CE}" type="pres">
      <dgm:prSet presAssocID="{593E50CF-DD99-4CC7-841B-BE6684A12378}" presName="descendantBox" presStyleCnt="0"/>
      <dgm:spPr/>
    </dgm:pt>
    <dgm:pt modelId="{DC06CB9C-E7AB-463B-B3C0-B84DA90193FC}" type="pres">
      <dgm:prSet presAssocID="{94B03372-0B04-4939-8A53-D182C28BCB27}" presName="childTextBox" presStyleLbl="fgAccFollowNode1" presStyleIdx="0" presStyleCnt="3" custScaleY="160668" custLinFactNeighborX="-80" custLinFactNeighborY="17650">
        <dgm:presLayoutVars>
          <dgm:bulletEnabled val="1"/>
        </dgm:presLayoutVars>
      </dgm:prSet>
      <dgm:spPr/>
      <dgm:t>
        <a:bodyPr/>
        <a:lstStyle/>
        <a:p>
          <a:endParaRPr lang="et-EE"/>
        </a:p>
      </dgm:t>
    </dgm:pt>
    <dgm:pt modelId="{FD93B678-78CE-4748-BD6B-311FCE9FCCD6}" type="pres">
      <dgm:prSet presAssocID="{593B9E6E-A1DC-45C6-9793-7AF2D4416841}" presName="sp" presStyleCnt="0"/>
      <dgm:spPr/>
    </dgm:pt>
    <dgm:pt modelId="{80A6363E-7550-42D4-A0F4-2D251D08FAEC}" type="pres">
      <dgm:prSet presAssocID="{15F921E4-3186-4D8A-A853-22C901FAD55F}" presName="arrowAndChildren" presStyleCnt="0"/>
      <dgm:spPr/>
    </dgm:pt>
    <dgm:pt modelId="{BC326BCA-7C1D-4753-B358-8FDCF2031B89}" type="pres">
      <dgm:prSet presAssocID="{15F921E4-3186-4D8A-A853-22C901FAD55F}" presName="parentTextArrow" presStyleLbl="node1" presStyleIdx="0" presStyleCnt="3"/>
      <dgm:spPr/>
      <dgm:t>
        <a:bodyPr/>
        <a:lstStyle/>
        <a:p>
          <a:endParaRPr lang="et-EE"/>
        </a:p>
      </dgm:t>
    </dgm:pt>
    <dgm:pt modelId="{E069547F-0321-4E5F-8699-DA9C5B6E4B79}" type="pres">
      <dgm:prSet presAssocID="{15F921E4-3186-4D8A-A853-22C901FAD55F}" presName="arrow" presStyleLbl="node1" presStyleIdx="1" presStyleCnt="3"/>
      <dgm:spPr/>
      <dgm:t>
        <a:bodyPr/>
        <a:lstStyle/>
        <a:p>
          <a:endParaRPr lang="et-EE"/>
        </a:p>
      </dgm:t>
    </dgm:pt>
    <dgm:pt modelId="{879F3302-3645-48D4-9767-416B121E5985}" type="pres">
      <dgm:prSet presAssocID="{15F921E4-3186-4D8A-A853-22C901FAD55F}" presName="descendantArrow" presStyleCnt="0"/>
      <dgm:spPr/>
    </dgm:pt>
    <dgm:pt modelId="{5D2B77AF-5932-4757-9F9A-97B35526F88D}" type="pres">
      <dgm:prSet presAssocID="{2FA4664A-090A-44BB-964E-C153D13535BE}" presName="childTextArrow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t-EE"/>
        </a:p>
      </dgm:t>
    </dgm:pt>
    <dgm:pt modelId="{A27FAD7D-8D46-4F77-AC4C-64B2A5DC402E}" type="pres">
      <dgm:prSet presAssocID="{B9A979BC-426E-483A-8D73-FB8D03018DD2}" presName="sp" presStyleCnt="0"/>
      <dgm:spPr/>
    </dgm:pt>
    <dgm:pt modelId="{106EE52F-76D0-4458-B3C5-CDB6EAD9CC1A}" type="pres">
      <dgm:prSet presAssocID="{3E63D68C-854E-4CF7-9B88-C7748E1C41FA}" presName="arrowAndChildren" presStyleCnt="0"/>
      <dgm:spPr/>
    </dgm:pt>
    <dgm:pt modelId="{0C68FEAC-EA44-4638-954C-6B1898C136DE}" type="pres">
      <dgm:prSet presAssocID="{3E63D68C-854E-4CF7-9B88-C7748E1C41FA}" presName="parentTextArrow" presStyleLbl="node1" presStyleIdx="1" presStyleCnt="3"/>
      <dgm:spPr/>
      <dgm:t>
        <a:bodyPr/>
        <a:lstStyle/>
        <a:p>
          <a:endParaRPr lang="et-EE"/>
        </a:p>
      </dgm:t>
    </dgm:pt>
    <dgm:pt modelId="{0637F101-A747-4B85-B5B4-CC834E10C5C3}" type="pres">
      <dgm:prSet presAssocID="{3E63D68C-854E-4CF7-9B88-C7748E1C41FA}" presName="arrow" presStyleLbl="node1" presStyleIdx="2" presStyleCnt="3"/>
      <dgm:spPr/>
      <dgm:t>
        <a:bodyPr/>
        <a:lstStyle/>
        <a:p>
          <a:endParaRPr lang="et-EE"/>
        </a:p>
      </dgm:t>
    </dgm:pt>
    <dgm:pt modelId="{E7C69E1A-F4AF-4A41-A294-60F22F767903}" type="pres">
      <dgm:prSet presAssocID="{3E63D68C-854E-4CF7-9B88-C7748E1C41FA}" presName="descendantArrow" presStyleCnt="0"/>
      <dgm:spPr/>
    </dgm:pt>
    <dgm:pt modelId="{5B90608D-62BA-4CA5-8A99-5447158F996C}" type="pres">
      <dgm:prSet presAssocID="{4420D02D-6D30-45D9-ACC7-4B4D700A75B1}" presName="childTextArrow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t-EE"/>
        </a:p>
      </dgm:t>
    </dgm:pt>
  </dgm:ptLst>
  <dgm:cxnLst>
    <dgm:cxn modelId="{F6405D8D-F17D-4A8D-9424-196D14ACE074}" type="presOf" srcId="{4420D02D-6D30-45D9-ACC7-4B4D700A75B1}" destId="{5B90608D-62BA-4CA5-8A99-5447158F996C}" srcOrd="0" destOrd="0" presId="urn:microsoft.com/office/officeart/2005/8/layout/process4"/>
    <dgm:cxn modelId="{908A5EC9-C4B4-4D80-B82A-A7B6ED72F485}" type="presOf" srcId="{3E63D68C-854E-4CF7-9B88-C7748E1C41FA}" destId="{0C68FEAC-EA44-4638-954C-6B1898C136DE}" srcOrd="0" destOrd="0" presId="urn:microsoft.com/office/officeart/2005/8/layout/process4"/>
    <dgm:cxn modelId="{AA1E4579-1FE2-43A9-9900-B9A12AB7C04F}" type="presOf" srcId="{94B03372-0B04-4939-8A53-D182C28BCB27}" destId="{DC06CB9C-E7AB-463B-B3C0-B84DA90193FC}" srcOrd="0" destOrd="0" presId="urn:microsoft.com/office/officeart/2005/8/layout/process4"/>
    <dgm:cxn modelId="{7FC29A8E-A167-4435-BCEB-655A5E1179D1}" srcId="{9801DF18-4FE3-4EA8-AA0D-5EEC83DE76E3}" destId="{593E50CF-DD99-4CC7-841B-BE6684A12378}" srcOrd="2" destOrd="0" parTransId="{505BAE65-AD9B-4A81-9573-3BAADD10193C}" sibTransId="{1CD49849-5635-421F-977B-9DA8C1D07AE9}"/>
    <dgm:cxn modelId="{1F146259-D230-4F58-B5B0-897F7468CEC5}" type="presOf" srcId="{15F921E4-3186-4D8A-A853-22C901FAD55F}" destId="{BC326BCA-7C1D-4753-B358-8FDCF2031B89}" srcOrd="0" destOrd="0" presId="urn:microsoft.com/office/officeart/2005/8/layout/process4"/>
    <dgm:cxn modelId="{26819FFB-AA02-4F56-9D81-C16088678F8C}" type="presOf" srcId="{593E50CF-DD99-4CC7-841B-BE6684A12378}" destId="{FEFC7B2C-9C1C-4613-B0FB-EBB4ED46BB0E}" srcOrd="1" destOrd="0" presId="urn:microsoft.com/office/officeart/2005/8/layout/process4"/>
    <dgm:cxn modelId="{43E9204B-0A4D-44E3-8EDB-7E365434A3FF}" srcId="{9801DF18-4FE3-4EA8-AA0D-5EEC83DE76E3}" destId="{3E63D68C-854E-4CF7-9B88-C7748E1C41FA}" srcOrd="0" destOrd="0" parTransId="{14B0CFB3-056C-4CD0-88B8-6CDE17607ABB}" sibTransId="{B9A979BC-426E-483A-8D73-FB8D03018DD2}"/>
    <dgm:cxn modelId="{86B96B6F-A699-4AD5-9E8B-A005887104BB}" srcId="{9801DF18-4FE3-4EA8-AA0D-5EEC83DE76E3}" destId="{15F921E4-3186-4D8A-A853-22C901FAD55F}" srcOrd="1" destOrd="0" parTransId="{5AD42A09-95CF-4730-BC47-60CFC5C888BC}" sibTransId="{593B9E6E-A1DC-45C6-9793-7AF2D4416841}"/>
    <dgm:cxn modelId="{4F365FC8-82F6-4505-96F5-D5CDC1FBAF85}" type="presOf" srcId="{15F921E4-3186-4D8A-A853-22C901FAD55F}" destId="{E069547F-0321-4E5F-8699-DA9C5B6E4B79}" srcOrd="1" destOrd="0" presId="urn:microsoft.com/office/officeart/2005/8/layout/process4"/>
    <dgm:cxn modelId="{3D74CCDD-0F0F-49FC-8393-8219AF5A86BD}" srcId="{3E63D68C-854E-4CF7-9B88-C7748E1C41FA}" destId="{4420D02D-6D30-45D9-ACC7-4B4D700A75B1}" srcOrd="0" destOrd="0" parTransId="{E31AA087-8537-43ED-8AC8-6E17C1ACFFB4}" sibTransId="{9713E4F4-D70E-4C66-ABA3-48ADEFC9F685}"/>
    <dgm:cxn modelId="{EF6A9E01-0FB8-49D6-88B2-A4899DBE10B1}" type="presOf" srcId="{3E63D68C-854E-4CF7-9B88-C7748E1C41FA}" destId="{0637F101-A747-4B85-B5B4-CC834E10C5C3}" srcOrd="1" destOrd="0" presId="urn:microsoft.com/office/officeart/2005/8/layout/process4"/>
    <dgm:cxn modelId="{48B9407A-E3E9-48E3-BC6E-2E87DAF96F5C}" type="presOf" srcId="{9801DF18-4FE3-4EA8-AA0D-5EEC83DE76E3}" destId="{E8A652FF-A680-49DB-8760-8A8219BF122C}" srcOrd="0" destOrd="0" presId="urn:microsoft.com/office/officeart/2005/8/layout/process4"/>
    <dgm:cxn modelId="{C456884F-9120-4560-A7E6-14C0265E16A9}" srcId="{593E50CF-DD99-4CC7-841B-BE6684A12378}" destId="{94B03372-0B04-4939-8A53-D182C28BCB27}" srcOrd="0" destOrd="0" parTransId="{98DD767D-403D-477B-9FEA-EBCD8D099044}" sibTransId="{C8DD9BBD-C713-4A56-8B69-C883A532F28E}"/>
    <dgm:cxn modelId="{DB7BED4E-BA42-4D57-9E0A-65E9C6F46888}" type="presOf" srcId="{2FA4664A-090A-44BB-964E-C153D13535BE}" destId="{5D2B77AF-5932-4757-9F9A-97B35526F88D}" srcOrd="0" destOrd="0" presId="urn:microsoft.com/office/officeart/2005/8/layout/process4"/>
    <dgm:cxn modelId="{E0E8EC1C-2F77-4871-B540-2F2E334D2D0E}" srcId="{15F921E4-3186-4D8A-A853-22C901FAD55F}" destId="{2FA4664A-090A-44BB-964E-C153D13535BE}" srcOrd="0" destOrd="0" parTransId="{57835298-2A79-4298-A2CE-DAC994EBA7E3}" sibTransId="{F0609323-FF4E-45D3-91E5-D52825D22E5D}"/>
    <dgm:cxn modelId="{D6F0139B-F1E7-41A2-87A5-79D9977E5877}" type="presOf" srcId="{593E50CF-DD99-4CC7-841B-BE6684A12378}" destId="{C049B2D2-940D-4B69-A817-920C0C1BB658}" srcOrd="0" destOrd="0" presId="urn:microsoft.com/office/officeart/2005/8/layout/process4"/>
    <dgm:cxn modelId="{ADC25C9C-9BF2-4B9B-B1C2-B060EEADF57B}" type="presParOf" srcId="{E8A652FF-A680-49DB-8760-8A8219BF122C}" destId="{56F0800F-ED56-4B81-A454-BA3730BDAFE6}" srcOrd="0" destOrd="0" presId="urn:microsoft.com/office/officeart/2005/8/layout/process4"/>
    <dgm:cxn modelId="{F5085C20-7000-4C66-93D8-B2E86D0CCA09}" type="presParOf" srcId="{56F0800F-ED56-4B81-A454-BA3730BDAFE6}" destId="{C049B2D2-940D-4B69-A817-920C0C1BB658}" srcOrd="0" destOrd="0" presId="urn:microsoft.com/office/officeart/2005/8/layout/process4"/>
    <dgm:cxn modelId="{0DC9861F-82D8-4E0E-A541-6F307BB78999}" type="presParOf" srcId="{56F0800F-ED56-4B81-A454-BA3730BDAFE6}" destId="{FEFC7B2C-9C1C-4613-B0FB-EBB4ED46BB0E}" srcOrd="1" destOrd="0" presId="urn:microsoft.com/office/officeart/2005/8/layout/process4"/>
    <dgm:cxn modelId="{21ACD584-F4F2-410F-98DD-D104008F6CC5}" type="presParOf" srcId="{56F0800F-ED56-4B81-A454-BA3730BDAFE6}" destId="{193291B7-83F7-4116-B250-11A90D3589CE}" srcOrd="2" destOrd="0" presId="urn:microsoft.com/office/officeart/2005/8/layout/process4"/>
    <dgm:cxn modelId="{6CDD2376-2D98-48B8-BF83-4D3A2E7AB063}" type="presParOf" srcId="{193291B7-83F7-4116-B250-11A90D3589CE}" destId="{DC06CB9C-E7AB-463B-B3C0-B84DA90193FC}" srcOrd="0" destOrd="0" presId="urn:microsoft.com/office/officeart/2005/8/layout/process4"/>
    <dgm:cxn modelId="{023B4589-B85A-42D6-B74D-A768E09FC9CA}" type="presParOf" srcId="{E8A652FF-A680-49DB-8760-8A8219BF122C}" destId="{FD93B678-78CE-4748-BD6B-311FCE9FCCD6}" srcOrd="1" destOrd="0" presId="urn:microsoft.com/office/officeart/2005/8/layout/process4"/>
    <dgm:cxn modelId="{0E545444-314A-4D55-B3D6-281F5FA67651}" type="presParOf" srcId="{E8A652FF-A680-49DB-8760-8A8219BF122C}" destId="{80A6363E-7550-42D4-A0F4-2D251D08FAEC}" srcOrd="2" destOrd="0" presId="urn:microsoft.com/office/officeart/2005/8/layout/process4"/>
    <dgm:cxn modelId="{B8C3EB67-DD92-4315-915D-20BC0D140CCD}" type="presParOf" srcId="{80A6363E-7550-42D4-A0F4-2D251D08FAEC}" destId="{BC326BCA-7C1D-4753-B358-8FDCF2031B89}" srcOrd="0" destOrd="0" presId="urn:microsoft.com/office/officeart/2005/8/layout/process4"/>
    <dgm:cxn modelId="{327AF285-C974-4252-A70B-DA66659C6E56}" type="presParOf" srcId="{80A6363E-7550-42D4-A0F4-2D251D08FAEC}" destId="{E069547F-0321-4E5F-8699-DA9C5B6E4B79}" srcOrd="1" destOrd="0" presId="urn:microsoft.com/office/officeart/2005/8/layout/process4"/>
    <dgm:cxn modelId="{DE52E5FC-668E-4493-BC52-4E495293F777}" type="presParOf" srcId="{80A6363E-7550-42D4-A0F4-2D251D08FAEC}" destId="{879F3302-3645-48D4-9767-416B121E5985}" srcOrd="2" destOrd="0" presId="urn:microsoft.com/office/officeart/2005/8/layout/process4"/>
    <dgm:cxn modelId="{DF26DDAB-A1EB-4E03-9858-30279F8F5A5C}" type="presParOf" srcId="{879F3302-3645-48D4-9767-416B121E5985}" destId="{5D2B77AF-5932-4757-9F9A-97B35526F88D}" srcOrd="0" destOrd="0" presId="urn:microsoft.com/office/officeart/2005/8/layout/process4"/>
    <dgm:cxn modelId="{69EE19E7-3BCA-40FA-9572-D3608B868597}" type="presParOf" srcId="{E8A652FF-A680-49DB-8760-8A8219BF122C}" destId="{A27FAD7D-8D46-4F77-AC4C-64B2A5DC402E}" srcOrd="3" destOrd="0" presId="urn:microsoft.com/office/officeart/2005/8/layout/process4"/>
    <dgm:cxn modelId="{4FD5152E-AA48-4126-872A-4F47C8982F10}" type="presParOf" srcId="{E8A652FF-A680-49DB-8760-8A8219BF122C}" destId="{106EE52F-76D0-4458-B3C5-CDB6EAD9CC1A}" srcOrd="4" destOrd="0" presId="urn:microsoft.com/office/officeart/2005/8/layout/process4"/>
    <dgm:cxn modelId="{1D1AEFB3-E4C0-4E66-836A-FB632D12C382}" type="presParOf" srcId="{106EE52F-76D0-4458-B3C5-CDB6EAD9CC1A}" destId="{0C68FEAC-EA44-4638-954C-6B1898C136DE}" srcOrd="0" destOrd="0" presId="urn:microsoft.com/office/officeart/2005/8/layout/process4"/>
    <dgm:cxn modelId="{49FD785B-D418-48C4-9EB3-ED5A89A01C02}" type="presParOf" srcId="{106EE52F-76D0-4458-B3C5-CDB6EAD9CC1A}" destId="{0637F101-A747-4B85-B5B4-CC834E10C5C3}" srcOrd="1" destOrd="0" presId="urn:microsoft.com/office/officeart/2005/8/layout/process4"/>
    <dgm:cxn modelId="{ECDCDB0F-65AD-44D1-9BEA-DD6902FD9860}" type="presParOf" srcId="{106EE52F-76D0-4458-B3C5-CDB6EAD9CC1A}" destId="{E7C69E1A-F4AF-4A41-A294-60F22F767903}" srcOrd="2" destOrd="0" presId="urn:microsoft.com/office/officeart/2005/8/layout/process4"/>
    <dgm:cxn modelId="{DB163C18-4124-4693-9549-A9E4E845675C}" type="presParOf" srcId="{E7C69E1A-F4AF-4A41-A294-60F22F767903}" destId="{5B90608D-62BA-4CA5-8A99-5447158F996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C7B2C-9C1C-4613-B0FB-EBB4ED46BB0E}">
      <dsp:nvSpPr>
        <dsp:cNvPr id="0" name=""/>
        <dsp:cNvSpPr/>
      </dsp:nvSpPr>
      <dsp:spPr>
        <a:xfrm>
          <a:off x="0" y="2564817"/>
          <a:ext cx="7914558" cy="854264"/>
        </a:xfrm>
        <a:prstGeom prst="rect">
          <a:avLst/>
        </a:prstGeom>
        <a:solidFill>
          <a:schemeClr val="accent2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t-EE" sz="2800" kern="1200" dirty="0" smtClean="0"/>
            <a:t>Juhuslik valik</a:t>
          </a:r>
          <a:endParaRPr lang="et-EE" sz="2800" kern="1200" dirty="0"/>
        </a:p>
      </dsp:txBody>
      <dsp:txXfrm>
        <a:off x="0" y="2564817"/>
        <a:ext cx="7914558" cy="461302"/>
      </dsp:txXfrm>
    </dsp:sp>
    <dsp:sp modelId="{DC06CB9C-E7AB-463B-B3C0-B84DA90193FC}">
      <dsp:nvSpPr>
        <dsp:cNvPr id="0" name=""/>
        <dsp:cNvSpPr/>
      </dsp:nvSpPr>
      <dsp:spPr>
        <a:xfrm>
          <a:off x="0" y="2928215"/>
          <a:ext cx="7914558" cy="631363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t-EE" sz="2400" b="0" kern="1200" dirty="0" smtClean="0"/>
            <a:t>N=150 </a:t>
          </a:r>
          <a:r>
            <a:rPr lang="et-EE" sz="2400" b="0" kern="1200" dirty="0" err="1" smtClean="0"/>
            <a:t>õendus-/haiguslugu</a:t>
          </a:r>
          <a:r>
            <a:rPr lang="et-EE" sz="2400" b="0" kern="1200" dirty="0" smtClean="0"/>
            <a:t>,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t-EE" sz="2400" b="0" kern="1200" dirty="0" smtClean="0"/>
            <a:t>kokku 3 384 lk </a:t>
          </a:r>
          <a:r>
            <a:rPr lang="et-EE" sz="2400" b="0" kern="1200" dirty="0" err="1" smtClean="0"/>
            <a:t>õendusdokumentatsiooni</a:t>
          </a:r>
          <a:endParaRPr lang="et-EE" sz="2400" b="0" kern="1200" dirty="0"/>
        </a:p>
      </dsp:txBody>
      <dsp:txXfrm>
        <a:off x="0" y="2928215"/>
        <a:ext cx="7914558" cy="631363"/>
      </dsp:txXfrm>
    </dsp:sp>
    <dsp:sp modelId="{E069547F-0321-4E5F-8699-DA9C5B6E4B79}">
      <dsp:nvSpPr>
        <dsp:cNvPr id="0" name=""/>
        <dsp:cNvSpPr/>
      </dsp:nvSpPr>
      <dsp:spPr>
        <a:xfrm rot="10800000">
          <a:off x="0" y="1301599"/>
          <a:ext cx="7914558" cy="1313858"/>
        </a:xfrm>
        <a:prstGeom prst="upArrowCallout">
          <a:avLst/>
        </a:prstGeom>
        <a:solidFill>
          <a:schemeClr val="accent2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t-EE" sz="2800" kern="1200" dirty="0" smtClean="0">
              <a:latin typeface="Calibri"/>
            </a:rPr>
            <a:t>Ravijuhtumi kestus ≥ 5 päeva</a:t>
          </a:r>
          <a:endParaRPr lang="et-EE" sz="2800" kern="1200" dirty="0"/>
        </a:p>
      </dsp:txBody>
      <dsp:txXfrm rot="-10800000">
        <a:off x="0" y="1301599"/>
        <a:ext cx="7914558" cy="461164"/>
      </dsp:txXfrm>
    </dsp:sp>
    <dsp:sp modelId="{5D2B77AF-5932-4757-9F9A-97B35526F88D}">
      <dsp:nvSpPr>
        <dsp:cNvPr id="0" name=""/>
        <dsp:cNvSpPr/>
      </dsp:nvSpPr>
      <dsp:spPr>
        <a:xfrm>
          <a:off x="0" y="1762763"/>
          <a:ext cx="7914558" cy="392843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t-EE" sz="2800" kern="1200" dirty="0" smtClean="0"/>
            <a:t>20 236 </a:t>
          </a:r>
          <a:r>
            <a:rPr lang="et-EE" sz="2800" kern="1200" dirty="0" err="1" smtClean="0"/>
            <a:t>õendus-/haiguslugu</a:t>
          </a:r>
          <a:endParaRPr lang="et-EE" sz="2800" kern="1200" dirty="0"/>
        </a:p>
      </dsp:txBody>
      <dsp:txXfrm>
        <a:off x="0" y="1762763"/>
        <a:ext cx="7914558" cy="392843"/>
      </dsp:txXfrm>
    </dsp:sp>
    <dsp:sp modelId="{0637F101-A747-4B85-B5B4-CC834E10C5C3}">
      <dsp:nvSpPr>
        <dsp:cNvPr id="0" name=""/>
        <dsp:cNvSpPr/>
      </dsp:nvSpPr>
      <dsp:spPr>
        <a:xfrm rot="10800000">
          <a:off x="0" y="555"/>
          <a:ext cx="7914558" cy="1313858"/>
        </a:xfrm>
        <a:prstGeom prst="upArrowCallout">
          <a:avLst/>
        </a:prstGeom>
        <a:solidFill>
          <a:schemeClr val="accent2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t-EE" sz="2800" kern="1200" dirty="0" smtClean="0"/>
            <a:t>Ravijuhtum ajavahemikus 01.01.</a:t>
          </a:r>
          <a:r>
            <a:rPr lang="et-EE" sz="2800" kern="1200" dirty="0" smtClean="0">
              <a:latin typeface="Calibri"/>
            </a:rPr>
            <a:t>‒ </a:t>
          </a:r>
          <a:r>
            <a:rPr lang="et-EE" sz="2800" kern="1200" dirty="0" smtClean="0"/>
            <a:t>31.12.2016</a:t>
          </a:r>
          <a:endParaRPr lang="et-EE" sz="2800" kern="1200" dirty="0"/>
        </a:p>
      </dsp:txBody>
      <dsp:txXfrm rot="-10800000">
        <a:off x="0" y="555"/>
        <a:ext cx="7914558" cy="461164"/>
      </dsp:txXfrm>
    </dsp:sp>
    <dsp:sp modelId="{5B90608D-62BA-4CA5-8A99-5447158F996C}">
      <dsp:nvSpPr>
        <dsp:cNvPr id="0" name=""/>
        <dsp:cNvSpPr/>
      </dsp:nvSpPr>
      <dsp:spPr>
        <a:xfrm>
          <a:off x="0" y="461719"/>
          <a:ext cx="7914558" cy="392843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t-EE" sz="2800" kern="1200" dirty="0" smtClean="0"/>
            <a:t>33 873  </a:t>
          </a:r>
          <a:r>
            <a:rPr lang="et-EE" sz="2800" kern="1200" dirty="0" err="1" smtClean="0"/>
            <a:t>õendus-/haiguslugu</a:t>
          </a:r>
          <a:endParaRPr lang="et-EE" sz="2800" kern="1200" dirty="0"/>
        </a:p>
      </dsp:txBody>
      <dsp:txXfrm>
        <a:off x="0" y="461719"/>
        <a:ext cx="7914558" cy="3928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21EB0-CC8C-447D-BFE6-15E10F6F9ADE}" type="datetimeFigureOut">
              <a:rPr lang="et-EE" smtClean="0"/>
              <a:t>15.11.2017</a:t>
            </a:fld>
            <a:endParaRPr lang="et-E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A4C11-A760-4969-90C2-55475D687CDE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1862076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93D55-4703-40FB-A602-246B69AA75EE}" type="datetimeFigureOut">
              <a:rPr lang="en-US" smtClean="0"/>
              <a:t>11/15/2017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D63D5-A5B7-496C-8362-CC177CA21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510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asla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24465" y="1488838"/>
            <a:ext cx="8495685" cy="340463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2062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4110" userDrawn="1">
          <p15:clr>
            <a:srgbClr val="FBAE40"/>
          </p15:clr>
        </p15:guide>
        <p15:guide id="2" pos="5556" userDrawn="1">
          <p15:clr>
            <a:srgbClr val="FBAE40"/>
          </p15:clr>
        </p15:guide>
        <p15:guide id="3" pos="57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alkirjasla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223963" y="2035277"/>
            <a:ext cx="5884760" cy="134505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sz="4400" b="1" baseline="0">
                <a:solidFill>
                  <a:srgbClr val="004387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223963" y="3651864"/>
            <a:ext cx="5884760" cy="8026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baseline="0">
                <a:solidFill>
                  <a:srgbClr val="4F4F4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21354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771" userDrawn="1">
          <p15:clr>
            <a:srgbClr val="FBAE40"/>
          </p15:clr>
        </p15:guide>
        <p15:guide id="3" pos="565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isla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19138" y="406004"/>
            <a:ext cx="7906941" cy="8063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4000"/>
              </a:lnSpc>
              <a:spcBef>
                <a:spcPts val="0"/>
              </a:spcBef>
              <a:buNone/>
              <a:defRPr sz="3900" b="1">
                <a:solidFill>
                  <a:srgbClr val="004387"/>
                </a:solidFill>
                <a:latin typeface="Calibri" panose="020F0502020204030204" pitchFamily="34" charset="0"/>
              </a:defRPr>
            </a:lvl1pPr>
            <a:lvl2pPr marL="3429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2pPr>
            <a:lvl3pPr marL="6858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3pPr>
            <a:lvl4pPr marL="10287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4pPr>
            <a:lvl5pPr marL="13716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19138" y="1491063"/>
            <a:ext cx="7914558" cy="2699938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0"/>
              </a:spcBef>
              <a:buFontTx/>
              <a:buBlip>
                <a:blip r:embed="rId2"/>
              </a:buBlip>
              <a:defRPr lang="en-US" sz="2100" b="0" i="0" baseline="0" smtClean="0">
                <a:solidFill>
                  <a:srgbClr val="4F4F4F"/>
                </a:solidFill>
                <a:effectLst/>
                <a:latin typeface="Calibri" panose="020F0502020204030204" pitchFamily="34" charset="0"/>
              </a:defRPr>
            </a:lvl1pPr>
            <a:lvl2pPr marL="685800" indent="-342900">
              <a:buFontTx/>
              <a:buBlip>
                <a:blip r:embed="rId2"/>
              </a:buBlip>
              <a:defRPr sz="2100" b="0">
                <a:solidFill>
                  <a:srgbClr val="4F4F4F"/>
                </a:solidFill>
                <a:latin typeface="Calibri" panose="020F0502020204030204" pitchFamily="34" charset="0"/>
              </a:defRPr>
            </a:lvl2pPr>
            <a:lvl3pPr marL="1028700" indent="-342900">
              <a:buFontTx/>
              <a:buBlip>
                <a:blip r:embed="rId2"/>
              </a:buBlip>
              <a:defRPr sz="2100" b="0">
                <a:solidFill>
                  <a:srgbClr val="4F4F4F"/>
                </a:solidFill>
                <a:latin typeface="Calibri" panose="020F0502020204030204" pitchFamily="34" charset="0"/>
              </a:defRPr>
            </a:lvl3pPr>
            <a:lvl4pPr marL="10287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4pPr>
            <a:lvl5pPr marL="13716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5191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isla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19138" y="406004"/>
            <a:ext cx="7906941" cy="8063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4000"/>
              </a:lnSpc>
              <a:spcBef>
                <a:spcPts val="0"/>
              </a:spcBef>
              <a:buNone/>
              <a:defRPr sz="3900" b="1">
                <a:solidFill>
                  <a:srgbClr val="004387"/>
                </a:solidFill>
                <a:latin typeface="Calibri" panose="020F0502020204030204" pitchFamily="34" charset="0"/>
              </a:defRPr>
            </a:lvl1pPr>
            <a:lvl2pPr marL="3429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2pPr>
            <a:lvl3pPr marL="6858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3pPr>
            <a:lvl4pPr marL="10287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4pPr>
            <a:lvl5pPr marL="13716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19138" y="1491063"/>
            <a:ext cx="7914558" cy="26999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100" b="0" i="0" baseline="0" smtClean="0">
                <a:solidFill>
                  <a:srgbClr val="4F4F4F"/>
                </a:solidFill>
                <a:effectLst/>
                <a:latin typeface="Calibri" panose="020F0502020204030204" pitchFamily="34" charset="0"/>
              </a:defRPr>
            </a:lvl1pPr>
            <a:lvl2pPr marL="3429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2pPr>
            <a:lvl3pPr marL="6858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3pPr>
            <a:lvl4pPr marL="10287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4pPr>
            <a:lvl5pPr marL="13716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51149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453" userDrawn="1">
          <p15:clr>
            <a:srgbClr val="FBAE40"/>
          </p15:clr>
        </p15:guide>
        <p15:guide id="3" pos="565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afikuga sla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19138" y="406004"/>
            <a:ext cx="7823130" cy="8063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4000"/>
              </a:lnSpc>
              <a:spcBef>
                <a:spcPts val="0"/>
              </a:spcBef>
              <a:buNone/>
              <a:defRPr sz="3900" b="1">
                <a:solidFill>
                  <a:srgbClr val="004387"/>
                </a:solidFill>
                <a:latin typeface="Calibri" panose="020F0502020204030204" pitchFamily="34" charset="0"/>
              </a:defRPr>
            </a:lvl1pPr>
            <a:lvl2pPr marL="3429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2pPr>
            <a:lvl3pPr marL="6858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3pPr>
            <a:lvl4pPr marL="10287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4pPr>
            <a:lvl5pPr marL="13716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19138" y="1491063"/>
            <a:ext cx="7823129" cy="108068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100" b="0" i="0" baseline="0" smtClean="0">
                <a:solidFill>
                  <a:srgbClr val="666666"/>
                </a:solidFill>
                <a:effectLst/>
                <a:latin typeface="Calibri" panose="020F0502020204030204" pitchFamily="34" charset="0"/>
              </a:defRPr>
            </a:lvl1pPr>
            <a:lvl2pPr marL="3429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2pPr>
            <a:lvl3pPr marL="6858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3pPr>
            <a:lvl4pPr marL="10287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4pPr>
            <a:lvl5pPr marL="13716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3"/>
          </p:nvPr>
        </p:nvSpPr>
        <p:spPr>
          <a:xfrm>
            <a:off x="719139" y="2831306"/>
            <a:ext cx="7823128" cy="163745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2075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453">
          <p15:clr>
            <a:srgbClr val="FBAE40"/>
          </p15:clr>
        </p15:guide>
        <p15:guide id="3" pos="56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ja pil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19138" y="406004"/>
            <a:ext cx="3498901" cy="8063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4000"/>
              </a:lnSpc>
              <a:buNone/>
              <a:defRPr sz="3900" b="1">
                <a:solidFill>
                  <a:srgbClr val="004387"/>
                </a:solidFill>
                <a:latin typeface="Calibri" panose="020F0502020204030204" pitchFamily="34" charset="0"/>
              </a:defRPr>
            </a:lvl1pPr>
            <a:lvl2pPr marL="3429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2pPr>
            <a:lvl3pPr marL="6858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3pPr>
            <a:lvl4pPr marL="10287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4pPr>
            <a:lvl5pPr marL="13716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19138" y="1491062"/>
            <a:ext cx="3498901" cy="29732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100" b="0" i="0" baseline="0" smtClean="0">
                <a:solidFill>
                  <a:srgbClr val="666666"/>
                </a:solidFill>
                <a:effectLst/>
                <a:latin typeface="Calibri" panose="020F0502020204030204" pitchFamily="34" charset="0"/>
              </a:defRPr>
            </a:lvl1pPr>
            <a:lvl2pPr marL="3429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2pPr>
            <a:lvl3pPr marL="6858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3pPr>
            <a:lvl4pPr marL="10287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4pPr>
            <a:lvl5pPr marL="1371600" indent="0">
              <a:buNone/>
              <a:defRPr sz="2025" b="1">
                <a:solidFill>
                  <a:srgbClr val="004387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572001" y="136922"/>
            <a:ext cx="4324227" cy="432792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0351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453">
          <p15:clr>
            <a:srgbClr val="FBAE40"/>
          </p15:clr>
        </p15:guide>
        <p15:guide id="3" pos="5653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ldisla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59573" y="136922"/>
            <a:ext cx="8636655" cy="432792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4339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453">
          <p15:clr>
            <a:srgbClr val="FBAE40"/>
          </p15:clr>
        </p15:guide>
        <p15:guide id="3" pos="5653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 txBox="1">
            <a:spLocks/>
          </p:cNvSpPr>
          <p:nvPr userDrawn="1"/>
        </p:nvSpPr>
        <p:spPr>
          <a:xfrm>
            <a:off x="7967580" y="4729720"/>
            <a:ext cx="653261" cy="2690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004387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3084B00-8F25-4EB9-8539-A1B01857381D}" type="slidenum">
              <a:rPr lang="en-US" sz="1650" smtClean="0"/>
              <a:pPr algn="r"/>
              <a:t>‹#›</a:t>
            </a:fld>
            <a:endParaRPr lang="en-US" sz="1650" dirty="0"/>
          </a:p>
        </p:txBody>
      </p:sp>
    </p:spTree>
    <p:extLst>
      <p:ext uri="{BB962C8B-B14F-4D97-AF65-F5344CB8AC3E}">
        <p14:creationId xmlns:p14="http://schemas.microsoft.com/office/powerpoint/2010/main" val="158534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8" r:id="rId5"/>
    <p:sldLayoutId id="2147483659" r:id="rId6"/>
    <p:sldLayoutId id="2147483660" r:id="rId7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223963" y="1873250"/>
            <a:ext cx="5884760" cy="1507081"/>
          </a:xfrm>
        </p:spPr>
        <p:txBody>
          <a:bodyPr/>
          <a:lstStyle/>
          <a:p>
            <a:pPr>
              <a:lnSpc>
                <a:spcPts val="4000"/>
              </a:lnSpc>
            </a:pPr>
            <a:r>
              <a:rPr lang="et-EE" sz="3600" dirty="0" smtClean="0"/>
              <a:t>Õendusabi dokumentatsiooni kvaliteedi vaatlustulemused Põhja-Eesti Regionaalhaiglas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t-EE" dirty="0" smtClean="0"/>
              <a:t>Kristi Rannus RN PhD</a:t>
            </a:r>
          </a:p>
          <a:p>
            <a:r>
              <a:rPr lang="et-EE" dirty="0" smtClean="0"/>
              <a:t>Kersti Naelapää 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64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sz="3600" dirty="0" smtClean="0"/>
              <a:t>Tulemused 2/7: </a:t>
            </a:r>
            <a:r>
              <a:rPr lang="et-EE" sz="3200" dirty="0" smtClean="0"/>
              <a:t>patsiendi </a:t>
            </a:r>
            <a:r>
              <a:rPr lang="et-EE" sz="3200" dirty="0"/>
              <a:t>terviseseisundi hindamise dokumenteerimine </a:t>
            </a:r>
            <a:r>
              <a:rPr lang="et-EE" sz="3200" dirty="0" smtClean="0"/>
              <a:t>(</a:t>
            </a:r>
            <a:r>
              <a:rPr lang="et-EE" sz="3200" dirty="0"/>
              <a:t>skaalal </a:t>
            </a:r>
            <a:r>
              <a:rPr lang="et-EE" sz="3200" dirty="0">
                <a:solidFill>
                  <a:srgbClr val="00B050"/>
                </a:solidFill>
              </a:rPr>
              <a:t>2</a:t>
            </a:r>
            <a:r>
              <a:rPr lang="et-EE" sz="3200" dirty="0"/>
              <a:t>-1-</a:t>
            </a:r>
            <a:r>
              <a:rPr lang="et-EE" sz="3200" dirty="0">
                <a:solidFill>
                  <a:srgbClr val="FF0000"/>
                </a:solidFill>
              </a:rPr>
              <a:t>0</a:t>
            </a:r>
            <a:r>
              <a:rPr lang="et-EE" sz="3200" dirty="0"/>
              <a:t>)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t-EE" dirty="0"/>
              <a:t>Valdavalt </a:t>
            </a:r>
            <a:r>
              <a:rPr lang="et-EE" sz="2000" dirty="0"/>
              <a:t>(</a:t>
            </a:r>
            <a:r>
              <a:rPr lang="et-EE" sz="2000" dirty="0" smtClean="0"/>
              <a:t>89</a:t>
            </a:r>
            <a:r>
              <a:rPr lang="et-EE" sz="2000" dirty="0" smtClean="0">
                <a:latin typeface="Calibri"/>
              </a:rPr>
              <a:t>-</a:t>
            </a:r>
            <a:r>
              <a:rPr lang="et-EE" sz="2000" dirty="0" smtClean="0"/>
              <a:t>99%) </a:t>
            </a:r>
            <a:r>
              <a:rPr lang="et-EE" u="sng" dirty="0" smtClean="0"/>
              <a:t>ei ole dokumenteeritud</a:t>
            </a:r>
            <a:r>
              <a:rPr lang="et-EE" dirty="0" smtClean="0"/>
              <a:t>:</a:t>
            </a:r>
            <a:endParaRPr lang="et-EE" dirty="0"/>
          </a:p>
          <a:p>
            <a:r>
              <a:rPr lang="et-EE" dirty="0" smtClean="0"/>
              <a:t>hospitaliseerimisega seotud hirmud, mured, ootused või soovid </a:t>
            </a:r>
            <a:r>
              <a:rPr lang="et-EE" sz="2000" dirty="0" smtClean="0"/>
              <a:t>(M=0,12</a:t>
            </a:r>
            <a:r>
              <a:rPr lang="et-EE" sz="2000" dirty="0"/>
              <a:t>; SD=0,35),</a:t>
            </a:r>
          </a:p>
          <a:p>
            <a:r>
              <a:rPr lang="et-EE" dirty="0"/>
              <a:t>patsiendi ja lähedaste teadlikkus olukorrast </a:t>
            </a:r>
            <a:r>
              <a:rPr lang="et-EE" sz="2000" dirty="0"/>
              <a:t>(M=0,09; SD=0,38</a:t>
            </a:r>
            <a:r>
              <a:rPr lang="et-EE" sz="2000" dirty="0" smtClean="0"/>
              <a:t>),</a:t>
            </a:r>
            <a:endParaRPr lang="et-EE" sz="2000" dirty="0"/>
          </a:p>
          <a:p>
            <a:r>
              <a:rPr lang="et-EE" dirty="0"/>
              <a:t>hospitaliseerimise uskumused ja ellusuhtumine </a:t>
            </a:r>
            <a:r>
              <a:rPr lang="et-EE" sz="2000" dirty="0"/>
              <a:t>(M=0,02; SD=0,14</a:t>
            </a:r>
            <a:r>
              <a:rPr lang="et-EE" sz="2000" dirty="0" smtClean="0"/>
              <a:t>),</a:t>
            </a:r>
            <a:endParaRPr lang="et-EE" sz="2000" dirty="0"/>
          </a:p>
          <a:p>
            <a:r>
              <a:rPr lang="et-EE" dirty="0"/>
              <a:t>hobid </a:t>
            </a:r>
            <a:r>
              <a:rPr lang="et-EE" dirty="0" smtClean="0"/>
              <a:t>ja vabaaja tegevused </a:t>
            </a:r>
            <a:r>
              <a:rPr lang="et-EE" sz="2000" dirty="0" smtClean="0"/>
              <a:t>(M=0,01</a:t>
            </a:r>
            <a:r>
              <a:rPr lang="et-EE" sz="2000" dirty="0"/>
              <a:t>; </a:t>
            </a:r>
            <a:r>
              <a:rPr lang="et-EE" sz="2000" dirty="0" smtClean="0"/>
              <a:t>SD=0,16),</a:t>
            </a:r>
          </a:p>
          <a:p>
            <a:r>
              <a:rPr lang="et-EE" dirty="0" smtClean="0"/>
              <a:t>intiimsus</a:t>
            </a:r>
            <a:r>
              <a:rPr lang="et-EE" dirty="0"/>
              <a:t>, </a:t>
            </a:r>
            <a:r>
              <a:rPr lang="et-EE" dirty="0" smtClean="0"/>
              <a:t>naiseks/meheks olemine </a:t>
            </a:r>
            <a:r>
              <a:rPr lang="et-EE" sz="2000" dirty="0"/>
              <a:t>(M=0,01; SD=0,16</a:t>
            </a:r>
            <a:r>
              <a:rPr lang="et-EE" sz="2000" dirty="0" smtClean="0"/>
              <a:t>).</a:t>
            </a:r>
            <a:endParaRPr lang="et-EE" sz="2000" dirty="0"/>
          </a:p>
        </p:txBody>
      </p:sp>
    </p:spTree>
    <p:extLst>
      <p:ext uri="{BB962C8B-B14F-4D97-AF65-F5344CB8AC3E}">
        <p14:creationId xmlns:p14="http://schemas.microsoft.com/office/powerpoint/2010/main" val="407343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sz="3600" dirty="0" smtClean="0"/>
              <a:t>Tulemused 3/7: </a:t>
            </a:r>
            <a:r>
              <a:rPr lang="et-EE" sz="3200" dirty="0" err="1" smtClean="0"/>
              <a:t>õendusdiagnoosi</a:t>
            </a:r>
            <a:r>
              <a:rPr lang="et-EE" sz="3200" dirty="0" smtClean="0"/>
              <a:t> dokumenteerimine (skaalal </a:t>
            </a:r>
            <a:r>
              <a:rPr lang="et-EE" sz="3200" dirty="0" smtClean="0">
                <a:solidFill>
                  <a:srgbClr val="00B050"/>
                </a:solidFill>
              </a:rPr>
              <a:t>4-3-</a:t>
            </a:r>
            <a:r>
              <a:rPr lang="et-EE" sz="3200" dirty="0" smtClean="0"/>
              <a:t>2</a:t>
            </a:r>
            <a:r>
              <a:rPr lang="et-EE" sz="3200" dirty="0" smtClean="0">
                <a:solidFill>
                  <a:srgbClr val="FF0000"/>
                </a:solidFill>
              </a:rPr>
              <a:t>-1-0</a:t>
            </a:r>
            <a:r>
              <a:rPr lang="et-EE" sz="3200" dirty="0" smtClean="0"/>
              <a:t>)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t-EE" dirty="0"/>
              <a:t>H</a:t>
            </a:r>
            <a:r>
              <a:rPr lang="et-EE" dirty="0" smtClean="0"/>
              <a:t>arva </a:t>
            </a:r>
            <a:r>
              <a:rPr lang="et-EE" sz="2000" dirty="0"/>
              <a:t>(9</a:t>
            </a:r>
            <a:r>
              <a:rPr lang="et-EE" sz="2000" dirty="0">
                <a:latin typeface="Calibri"/>
              </a:rPr>
              <a:t>‒</a:t>
            </a:r>
            <a:r>
              <a:rPr lang="et-EE" sz="2000" dirty="0"/>
              <a:t>17%) </a:t>
            </a:r>
            <a:r>
              <a:rPr lang="et-EE" u="sng" dirty="0"/>
              <a:t>korrektselt</a:t>
            </a:r>
            <a:r>
              <a:rPr lang="et-EE" dirty="0"/>
              <a:t> või </a:t>
            </a:r>
            <a:r>
              <a:rPr lang="et-EE" u="sng" dirty="0"/>
              <a:t>osaliselt </a:t>
            </a:r>
            <a:r>
              <a:rPr lang="et-EE" u="sng" dirty="0" smtClean="0"/>
              <a:t>korrektselt</a:t>
            </a:r>
            <a:r>
              <a:rPr lang="et-EE" dirty="0" smtClean="0"/>
              <a:t>, enamasti </a:t>
            </a:r>
            <a:r>
              <a:rPr lang="et-EE" sz="2000" dirty="0"/>
              <a:t>(</a:t>
            </a:r>
            <a:r>
              <a:rPr lang="et-EE" sz="2000" dirty="0" smtClean="0"/>
              <a:t>69</a:t>
            </a:r>
            <a:r>
              <a:rPr lang="et-EE" sz="2000" dirty="0" smtClean="0">
                <a:latin typeface="Calibri"/>
              </a:rPr>
              <a:t>-</a:t>
            </a:r>
            <a:r>
              <a:rPr lang="et-EE" sz="2000" dirty="0" smtClean="0"/>
              <a:t>85%) </a:t>
            </a:r>
            <a:r>
              <a:rPr lang="et-EE" u="sng" dirty="0" smtClean="0"/>
              <a:t>sõnastatud</a:t>
            </a:r>
            <a:r>
              <a:rPr lang="et-EE" dirty="0" smtClean="0"/>
              <a:t>/</a:t>
            </a:r>
            <a:r>
              <a:rPr lang="et-EE" u="sng" dirty="0" smtClean="0"/>
              <a:t>osaliselt sõnastatud</a:t>
            </a:r>
            <a:r>
              <a:rPr lang="et-EE" dirty="0" smtClean="0"/>
              <a:t>:</a:t>
            </a:r>
          </a:p>
          <a:p>
            <a:r>
              <a:rPr lang="et-EE" dirty="0" smtClean="0"/>
              <a:t>õendusprobleem või õendusdiagnoos </a:t>
            </a:r>
            <a:r>
              <a:rPr lang="et-EE" sz="2000" dirty="0" smtClean="0"/>
              <a:t>(</a:t>
            </a:r>
            <a:r>
              <a:rPr lang="et-EE" sz="2000" dirty="0"/>
              <a:t>M=1,64; SD=0,96</a:t>
            </a:r>
            <a:r>
              <a:rPr lang="et-EE" sz="2000" dirty="0" smtClean="0"/>
              <a:t>),</a:t>
            </a:r>
          </a:p>
          <a:p>
            <a:r>
              <a:rPr lang="et-EE" dirty="0" smtClean="0"/>
              <a:t>tunnused ja sümptomid </a:t>
            </a:r>
            <a:r>
              <a:rPr lang="et-EE" sz="2000" dirty="0" smtClean="0"/>
              <a:t>(M=1,45; SD=0,75).</a:t>
            </a:r>
          </a:p>
          <a:p>
            <a:pPr marL="0" indent="0">
              <a:buNone/>
            </a:pPr>
            <a:r>
              <a:rPr lang="et-EE" dirty="0" smtClean="0"/>
              <a:t>Valdavalt (84</a:t>
            </a:r>
            <a:r>
              <a:rPr lang="et-EE" sz="2400" dirty="0" smtClean="0">
                <a:latin typeface="Calibri"/>
              </a:rPr>
              <a:t>-</a:t>
            </a:r>
            <a:r>
              <a:rPr lang="et-EE" dirty="0" smtClean="0"/>
              <a:t>93%) </a:t>
            </a:r>
            <a:r>
              <a:rPr lang="et-EE" u="sng" dirty="0" smtClean="0"/>
              <a:t>osaliselt sõnastatud </a:t>
            </a:r>
            <a:r>
              <a:rPr lang="et-EE" dirty="0" smtClean="0"/>
              <a:t>või </a:t>
            </a:r>
            <a:r>
              <a:rPr lang="et-EE" u="sng" dirty="0" smtClean="0"/>
              <a:t>ei ole dokumenteeritud</a:t>
            </a:r>
            <a:r>
              <a:rPr lang="et-EE" dirty="0" smtClean="0"/>
              <a:t>:</a:t>
            </a:r>
          </a:p>
          <a:p>
            <a:r>
              <a:rPr lang="et-EE" dirty="0" smtClean="0"/>
              <a:t>tunnuste ja sümptomite seos õendusdiagnoosiga </a:t>
            </a:r>
            <a:r>
              <a:rPr lang="et-EE" sz="2000" dirty="0" smtClean="0"/>
              <a:t>(M=0,66; SD=0,79),</a:t>
            </a:r>
          </a:p>
          <a:p>
            <a:r>
              <a:rPr lang="et-EE" dirty="0" smtClean="0"/>
              <a:t>õendusdiagnoos NANDA I järgi </a:t>
            </a:r>
            <a:r>
              <a:rPr lang="et-EE" sz="2000" dirty="0" smtClean="0"/>
              <a:t>(M=0,64; SD=0,63).</a:t>
            </a:r>
          </a:p>
          <a:p>
            <a:pPr marL="0" indent="0">
              <a:buNone/>
            </a:pPr>
            <a:r>
              <a:rPr lang="et-EE" dirty="0" smtClean="0"/>
              <a:t>Valdavalt (84%) </a:t>
            </a:r>
            <a:r>
              <a:rPr lang="et-EE" u="sng" dirty="0" smtClean="0"/>
              <a:t>ei ole dokumenteeritud</a:t>
            </a:r>
            <a:r>
              <a:rPr lang="et-EE" dirty="0" smtClean="0"/>
              <a:t>:</a:t>
            </a:r>
            <a:endParaRPr lang="et-EE" dirty="0"/>
          </a:p>
          <a:p>
            <a:r>
              <a:rPr lang="et-EE" dirty="0" smtClean="0"/>
              <a:t>korrektne, õendusdiagnoosiga seotud etioloogia </a:t>
            </a:r>
            <a:r>
              <a:rPr lang="et-EE" sz="2000" dirty="0" smtClean="0"/>
              <a:t>(M=0,28; SD=0,71),</a:t>
            </a:r>
          </a:p>
          <a:p>
            <a:r>
              <a:rPr lang="et-EE" dirty="0"/>
              <a:t>e</a:t>
            </a:r>
            <a:r>
              <a:rPr lang="et-EE" dirty="0" smtClean="0"/>
              <a:t>tioloogia kirjeldus </a:t>
            </a:r>
            <a:r>
              <a:rPr lang="et-EE" sz="2000" dirty="0" smtClean="0"/>
              <a:t>(M=0,25; SD=0,66).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802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" t="21092" r="-74" b="12070"/>
          <a:stretch/>
        </p:blipFill>
        <p:spPr/>
      </p:pic>
    </p:spTree>
    <p:extLst>
      <p:ext uri="{BB962C8B-B14F-4D97-AF65-F5344CB8AC3E}">
        <p14:creationId xmlns:p14="http://schemas.microsoft.com/office/powerpoint/2010/main" val="369824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3" b="5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636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sz="3600" dirty="0" smtClean="0"/>
              <a:t>Tulemused 4/7: </a:t>
            </a:r>
            <a:r>
              <a:rPr lang="et-EE" sz="3200" dirty="0" smtClean="0"/>
              <a:t>õendusabi eesmärgi  dokumenteerime </a:t>
            </a:r>
            <a:r>
              <a:rPr lang="et-EE" sz="3200" dirty="0"/>
              <a:t>(skaalal </a:t>
            </a:r>
            <a:r>
              <a:rPr lang="et-EE" sz="3200" dirty="0">
                <a:solidFill>
                  <a:srgbClr val="00B050"/>
                </a:solidFill>
              </a:rPr>
              <a:t>4-3-</a:t>
            </a:r>
            <a:r>
              <a:rPr lang="et-EE" sz="3200" dirty="0"/>
              <a:t>2</a:t>
            </a:r>
            <a:r>
              <a:rPr lang="et-EE" sz="3200" dirty="0">
                <a:solidFill>
                  <a:srgbClr val="FF0000"/>
                </a:solidFill>
              </a:rPr>
              <a:t>-1-0</a:t>
            </a:r>
            <a:r>
              <a:rPr lang="et-EE" sz="3200" dirty="0"/>
              <a:t>)</a:t>
            </a:r>
            <a:endParaRPr lang="en-GB" sz="3200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t-EE" dirty="0" smtClean="0"/>
              <a:t>Enamasti </a:t>
            </a:r>
            <a:r>
              <a:rPr lang="et-EE" sz="2000" dirty="0" smtClean="0"/>
              <a:t>(71%) </a:t>
            </a:r>
            <a:r>
              <a:rPr lang="et-EE" dirty="0" smtClean="0"/>
              <a:t>eesmärki </a:t>
            </a:r>
            <a:r>
              <a:rPr lang="et-EE" u="sng" dirty="0" smtClean="0"/>
              <a:t>ei ole dokumenteeritud</a:t>
            </a:r>
            <a:r>
              <a:rPr lang="et-EE" dirty="0" smtClean="0"/>
              <a:t>, kuid iga neljas või viies kirjutis (21-25%) tõendas </a:t>
            </a:r>
            <a:r>
              <a:rPr lang="et-EE" u="sng" dirty="0" smtClean="0"/>
              <a:t>osaliselt korrektselt</a:t>
            </a:r>
            <a:r>
              <a:rPr lang="et-EE" dirty="0" smtClean="0"/>
              <a:t> või </a:t>
            </a:r>
            <a:r>
              <a:rPr lang="et-EE" u="sng" dirty="0" smtClean="0"/>
              <a:t>sõnastatult</a:t>
            </a:r>
            <a:r>
              <a:rPr lang="et-EE" dirty="0" smtClean="0"/>
              <a:t>, et:</a:t>
            </a:r>
          </a:p>
          <a:p>
            <a:r>
              <a:rPr lang="et-EE" dirty="0" smtClean="0"/>
              <a:t>õendusabi eesmärk on seotud/vastavuses õendusdiagnoosiga </a:t>
            </a:r>
            <a:r>
              <a:rPr lang="et-EE" sz="2000" dirty="0" smtClean="0"/>
              <a:t>(M=0,67; SD=1,11),</a:t>
            </a:r>
          </a:p>
          <a:p>
            <a:r>
              <a:rPr lang="et-EE" dirty="0"/>
              <a:t>õ</a:t>
            </a:r>
            <a:r>
              <a:rPr lang="et-EE" dirty="0" smtClean="0"/>
              <a:t>endusabi eesmärk on (sõnastatud) õendussekkumise abil saavutatav </a:t>
            </a:r>
            <a:r>
              <a:rPr lang="et-EE" sz="2000" dirty="0" smtClean="0"/>
              <a:t>(M=0,63; SD=1,09).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074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" t="2818" r="-956" b="9413"/>
          <a:stretch/>
        </p:blipFill>
        <p:spPr>
          <a:xfrm>
            <a:off x="259573" y="136922"/>
            <a:ext cx="8636655" cy="4263628"/>
          </a:xfrm>
        </p:spPr>
      </p:pic>
    </p:spTree>
    <p:extLst>
      <p:ext uri="{BB962C8B-B14F-4D97-AF65-F5344CB8AC3E}">
        <p14:creationId xmlns:p14="http://schemas.microsoft.com/office/powerpoint/2010/main" val="165546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sz="3600" dirty="0" smtClean="0"/>
              <a:t>Tulemused 5/7: </a:t>
            </a:r>
            <a:r>
              <a:rPr lang="et-EE" sz="3200" dirty="0" err="1" smtClean="0"/>
              <a:t>õendussekkumiste</a:t>
            </a:r>
            <a:r>
              <a:rPr lang="et-EE" sz="3200" dirty="0" smtClean="0"/>
              <a:t> dokumenteerimine </a:t>
            </a:r>
            <a:r>
              <a:rPr lang="et-EE" sz="3200" dirty="0"/>
              <a:t>(skaalal </a:t>
            </a:r>
            <a:r>
              <a:rPr lang="et-EE" sz="3200" dirty="0">
                <a:solidFill>
                  <a:srgbClr val="00B050"/>
                </a:solidFill>
              </a:rPr>
              <a:t>4-3-</a:t>
            </a:r>
            <a:r>
              <a:rPr lang="et-EE" sz="3200" dirty="0"/>
              <a:t>2</a:t>
            </a:r>
            <a:r>
              <a:rPr lang="et-EE" sz="3200" dirty="0">
                <a:solidFill>
                  <a:srgbClr val="FF0000"/>
                </a:solidFill>
              </a:rPr>
              <a:t>-1-0</a:t>
            </a:r>
            <a:r>
              <a:rPr lang="et-EE" sz="3200" dirty="0"/>
              <a:t>)</a:t>
            </a:r>
            <a:endParaRPr lang="en-GB" sz="3200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t-EE" dirty="0" smtClean="0"/>
              <a:t>Valdavalt </a:t>
            </a:r>
            <a:r>
              <a:rPr lang="et-EE" sz="2000" dirty="0" smtClean="0"/>
              <a:t>(86%) </a:t>
            </a:r>
            <a:r>
              <a:rPr lang="et-EE" u="sng" dirty="0" smtClean="0"/>
              <a:t>osaliselt korrektselt</a:t>
            </a:r>
            <a:r>
              <a:rPr lang="et-EE" dirty="0" smtClean="0"/>
              <a:t> või </a:t>
            </a:r>
            <a:r>
              <a:rPr lang="et-EE" u="sng" dirty="0" smtClean="0"/>
              <a:t>sõnastatult</a:t>
            </a:r>
            <a:r>
              <a:rPr lang="et-EE" dirty="0" smtClean="0"/>
              <a:t> dokumenteeritud:</a:t>
            </a:r>
          </a:p>
          <a:p>
            <a:r>
              <a:rPr lang="et-EE" dirty="0" smtClean="0"/>
              <a:t>tehtud õendussekkumised (mida, kuidas, kui tihti, kes) </a:t>
            </a:r>
            <a:r>
              <a:rPr lang="et-EE" sz="2000" dirty="0" smtClean="0"/>
              <a:t>(M=2,47; SD=0,74),</a:t>
            </a:r>
          </a:p>
          <a:p>
            <a:pPr marL="0" indent="0">
              <a:buNone/>
            </a:pPr>
            <a:r>
              <a:rPr lang="et-EE" dirty="0" smtClean="0"/>
              <a:t>Valdavalt </a:t>
            </a:r>
            <a:r>
              <a:rPr lang="et-EE" sz="2000" dirty="0" smtClean="0"/>
              <a:t>(94%) </a:t>
            </a:r>
            <a:r>
              <a:rPr lang="et-EE" u="sng" dirty="0" smtClean="0"/>
              <a:t>sõnastatult </a:t>
            </a:r>
            <a:r>
              <a:rPr lang="et-EE" dirty="0" smtClean="0"/>
              <a:t>või </a:t>
            </a:r>
            <a:r>
              <a:rPr lang="et-EE" u="sng" dirty="0" smtClean="0"/>
              <a:t>osaliselt sõnastatult</a:t>
            </a:r>
            <a:r>
              <a:rPr lang="et-EE" dirty="0" smtClean="0"/>
              <a:t> dokumenteeritud:</a:t>
            </a:r>
          </a:p>
          <a:p>
            <a:r>
              <a:rPr lang="et-EE" dirty="0"/>
              <a:t>õ</a:t>
            </a:r>
            <a:r>
              <a:rPr lang="et-EE" dirty="0" smtClean="0"/>
              <a:t>endussekkumiste plaan NIC järgi (mida, kuidas, kui tihti, kes) </a:t>
            </a:r>
            <a:r>
              <a:rPr lang="et-EE" sz="2000" dirty="0" smtClean="0"/>
              <a:t>(M=1,43; SD=0,61).</a:t>
            </a:r>
          </a:p>
          <a:p>
            <a:pPr marL="0" indent="0">
              <a:buNone/>
            </a:pPr>
            <a:r>
              <a:rPr lang="et-EE" dirty="0" smtClean="0"/>
              <a:t>Valdavalt </a:t>
            </a:r>
            <a:r>
              <a:rPr lang="et-EE" sz="2000" dirty="0" smtClean="0"/>
              <a:t>(87%) </a:t>
            </a:r>
            <a:r>
              <a:rPr lang="et-EE" u="sng" dirty="0" smtClean="0"/>
              <a:t>ei ole dokumenteeritud</a:t>
            </a:r>
            <a:r>
              <a:rPr lang="et-EE" dirty="0" smtClean="0"/>
              <a:t> kirjalik tõendusmaterjal, et:</a:t>
            </a:r>
          </a:p>
          <a:p>
            <a:r>
              <a:rPr lang="et-EE" dirty="0" smtClean="0"/>
              <a:t>õendussekkumised mõjutavad õendusdiagnoosi etioloogiat </a:t>
            </a:r>
            <a:r>
              <a:rPr lang="et-EE" sz="2000" dirty="0" smtClean="0"/>
              <a:t>(M=0,21; SD=0,59).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32477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6" t="5499" r="-3676" b="27663"/>
          <a:stretch/>
        </p:blipFill>
        <p:spPr/>
      </p:pic>
    </p:spTree>
    <p:extLst>
      <p:ext uri="{BB962C8B-B14F-4D97-AF65-F5344CB8AC3E}">
        <p14:creationId xmlns:p14="http://schemas.microsoft.com/office/powerpoint/2010/main" val="281577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3" b="5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219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sz="3600" dirty="0" smtClean="0"/>
              <a:t>Tulemused 6/7: </a:t>
            </a:r>
            <a:r>
              <a:rPr lang="et-EE" sz="3200" dirty="0" err="1" smtClean="0"/>
              <a:t>õendustulemuste</a:t>
            </a:r>
            <a:r>
              <a:rPr lang="et-EE" sz="3200" dirty="0" smtClean="0"/>
              <a:t> </a:t>
            </a:r>
            <a:r>
              <a:rPr lang="et-EE" sz="3200" dirty="0"/>
              <a:t>dokumenteerimine (skaalal </a:t>
            </a:r>
            <a:r>
              <a:rPr lang="et-EE" sz="3200" dirty="0">
                <a:solidFill>
                  <a:srgbClr val="00B050"/>
                </a:solidFill>
              </a:rPr>
              <a:t>4-3-</a:t>
            </a:r>
            <a:r>
              <a:rPr lang="et-EE" sz="3200" dirty="0"/>
              <a:t>2</a:t>
            </a:r>
            <a:r>
              <a:rPr lang="et-EE" sz="3200" dirty="0">
                <a:solidFill>
                  <a:srgbClr val="FF0000"/>
                </a:solidFill>
              </a:rPr>
              <a:t>-1-0</a:t>
            </a:r>
            <a:r>
              <a:rPr lang="et-EE" sz="3200" dirty="0"/>
              <a:t>)</a:t>
            </a:r>
            <a:endParaRPr lang="en-GB" sz="3200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t-EE" dirty="0" smtClean="0"/>
              <a:t>Enamasti (79%) on </a:t>
            </a:r>
            <a:r>
              <a:rPr lang="et-EE" u="sng" dirty="0" smtClean="0"/>
              <a:t>sõnastatud</a:t>
            </a:r>
            <a:r>
              <a:rPr lang="et-EE" dirty="0" smtClean="0"/>
              <a:t> / </a:t>
            </a:r>
            <a:r>
              <a:rPr lang="et-EE" u="sng" dirty="0" smtClean="0"/>
              <a:t>osaliselt sõnastatud</a:t>
            </a:r>
            <a:r>
              <a:rPr lang="et-EE" dirty="0" smtClean="0"/>
              <a:t>, et:</a:t>
            </a:r>
          </a:p>
          <a:p>
            <a:r>
              <a:rPr lang="et-EE" dirty="0" smtClean="0"/>
              <a:t>õendusdiagnoosid on pidevalt hinnatud (</a:t>
            </a:r>
            <a:r>
              <a:rPr lang="et-EE" dirty="0"/>
              <a:t>M=1,68</a:t>
            </a:r>
            <a:r>
              <a:rPr lang="et-EE" dirty="0" smtClean="0"/>
              <a:t>; SD=0,84).</a:t>
            </a:r>
          </a:p>
          <a:p>
            <a:pPr marL="0" indent="0">
              <a:buNone/>
            </a:pPr>
            <a:r>
              <a:rPr lang="et-EE" dirty="0" smtClean="0"/>
              <a:t>Hajusalt </a:t>
            </a:r>
            <a:r>
              <a:rPr lang="et-EE" sz="2000" dirty="0" smtClean="0"/>
              <a:t>(10-37%) </a:t>
            </a:r>
            <a:r>
              <a:rPr lang="et-EE" dirty="0" smtClean="0"/>
              <a:t>jagunevad </a:t>
            </a:r>
            <a:r>
              <a:rPr lang="et-EE" u="sng" dirty="0" smtClean="0"/>
              <a:t>osaliselt korrektselt</a:t>
            </a:r>
            <a:r>
              <a:rPr lang="et-EE" dirty="0" smtClean="0"/>
              <a:t>/</a:t>
            </a:r>
            <a:r>
              <a:rPr lang="et-EE" u="sng" dirty="0" smtClean="0"/>
              <a:t>sõnastatud</a:t>
            </a:r>
            <a:r>
              <a:rPr lang="et-EE" dirty="0" smtClean="0"/>
              <a:t>/</a:t>
            </a:r>
            <a:r>
              <a:rPr lang="et-EE" u="sng" dirty="0" smtClean="0"/>
              <a:t>osaliselt sõnastatud</a:t>
            </a:r>
            <a:r>
              <a:rPr lang="et-EE" dirty="0" smtClean="0"/>
              <a:t> ja </a:t>
            </a:r>
            <a:r>
              <a:rPr lang="et-EE" u="sng" dirty="0" smtClean="0"/>
              <a:t>puuduvad</a:t>
            </a:r>
            <a:r>
              <a:rPr lang="et-EE" dirty="0" smtClean="0"/>
              <a:t> sissekanded dokumentatsioonis, et:</a:t>
            </a:r>
          </a:p>
          <a:p>
            <a:r>
              <a:rPr lang="et-EE" dirty="0" smtClean="0"/>
              <a:t>õendustulemustel on seos õendussekkumistega </a:t>
            </a:r>
            <a:r>
              <a:rPr lang="et-EE" sz="2000" dirty="0" smtClean="0"/>
              <a:t>(M=1,44; SD=1,12),</a:t>
            </a:r>
          </a:p>
          <a:p>
            <a:r>
              <a:rPr lang="et-EE" dirty="0"/>
              <a:t>õ</a:t>
            </a:r>
            <a:r>
              <a:rPr lang="et-EE" dirty="0" smtClean="0"/>
              <a:t>endustulemus näitab muutust sümptomites, teadmistes</a:t>
            </a:r>
            <a:r>
              <a:rPr lang="et-EE" dirty="0"/>
              <a:t>,</a:t>
            </a:r>
            <a:r>
              <a:rPr lang="et-EE" dirty="0" smtClean="0"/>
              <a:t> toimetulekus või talitlusvõimes </a:t>
            </a:r>
            <a:r>
              <a:rPr lang="et-EE" sz="2000" dirty="0" smtClean="0"/>
              <a:t>(M=1,34; SD=1,04),</a:t>
            </a:r>
          </a:p>
          <a:p>
            <a:r>
              <a:rPr lang="et-EE" dirty="0" smtClean="0"/>
              <a:t>õendustulemus on dokumenteeritud </a:t>
            </a:r>
            <a:r>
              <a:rPr lang="et-EE" sz="2000" dirty="0" smtClean="0"/>
              <a:t>(M=1,21; SD=0,98).</a:t>
            </a:r>
          </a:p>
        </p:txBody>
      </p:sp>
    </p:spTree>
    <p:extLst>
      <p:ext uri="{BB962C8B-B14F-4D97-AF65-F5344CB8AC3E}">
        <p14:creationId xmlns:p14="http://schemas.microsoft.com/office/powerpoint/2010/main" val="340910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 smtClean="0"/>
              <a:t>Uurimistöö eesmärk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t-EE" sz="3200" dirty="0" smtClean="0"/>
              <a:t>Kirjeldada Põhja-Eesti Regionaalhaigla </a:t>
            </a:r>
            <a:r>
              <a:rPr lang="et-EE" sz="3200" dirty="0"/>
              <a:t>õendusdokumentatsioonis õendusdiagnooside, -sekkumiste ja </a:t>
            </a:r>
            <a:r>
              <a:rPr lang="et-EE" sz="3200" dirty="0" smtClean="0"/>
              <a:t>                 -tulemuste </a:t>
            </a:r>
            <a:r>
              <a:rPr lang="et-EE" sz="3200" dirty="0"/>
              <a:t>dokumenteerimise </a:t>
            </a:r>
            <a:r>
              <a:rPr lang="et-EE" sz="3200" dirty="0" smtClean="0"/>
              <a:t>kvaliteeti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2995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sz="3600" dirty="0"/>
              <a:t>Tulemused </a:t>
            </a:r>
            <a:r>
              <a:rPr lang="et-EE" sz="3600" dirty="0" smtClean="0"/>
              <a:t>7/7</a:t>
            </a:r>
            <a:r>
              <a:rPr lang="et-EE" sz="3600" dirty="0"/>
              <a:t>: </a:t>
            </a:r>
            <a:r>
              <a:rPr lang="et-EE" sz="3200" dirty="0" err="1"/>
              <a:t>õendustulemuste</a:t>
            </a:r>
            <a:r>
              <a:rPr lang="et-EE" sz="3200" dirty="0"/>
              <a:t> dokumenteerimine (skaalal </a:t>
            </a:r>
            <a:r>
              <a:rPr lang="et-EE" sz="3200" dirty="0">
                <a:solidFill>
                  <a:srgbClr val="00B050"/>
                </a:solidFill>
              </a:rPr>
              <a:t>4-3-</a:t>
            </a:r>
            <a:r>
              <a:rPr lang="et-EE" sz="3200" dirty="0"/>
              <a:t>2</a:t>
            </a:r>
            <a:r>
              <a:rPr lang="et-EE" sz="3200" dirty="0">
                <a:solidFill>
                  <a:srgbClr val="FF0000"/>
                </a:solidFill>
              </a:rPr>
              <a:t>-1-0</a:t>
            </a:r>
            <a:r>
              <a:rPr lang="et-EE" sz="3200" dirty="0"/>
              <a:t>)</a:t>
            </a:r>
            <a:endParaRPr lang="en-GB" sz="3200" dirty="0"/>
          </a:p>
          <a:p>
            <a:endParaRPr lang="et-E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t-EE" dirty="0"/>
              <a:t>Enamasti (</a:t>
            </a:r>
            <a:r>
              <a:rPr lang="et-EE" dirty="0" smtClean="0"/>
              <a:t>73-97%) </a:t>
            </a:r>
            <a:r>
              <a:rPr lang="et-EE" u="sng" dirty="0" smtClean="0"/>
              <a:t>osaliselt sõnastatud</a:t>
            </a:r>
            <a:r>
              <a:rPr lang="et-EE" dirty="0" smtClean="0"/>
              <a:t> või </a:t>
            </a:r>
            <a:r>
              <a:rPr lang="et-EE" u="sng" dirty="0" smtClean="0"/>
              <a:t>ei ole dokumenteeritud</a:t>
            </a:r>
            <a:r>
              <a:rPr lang="et-EE" dirty="0" smtClean="0"/>
              <a:t>, </a:t>
            </a:r>
            <a:r>
              <a:rPr lang="et-EE" dirty="0"/>
              <a:t>et:</a:t>
            </a:r>
          </a:p>
          <a:p>
            <a:r>
              <a:rPr lang="et-EE" dirty="0"/>
              <a:t>patsienditulemus ühtib </a:t>
            </a:r>
            <a:r>
              <a:rPr lang="et-EE" dirty="0" err="1"/>
              <a:t>õendusdiagnoosiga</a:t>
            </a:r>
            <a:r>
              <a:rPr lang="et-EE" dirty="0"/>
              <a:t> (M=0,86; SD=0,95</a:t>
            </a:r>
            <a:r>
              <a:rPr lang="et-EE" dirty="0" smtClean="0"/>
              <a:t>),</a:t>
            </a:r>
            <a:endParaRPr lang="et-EE" dirty="0"/>
          </a:p>
          <a:p>
            <a:r>
              <a:rPr lang="et-EE" dirty="0" err="1"/>
              <a:t>õendustulemus</a:t>
            </a:r>
            <a:r>
              <a:rPr lang="et-EE" dirty="0"/>
              <a:t> on mõõdetud NOC järgi (M=0,62; SD=0,75</a:t>
            </a:r>
            <a:r>
              <a:rPr lang="et-EE" dirty="0" smtClean="0"/>
              <a:t>),</a:t>
            </a:r>
            <a:endParaRPr lang="et-EE" dirty="0"/>
          </a:p>
          <a:p>
            <a:r>
              <a:rPr lang="et-EE" dirty="0" err="1"/>
              <a:t>õendusdiagnoos</a:t>
            </a:r>
            <a:r>
              <a:rPr lang="et-EE" dirty="0"/>
              <a:t> on ümber sõnastatud </a:t>
            </a:r>
            <a:r>
              <a:rPr lang="et-EE" sz="2000" dirty="0"/>
              <a:t>(M=0,29; SD=0,51</a:t>
            </a:r>
            <a:r>
              <a:rPr lang="et-EE" sz="2000" dirty="0" smtClean="0"/>
              <a:t>).</a:t>
            </a:r>
            <a:endParaRPr lang="et-EE" sz="2000" dirty="0"/>
          </a:p>
        </p:txBody>
      </p:sp>
    </p:spTree>
    <p:extLst>
      <p:ext uri="{BB962C8B-B14F-4D97-AF65-F5344CB8AC3E}">
        <p14:creationId xmlns:p14="http://schemas.microsoft.com/office/powerpoint/2010/main" val="102668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8" b="54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189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3" b="5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9750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 smtClean="0"/>
              <a:t>Märksõnad kaasavõtmiseks</a:t>
            </a:r>
            <a:endParaRPr lang="et-E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t-EE" dirty="0" smtClean="0"/>
              <a:t>Õed küsivad patsiendilt seda, mida vorm ette näeb</a:t>
            </a:r>
          </a:p>
          <a:p>
            <a:r>
              <a:rPr lang="et-EE" dirty="0" smtClean="0"/>
              <a:t>Dokumenteeritakse probleemid, vahel ka riskid (enamasti sündroomipõhiselt) kuid harva </a:t>
            </a:r>
            <a:r>
              <a:rPr lang="et-EE" dirty="0" err="1" smtClean="0"/>
              <a:t>terviseedenduslik</a:t>
            </a:r>
            <a:endParaRPr lang="et-EE" dirty="0" smtClean="0"/>
          </a:p>
          <a:p>
            <a:r>
              <a:rPr lang="et-EE" dirty="0"/>
              <a:t>Sagedasemad </a:t>
            </a:r>
            <a:r>
              <a:rPr lang="et-EE" dirty="0" smtClean="0"/>
              <a:t>diagnoosid: valu</a:t>
            </a:r>
            <a:r>
              <a:rPr lang="et-EE" dirty="0"/>
              <a:t>, ärevus, ebapiisav </a:t>
            </a:r>
            <a:r>
              <a:rPr lang="et-EE" dirty="0" smtClean="0"/>
              <a:t>enesehooldus</a:t>
            </a:r>
            <a:endParaRPr lang="et-EE" dirty="0"/>
          </a:p>
          <a:p>
            <a:r>
              <a:rPr lang="et-EE" dirty="0" smtClean="0"/>
              <a:t>Õed oskavad seada eesmärke kuid ei taha neid kirja panna</a:t>
            </a:r>
          </a:p>
          <a:p>
            <a:r>
              <a:rPr lang="et-EE" dirty="0" err="1" smtClean="0"/>
              <a:t>Õendussekkumised</a:t>
            </a:r>
            <a:r>
              <a:rPr lang="et-EE" dirty="0" smtClean="0"/>
              <a:t> lähtuvad õendusabi prioriteetidest ning hästi on dokumenteeritud protseduurid ja käeline tegevus</a:t>
            </a:r>
          </a:p>
          <a:p>
            <a:r>
              <a:rPr lang="et-EE" dirty="0" smtClean="0"/>
              <a:t>NNN osaline sõnastus kuni osaliselt korrektse kasutuseni:                    57% NANDA-I, 47% NOC ja 100% NIC</a:t>
            </a:r>
          </a:p>
          <a:p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74818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 smtClean="0"/>
              <a:t>Kasutatud kirjandus</a:t>
            </a:r>
            <a:endParaRPr lang="et-E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t-EE" dirty="0"/>
              <a:t>Herdman, T.H. &amp; </a:t>
            </a:r>
            <a:r>
              <a:rPr lang="et-EE" dirty="0" err="1"/>
              <a:t>Kamitsuru</a:t>
            </a:r>
            <a:r>
              <a:rPr lang="et-EE" dirty="0"/>
              <a:t>, S. (</a:t>
            </a:r>
            <a:r>
              <a:rPr lang="et-EE" dirty="0" err="1"/>
              <a:t>Eds</a:t>
            </a:r>
            <a:r>
              <a:rPr lang="et-EE" dirty="0"/>
              <a:t>.). (2014). NANDA International </a:t>
            </a:r>
            <a:r>
              <a:rPr lang="et-EE" dirty="0" err="1"/>
              <a:t>Nursing</a:t>
            </a:r>
            <a:r>
              <a:rPr lang="et-EE" dirty="0"/>
              <a:t> </a:t>
            </a:r>
            <a:r>
              <a:rPr lang="et-EE" dirty="0" err="1"/>
              <a:t>Diagnoses</a:t>
            </a:r>
            <a:r>
              <a:rPr lang="et-EE" dirty="0"/>
              <a:t>: </a:t>
            </a:r>
            <a:r>
              <a:rPr lang="et-EE" dirty="0" err="1"/>
              <a:t>Definitions</a:t>
            </a:r>
            <a:r>
              <a:rPr lang="et-EE" dirty="0"/>
              <a:t> &amp; </a:t>
            </a:r>
            <a:r>
              <a:rPr lang="et-EE" dirty="0" err="1"/>
              <a:t>Classification</a:t>
            </a:r>
            <a:r>
              <a:rPr lang="et-EE" dirty="0"/>
              <a:t>, 2015-2017. Oxford: </a:t>
            </a:r>
            <a:r>
              <a:rPr lang="et-EE" dirty="0" err="1"/>
              <a:t>Wiley</a:t>
            </a:r>
            <a:r>
              <a:rPr lang="et-EE" dirty="0"/>
              <a:t> </a:t>
            </a:r>
            <a:r>
              <a:rPr lang="et-EE" dirty="0" err="1"/>
              <a:t>Blackwell</a:t>
            </a:r>
            <a:r>
              <a:rPr lang="et-EE" dirty="0"/>
              <a:t>.</a:t>
            </a:r>
          </a:p>
          <a:p>
            <a:endParaRPr lang="et-EE" dirty="0" smtClean="0"/>
          </a:p>
          <a:p>
            <a:r>
              <a:rPr lang="et-EE" dirty="0" err="1" smtClean="0"/>
              <a:t>Müller-Staub</a:t>
            </a:r>
            <a:r>
              <a:rPr lang="et-EE" dirty="0"/>
              <a:t>, M., </a:t>
            </a:r>
            <a:r>
              <a:rPr lang="et-EE" dirty="0" err="1"/>
              <a:t>Lunney</a:t>
            </a:r>
            <a:r>
              <a:rPr lang="et-EE" dirty="0"/>
              <a:t>, M., </a:t>
            </a:r>
            <a:r>
              <a:rPr lang="et-EE" dirty="0" err="1"/>
              <a:t>Odenbreit</a:t>
            </a:r>
            <a:r>
              <a:rPr lang="et-EE" dirty="0"/>
              <a:t>, M., </a:t>
            </a:r>
            <a:r>
              <a:rPr lang="et-EE" dirty="0" err="1"/>
              <a:t>Needham</a:t>
            </a:r>
            <a:r>
              <a:rPr lang="et-EE" dirty="0"/>
              <a:t>, I., </a:t>
            </a:r>
            <a:r>
              <a:rPr lang="et-EE" dirty="0" err="1"/>
              <a:t>Lavin</a:t>
            </a:r>
            <a:r>
              <a:rPr lang="et-EE" dirty="0"/>
              <a:t>, M.A., van </a:t>
            </a:r>
            <a:r>
              <a:rPr lang="et-EE" dirty="0" err="1"/>
              <a:t>Achterberg</a:t>
            </a:r>
            <a:r>
              <a:rPr lang="et-EE" dirty="0"/>
              <a:t>, T. (2009). </a:t>
            </a:r>
            <a:r>
              <a:rPr lang="et-EE" dirty="0" err="1"/>
              <a:t>Development</a:t>
            </a:r>
            <a:r>
              <a:rPr lang="et-EE" dirty="0"/>
              <a:t> </a:t>
            </a:r>
            <a:r>
              <a:rPr lang="et-EE" dirty="0" err="1"/>
              <a:t>of</a:t>
            </a:r>
            <a:r>
              <a:rPr lang="et-EE" dirty="0"/>
              <a:t> </a:t>
            </a:r>
            <a:r>
              <a:rPr lang="et-EE" dirty="0" err="1"/>
              <a:t>an</a:t>
            </a:r>
            <a:r>
              <a:rPr lang="et-EE" dirty="0"/>
              <a:t> instrument </a:t>
            </a:r>
            <a:r>
              <a:rPr lang="et-EE" dirty="0" err="1"/>
              <a:t>to</a:t>
            </a:r>
            <a:r>
              <a:rPr lang="et-EE" dirty="0"/>
              <a:t> </a:t>
            </a:r>
            <a:r>
              <a:rPr lang="et-EE" dirty="0" err="1"/>
              <a:t>measure</a:t>
            </a:r>
            <a:r>
              <a:rPr lang="et-EE" dirty="0"/>
              <a:t> </a:t>
            </a:r>
            <a:r>
              <a:rPr lang="et-EE" dirty="0" err="1"/>
              <a:t>the</a:t>
            </a:r>
            <a:r>
              <a:rPr lang="et-EE" dirty="0"/>
              <a:t> </a:t>
            </a:r>
            <a:r>
              <a:rPr lang="et-EE" dirty="0" err="1"/>
              <a:t>quality</a:t>
            </a:r>
            <a:r>
              <a:rPr lang="et-EE" dirty="0"/>
              <a:t> </a:t>
            </a:r>
            <a:r>
              <a:rPr lang="et-EE" dirty="0" err="1"/>
              <a:t>of</a:t>
            </a:r>
            <a:r>
              <a:rPr lang="et-EE" dirty="0"/>
              <a:t> </a:t>
            </a:r>
            <a:r>
              <a:rPr lang="et-EE" dirty="0" err="1"/>
              <a:t>documented</a:t>
            </a:r>
            <a:r>
              <a:rPr lang="et-EE" dirty="0"/>
              <a:t> </a:t>
            </a:r>
            <a:r>
              <a:rPr lang="et-EE" dirty="0" err="1"/>
              <a:t>nursing</a:t>
            </a:r>
            <a:r>
              <a:rPr lang="et-EE" dirty="0"/>
              <a:t> </a:t>
            </a:r>
            <a:r>
              <a:rPr lang="et-EE" dirty="0" err="1"/>
              <a:t>diagnoses</a:t>
            </a:r>
            <a:r>
              <a:rPr lang="et-EE" dirty="0"/>
              <a:t>, </a:t>
            </a:r>
            <a:r>
              <a:rPr lang="et-EE" dirty="0" err="1"/>
              <a:t>interventions</a:t>
            </a:r>
            <a:r>
              <a:rPr lang="et-EE" dirty="0"/>
              <a:t> and </a:t>
            </a:r>
            <a:r>
              <a:rPr lang="et-EE" dirty="0" err="1"/>
              <a:t>outcomes</a:t>
            </a:r>
            <a:r>
              <a:rPr lang="et-EE" dirty="0"/>
              <a:t>: </a:t>
            </a:r>
            <a:r>
              <a:rPr lang="et-EE" dirty="0" err="1"/>
              <a:t>the</a:t>
            </a:r>
            <a:r>
              <a:rPr lang="et-EE" dirty="0"/>
              <a:t> Q-DIO. </a:t>
            </a:r>
            <a:r>
              <a:rPr lang="et-EE" i="1" dirty="0" err="1"/>
              <a:t>Journal</a:t>
            </a:r>
            <a:r>
              <a:rPr lang="et-EE" i="1" dirty="0"/>
              <a:t> </a:t>
            </a:r>
            <a:r>
              <a:rPr lang="et-EE" i="1" dirty="0" err="1"/>
              <a:t>of</a:t>
            </a:r>
            <a:r>
              <a:rPr lang="et-EE" i="1" dirty="0"/>
              <a:t> </a:t>
            </a:r>
            <a:r>
              <a:rPr lang="et-EE" i="1" dirty="0" err="1"/>
              <a:t>Clinical</a:t>
            </a:r>
            <a:r>
              <a:rPr lang="et-EE" i="1" dirty="0"/>
              <a:t> </a:t>
            </a:r>
            <a:r>
              <a:rPr lang="et-EE" i="1" dirty="0" err="1"/>
              <a:t>Nursing</a:t>
            </a:r>
            <a:r>
              <a:rPr lang="et-EE" dirty="0"/>
              <a:t>, 18: </a:t>
            </a:r>
            <a:r>
              <a:rPr lang="et-EE" dirty="0" smtClean="0"/>
              <a:t>1027</a:t>
            </a:r>
            <a:r>
              <a:rPr lang="et-EE" dirty="0" smtClean="0">
                <a:latin typeface="Calibri"/>
              </a:rPr>
              <a:t>–</a:t>
            </a:r>
            <a:r>
              <a:rPr lang="et-EE" dirty="0" smtClean="0"/>
              <a:t>1037.</a:t>
            </a:r>
          </a:p>
        </p:txBody>
      </p:sp>
    </p:spTree>
    <p:extLst>
      <p:ext uri="{BB962C8B-B14F-4D97-AF65-F5344CB8AC3E}">
        <p14:creationId xmlns:p14="http://schemas.microsoft.com/office/powerpoint/2010/main" val="372023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3" b="5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037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 smtClean="0"/>
              <a:t>Kesksed mõisted</a:t>
            </a:r>
            <a:endParaRPr lang="et-E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t-EE" sz="2000" b="1" dirty="0" err="1" smtClean="0">
                <a:solidFill>
                  <a:schemeClr val="tx1"/>
                </a:solidFill>
              </a:rPr>
              <a:t>Õendusdiagnoos</a:t>
            </a:r>
            <a:r>
              <a:rPr lang="et-EE" sz="2000" b="1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t-EE" sz="2000" dirty="0" smtClean="0">
                <a:solidFill>
                  <a:schemeClr val="tx1"/>
                </a:solidFill>
              </a:rPr>
              <a:t>kliiniline </a:t>
            </a:r>
            <a:r>
              <a:rPr lang="et-EE" sz="2000" dirty="0">
                <a:solidFill>
                  <a:schemeClr val="tx1"/>
                </a:solidFill>
              </a:rPr>
              <a:t>otsus, mis käsitleb üksikisiku, pere või elanikkonna </a:t>
            </a:r>
            <a:r>
              <a:rPr lang="et-EE" sz="2000" u="sng" dirty="0">
                <a:solidFill>
                  <a:schemeClr val="tx1"/>
                </a:solidFill>
              </a:rPr>
              <a:t>reaktsiooni </a:t>
            </a:r>
            <a:r>
              <a:rPr lang="et-EE" sz="2000" dirty="0" smtClean="0">
                <a:solidFill>
                  <a:schemeClr val="tx1"/>
                </a:solidFill>
              </a:rPr>
              <a:t>terviseseisunditele/eluprotsessidele </a:t>
            </a:r>
            <a:r>
              <a:rPr lang="et-EE" sz="2000" dirty="0">
                <a:solidFill>
                  <a:schemeClr val="tx1"/>
                </a:solidFill>
              </a:rPr>
              <a:t>või selle reaktsiooni </a:t>
            </a:r>
            <a:r>
              <a:rPr lang="et-EE" sz="2000" dirty="0" smtClean="0">
                <a:solidFill>
                  <a:schemeClr val="tx1"/>
                </a:solidFill>
              </a:rPr>
              <a:t>ohtu;</a:t>
            </a:r>
          </a:p>
          <a:p>
            <a:pPr lvl="1"/>
            <a:r>
              <a:rPr lang="et-EE" sz="2000" dirty="0">
                <a:solidFill>
                  <a:schemeClr val="tx1"/>
                </a:solidFill>
              </a:rPr>
              <a:t>p</a:t>
            </a:r>
            <a:r>
              <a:rPr lang="et-EE" sz="2000" dirty="0" smtClean="0">
                <a:solidFill>
                  <a:schemeClr val="tx1"/>
                </a:solidFill>
              </a:rPr>
              <a:t>robleemi- või riskikeskne, </a:t>
            </a:r>
            <a:r>
              <a:rPr lang="et-EE" sz="2000" dirty="0" err="1" smtClean="0">
                <a:solidFill>
                  <a:schemeClr val="tx1"/>
                </a:solidFill>
              </a:rPr>
              <a:t>terviseedenduslik</a:t>
            </a:r>
            <a:r>
              <a:rPr lang="et-EE" sz="2000" dirty="0" smtClean="0">
                <a:solidFill>
                  <a:schemeClr val="tx1"/>
                </a:solidFill>
              </a:rPr>
              <a:t> või sündroomipõhine;</a:t>
            </a:r>
          </a:p>
          <a:p>
            <a:pPr lvl="1"/>
            <a:r>
              <a:rPr lang="et-EE" sz="2000" dirty="0" smtClean="0">
                <a:solidFill>
                  <a:schemeClr val="tx1"/>
                </a:solidFill>
              </a:rPr>
              <a:t>on </a:t>
            </a:r>
            <a:r>
              <a:rPr lang="et-EE" sz="2000" dirty="0">
                <a:solidFill>
                  <a:schemeClr val="tx1"/>
                </a:solidFill>
              </a:rPr>
              <a:t>aluseks </a:t>
            </a:r>
            <a:r>
              <a:rPr lang="et-EE" sz="2000" b="1" dirty="0" err="1">
                <a:solidFill>
                  <a:schemeClr val="tx1"/>
                </a:solidFill>
              </a:rPr>
              <a:t>õendussekkumiste</a:t>
            </a:r>
            <a:r>
              <a:rPr lang="et-EE" sz="2000" b="1" dirty="0">
                <a:solidFill>
                  <a:schemeClr val="tx1"/>
                </a:solidFill>
              </a:rPr>
              <a:t> </a:t>
            </a:r>
            <a:r>
              <a:rPr lang="et-EE" sz="2000" dirty="0">
                <a:solidFill>
                  <a:schemeClr val="tx1"/>
                </a:solidFill>
              </a:rPr>
              <a:t>valikule, et saavutada </a:t>
            </a:r>
            <a:r>
              <a:rPr lang="et-EE" sz="2000" dirty="0" err="1" smtClean="0">
                <a:solidFill>
                  <a:schemeClr val="tx1"/>
                </a:solidFill>
              </a:rPr>
              <a:t>õendusabist</a:t>
            </a:r>
            <a:r>
              <a:rPr lang="et-EE" sz="2000" dirty="0" smtClean="0">
                <a:solidFill>
                  <a:schemeClr val="tx1"/>
                </a:solidFill>
              </a:rPr>
              <a:t> sõltuvaid </a:t>
            </a:r>
            <a:r>
              <a:rPr lang="et-EE" sz="2000" b="1" dirty="0" smtClean="0">
                <a:solidFill>
                  <a:schemeClr val="tx1"/>
                </a:solidFill>
              </a:rPr>
              <a:t>patsienditulemusi</a:t>
            </a:r>
            <a:r>
              <a:rPr lang="et-EE" sz="2000" dirty="0" smtClean="0">
                <a:solidFill>
                  <a:schemeClr val="tx1"/>
                </a:solidFill>
              </a:rPr>
              <a:t> (Herdman </a:t>
            </a:r>
            <a:r>
              <a:rPr lang="et-EE" sz="2000" dirty="0">
                <a:solidFill>
                  <a:schemeClr val="tx1"/>
                </a:solidFill>
              </a:rPr>
              <a:t>ja </a:t>
            </a:r>
            <a:r>
              <a:rPr lang="et-EE" sz="2000" dirty="0" err="1">
                <a:solidFill>
                  <a:schemeClr val="tx1"/>
                </a:solidFill>
              </a:rPr>
              <a:t>Kamitsuru</a:t>
            </a:r>
            <a:r>
              <a:rPr lang="et-EE" sz="2000" dirty="0">
                <a:solidFill>
                  <a:schemeClr val="tx1"/>
                </a:solidFill>
              </a:rPr>
              <a:t> 2014: </a:t>
            </a:r>
            <a:r>
              <a:rPr lang="et-EE" sz="2000" dirty="0" smtClean="0">
                <a:solidFill>
                  <a:schemeClr val="tx1"/>
                </a:solidFill>
              </a:rPr>
              <a:t>464)</a:t>
            </a:r>
            <a:r>
              <a:rPr lang="et-EE" sz="2000" dirty="0" smtClean="0"/>
              <a:t> </a:t>
            </a:r>
          </a:p>
          <a:p>
            <a:pPr lvl="1"/>
            <a:endParaRPr lang="et-EE" sz="2000" dirty="0"/>
          </a:p>
          <a:p>
            <a:pPr lvl="1"/>
            <a:endParaRPr lang="et-EE" sz="2000" dirty="0"/>
          </a:p>
        </p:txBody>
      </p:sp>
    </p:spTree>
    <p:extLst>
      <p:ext uri="{BB962C8B-B14F-4D97-AF65-F5344CB8AC3E}">
        <p14:creationId xmlns:p14="http://schemas.microsoft.com/office/powerpoint/2010/main" val="75638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 smtClean="0"/>
              <a:t>Uurimismetoodika</a:t>
            </a:r>
            <a:endParaRPr lang="et-E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t-EE" sz="2400" dirty="0" smtClean="0"/>
              <a:t>Retrospektiivne </a:t>
            </a:r>
            <a:r>
              <a:rPr lang="et-EE" sz="2400" dirty="0" smtClean="0">
                <a:solidFill>
                  <a:schemeClr val="tx1"/>
                </a:solidFill>
              </a:rPr>
              <a:t>empiiriline </a:t>
            </a:r>
            <a:r>
              <a:rPr lang="et-EE" sz="2400" dirty="0" smtClean="0"/>
              <a:t>kirjeldav ja kvantitatiivne</a:t>
            </a:r>
          </a:p>
          <a:p>
            <a:r>
              <a:rPr lang="et-EE" sz="2400" dirty="0"/>
              <a:t>S</a:t>
            </a:r>
            <a:r>
              <a:rPr lang="et-EE" sz="2400" dirty="0" smtClean="0"/>
              <a:t>truktureeritud </a:t>
            </a:r>
            <a:r>
              <a:rPr lang="et-EE" sz="2400"/>
              <a:t>vaatlus </a:t>
            </a:r>
            <a:r>
              <a:rPr lang="et-EE" sz="2400" smtClean="0">
                <a:solidFill>
                  <a:schemeClr val="tx1"/>
                </a:solidFill>
              </a:rPr>
              <a:t>20.juuni</a:t>
            </a:r>
            <a:r>
              <a:rPr lang="et-EE" sz="2400" dirty="0">
                <a:solidFill>
                  <a:schemeClr val="tx1"/>
                </a:solidFill>
              </a:rPr>
              <a:t>−18.august </a:t>
            </a:r>
            <a:r>
              <a:rPr lang="et-EE" sz="2400" dirty="0" smtClean="0">
                <a:solidFill>
                  <a:schemeClr val="tx1"/>
                </a:solidFill>
              </a:rPr>
              <a:t>2017 </a:t>
            </a:r>
          </a:p>
          <a:p>
            <a:r>
              <a:rPr lang="et-EE" sz="2400" dirty="0" smtClean="0"/>
              <a:t>Q-DIO vaatlusprotokoll (</a:t>
            </a:r>
            <a:r>
              <a:rPr lang="et-EE" sz="2400" dirty="0" err="1" smtClean="0"/>
              <a:t>Müller-Staub</a:t>
            </a:r>
            <a:r>
              <a:rPr lang="et-EE" sz="2400" dirty="0" smtClean="0"/>
              <a:t> </a:t>
            </a:r>
            <a:r>
              <a:rPr lang="et-EE" sz="2400" dirty="0"/>
              <a:t>jt </a:t>
            </a:r>
            <a:r>
              <a:rPr lang="et-EE" sz="2400" dirty="0" smtClean="0"/>
              <a:t>2009):</a:t>
            </a:r>
          </a:p>
          <a:p>
            <a:pPr lvl="1"/>
            <a:r>
              <a:rPr lang="et-EE" sz="2325" dirty="0" smtClean="0"/>
              <a:t>terviseseisundi hindamine skaalal 2-1-0</a:t>
            </a:r>
          </a:p>
          <a:p>
            <a:pPr lvl="1"/>
            <a:r>
              <a:rPr lang="et-EE" sz="2400" dirty="0" smtClean="0"/>
              <a:t>diagnoosid, tulemused ja sekkumised skaalal </a:t>
            </a:r>
            <a:r>
              <a:rPr lang="et-EE" sz="2400" dirty="0"/>
              <a:t>4-3-2-1-0</a:t>
            </a:r>
          </a:p>
          <a:p>
            <a:r>
              <a:rPr lang="et-EE" sz="2400" dirty="0" smtClean="0"/>
              <a:t>Kirjeldav statistika</a:t>
            </a:r>
            <a:r>
              <a:rPr lang="et-EE" sz="2400" dirty="0"/>
              <a:t> </a:t>
            </a:r>
            <a:r>
              <a:rPr lang="et-EE" sz="2400" dirty="0" smtClean="0"/>
              <a:t>MS Excel 2016: n; %, Min, Max, M, SD</a:t>
            </a:r>
          </a:p>
          <a:p>
            <a:r>
              <a:rPr lang="et-EE" sz="2400" dirty="0"/>
              <a:t>STATA </a:t>
            </a:r>
            <a:r>
              <a:rPr lang="et-EE" sz="2400" dirty="0" smtClean="0"/>
              <a:t>13: mõõdiku </a:t>
            </a:r>
            <a:r>
              <a:rPr lang="et-EE" sz="2400" dirty="0"/>
              <a:t>sisemise kooskõla </a:t>
            </a:r>
            <a:r>
              <a:rPr lang="et-EE" sz="2400" dirty="0" err="1" smtClean="0"/>
              <a:t>Cronbach</a:t>
            </a:r>
            <a:r>
              <a:rPr lang="et-EE" sz="2400" dirty="0" smtClean="0"/>
              <a:t> alfa</a:t>
            </a:r>
          </a:p>
        </p:txBody>
      </p:sp>
    </p:spTree>
    <p:extLst>
      <p:ext uri="{BB962C8B-B14F-4D97-AF65-F5344CB8AC3E}">
        <p14:creationId xmlns:p14="http://schemas.microsoft.com/office/powerpoint/2010/main" val="305549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 smtClean="0"/>
              <a:t>Uuritava materjali selekteerimine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23785782"/>
              </p:ext>
            </p:extLst>
          </p:nvPr>
        </p:nvGraphicFramePr>
        <p:xfrm>
          <a:off x="706438" y="1009649"/>
          <a:ext cx="7914558" cy="3559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21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 err="1" smtClean="0"/>
              <a:t>Õendusdokumentatsiooni</a:t>
            </a:r>
            <a:r>
              <a:rPr lang="et-EE" dirty="0" smtClean="0"/>
              <a:t> osad</a:t>
            </a:r>
            <a:endParaRPr lang="et-E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t-EE" dirty="0" err="1" smtClean="0"/>
              <a:t>Õendusanamnees</a:t>
            </a:r>
            <a:r>
              <a:rPr lang="et-EE" dirty="0" smtClean="0"/>
              <a:t>, -plaan, -päevik, </a:t>
            </a:r>
            <a:r>
              <a:rPr lang="et-EE" dirty="0"/>
              <a:t>patsiendi </a:t>
            </a:r>
            <a:r>
              <a:rPr lang="et-EE" dirty="0" smtClean="0"/>
              <a:t>jälgimislehed A ja B</a:t>
            </a:r>
            <a:r>
              <a:rPr lang="et-EE" dirty="0"/>
              <a:t>, </a:t>
            </a:r>
            <a:r>
              <a:rPr lang="et-EE" dirty="0" err="1"/>
              <a:t>õendusloo</a:t>
            </a:r>
            <a:r>
              <a:rPr lang="et-EE" dirty="0"/>
              <a:t> </a:t>
            </a:r>
            <a:r>
              <a:rPr lang="et-EE" dirty="0" smtClean="0"/>
              <a:t>ravilehed A ja B</a:t>
            </a:r>
            <a:r>
              <a:rPr lang="et-EE" dirty="0"/>
              <a:t> </a:t>
            </a:r>
            <a:r>
              <a:rPr lang="et-EE" dirty="0" smtClean="0"/>
              <a:t>ja C, korralduste </a:t>
            </a:r>
            <a:r>
              <a:rPr lang="et-EE" dirty="0"/>
              <a:t>märkimise </a:t>
            </a:r>
            <a:r>
              <a:rPr lang="et-EE" dirty="0" smtClean="0"/>
              <a:t>leht, </a:t>
            </a:r>
            <a:r>
              <a:rPr lang="et-EE" dirty="0"/>
              <a:t>psüühilise seisundi ja käitumise jälgimise </a:t>
            </a:r>
            <a:r>
              <a:rPr lang="et-EE" dirty="0" smtClean="0"/>
              <a:t>leht, </a:t>
            </a:r>
            <a:r>
              <a:rPr lang="et-EE" dirty="0"/>
              <a:t>konsultatsioonide/ patsiendi </a:t>
            </a:r>
            <a:r>
              <a:rPr lang="et-EE" dirty="0" smtClean="0"/>
              <a:t>ja/või </a:t>
            </a:r>
            <a:r>
              <a:rPr lang="et-EE" dirty="0"/>
              <a:t>lähedaste õpetamise </a:t>
            </a:r>
            <a:r>
              <a:rPr lang="et-EE" dirty="0" smtClean="0"/>
              <a:t>leht, </a:t>
            </a:r>
            <a:r>
              <a:rPr lang="et-EE" dirty="0"/>
              <a:t>veresuhkru jälgimise ja </a:t>
            </a:r>
            <a:r>
              <a:rPr lang="et-EE" dirty="0" smtClean="0"/>
              <a:t>ravileht, </a:t>
            </a:r>
            <a:r>
              <a:rPr lang="et-EE" dirty="0"/>
              <a:t>tarbitud vedeliku ja diureesi jälgimise </a:t>
            </a:r>
            <a:r>
              <a:rPr lang="et-EE" dirty="0" smtClean="0"/>
              <a:t>leht, </a:t>
            </a:r>
            <a:r>
              <a:rPr lang="et-EE" dirty="0" err="1"/>
              <a:t>epiduraalanalgeesia</a:t>
            </a:r>
            <a:r>
              <a:rPr lang="et-EE" dirty="0"/>
              <a:t> </a:t>
            </a:r>
            <a:r>
              <a:rPr lang="et-EE" dirty="0" smtClean="0"/>
              <a:t>jälgimisleht, </a:t>
            </a:r>
            <a:r>
              <a:rPr lang="et-EE" dirty="0"/>
              <a:t>PCA </a:t>
            </a:r>
            <a:r>
              <a:rPr lang="et-EE" dirty="0" smtClean="0"/>
              <a:t>jälgimisleht, intensiivravipalati jälgimisleht, </a:t>
            </a:r>
            <a:r>
              <a:rPr lang="et-EE" dirty="0"/>
              <a:t>intensiivravi </a:t>
            </a:r>
            <a:r>
              <a:rPr lang="et-EE" dirty="0" smtClean="0"/>
              <a:t>jälgimislehed A ja B</a:t>
            </a:r>
            <a:r>
              <a:rPr lang="et-EE" dirty="0"/>
              <a:t>, lamatise </a:t>
            </a:r>
            <a:r>
              <a:rPr lang="et-EE" dirty="0" smtClean="0"/>
              <a:t>leht ja lisaleht, </a:t>
            </a:r>
            <a:r>
              <a:rPr lang="et-EE" dirty="0"/>
              <a:t>haava hindamise ja haavahoolduse </a:t>
            </a:r>
            <a:r>
              <a:rPr lang="et-EE" dirty="0" smtClean="0"/>
              <a:t>leht.</a:t>
            </a:r>
            <a:r>
              <a:rPr lang="et-EE" i="1" dirty="0" smtClean="0"/>
              <a:t> </a:t>
            </a:r>
          </a:p>
          <a:p>
            <a:r>
              <a:rPr lang="et-EE" dirty="0" smtClean="0"/>
              <a:t>Ühe ravijuhtumi kohta 5</a:t>
            </a:r>
            <a:r>
              <a:rPr lang="et-EE" dirty="0" smtClean="0">
                <a:latin typeface="Calibri"/>
              </a:rPr>
              <a:t>‒</a:t>
            </a:r>
            <a:r>
              <a:rPr lang="et-EE" dirty="0" smtClean="0"/>
              <a:t>214 lk; M=22,6; Me</a:t>
            </a:r>
            <a:r>
              <a:rPr lang="et-EE" dirty="0"/>
              <a:t>= </a:t>
            </a:r>
            <a:r>
              <a:rPr lang="et-EE" dirty="0" smtClean="0"/>
              <a:t>16; </a:t>
            </a:r>
            <a:r>
              <a:rPr lang="et-EE" dirty="0"/>
              <a:t>SD=24,63 </a:t>
            </a:r>
            <a:endParaRPr lang="et-EE" i="1" dirty="0" smtClean="0"/>
          </a:p>
        </p:txBody>
      </p:sp>
    </p:spTree>
    <p:extLst>
      <p:ext uri="{BB962C8B-B14F-4D97-AF65-F5344CB8AC3E}">
        <p14:creationId xmlns:p14="http://schemas.microsoft.com/office/powerpoint/2010/main" val="184981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 smtClean="0"/>
              <a:t>Uuritava materjali kirjeldus </a:t>
            </a:r>
            <a:r>
              <a:rPr lang="et-EE" sz="3600" dirty="0" smtClean="0"/>
              <a:t>(N=150)</a:t>
            </a:r>
            <a:endParaRPr lang="et-EE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69710" y="3316773"/>
            <a:ext cx="7823129" cy="108068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t-EE" sz="2400" dirty="0" smtClean="0"/>
              <a:t>Lugude pikkus </a:t>
            </a:r>
            <a:r>
              <a:rPr lang="et-EE" sz="2400" dirty="0"/>
              <a:t>päevades: </a:t>
            </a:r>
            <a:r>
              <a:rPr lang="et-EE" sz="2200" dirty="0" smtClean="0"/>
              <a:t>M=14,5</a:t>
            </a:r>
            <a:r>
              <a:rPr lang="et-EE" sz="2200" dirty="0"/>
              <a:t>; </a:t>
            </a:r>
            <a:r>
              <a:rPr lang="et-EE" sz="2200" dirty="0" smtClean="0"/>
              <a:t>Min=5</a:t>
            </a:r>
            <a:r>
              <a:rPr lang="et-EE" sz="2200" dirty="0"/>
              <a:t>; </a:t>
            </a:r>
            <a:r>
              <a:rPr lang="et-EE" sz="2200" dirty="0" smtClean="0"/>
              <a:t>Max</a:t>
            </a:r>
            <a:r>
              <a:rPr lang="et-EE" sz="2200" dirty="0"/>
              <a:t>= </a:t>
            </a:r>
            <a:r>
              <a:rPr lang="et-EE" sz="2200" dirty="0" smtClean="0"/>
              <a:t>69; Me=9 </a:t>
            </a:r>
            <a:endParaRPr lang="et-E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t-EE" sz="2400" dirty="0" smtClean="0"/>
              <a:t>Lugudest 80 meespatsiendi ja </a:t>
            </a:r>
            <a:r>
              <a:rPr lang="et-EE" sz="2400" dirty="0"/>
              <a:t>70 </a:t>
            </a:r>
            <a:r>
              <a:rPr lang="et-EE" sz="2400" dirty="0" smtClean="0"/>
              <a:t>naispatsiendi kohta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t-EE" sz="2400" dirty="0" smtClean="0"/>
              <a:t>Patsientide vanus aastates: </a:t>
            </a:r>
            <a:r>
              <a:rPr lang="et-EE" sz="2200" dirty="0" smtClean="0"/>
              <a:t>M=63,1; Min=7; </a:t>
            </a:r>
            <a:r>
              <a:rPr lang="et-EE" sz="2200" dirty="0"/>
              <a:t>M</a:t>
            </a:r>
            <a:r>
              <a:rPr lang="et-EE" sz="2200" dirty="0" smtClean="0"/>
              <a:t>ax =95; Me=66 </a:t>
            </a:r>
            <a:endParaRPr lang="et-EE" sz="2200" dirty="0"/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sz="quarter" idx="13"/>
            <p:extLst>
              <p:ext uri="{D42A27DB-BD31-4B8C-83A1-F6EECF244321}">
                <p14:modId xmlns:p14="http://schemas.microsoft.com/office/powerpoint/2010/main" val="981586500"/>
              </p:ext>
            </p:extLst>
          </p:nvPr>
        </p:nvGraphicFramePr>
        <p:xfrm>
          <a:off x="780922" y="1153877"/>
          <a:ext cx="7823200" cy="1941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4999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sz="3600" dirty="0" smtClean="0"/>
              <a:t>Tulemused 1/7: </a:t>
            </a:r>
            <a:r>
              <a:rPr lang="et-EE" sz="3200" dirty="0" smtClean="0"/>
              <a:t>patsiendi </a:t>
            </a:r>
            <a:r>
              <a:rPr lang="et-EE" sz="3200" dirty="0"/>
              <a:t>terviseseisundi </a:t>
            </a:r>
            <a:r>
              <a:rPr lang="et-EE" sz="3200" dirty="0" smtClean="0"/>
              <a:t>hindamise dokumenteerimine (</a:t>
            </a:r>
            <a:r>
              <a:rPr lang="et-EE" sz="3200" dirty="0"/>
              <a:t>skaalal </a:t>
            </a:r>
            <a:r>
              <a:rPr lang="et-EE" sz="3200" dirty="0">
                <a:solidFill>
                  <a:srgbClr val="00B050"/>
                </a:solidFill>
              </a:rPr>
              <a:t>2</a:t>
            </a:r>
            <a:r>
              <a:rPr lang="et-EE" sz="3200" dirty="0"/>
              <a:t>-1-</a:t>
            </a:r>
            <a:r>
              <a:rPr lang="et-EE" sz="3200" dirty="0">
                <a:solidFill>
                  <a:srgbClr val="FF0000"/>
                </a:solidFill>
              </a:rPr>
              <a:t>0</a:t>
            </a:r>
            <a:r>
              <a:rPr lang="et-EE" sz="3200" dirty="0"/>
              <a:t>)</a:t>
            </a:r>
            <a:endParaRPr lang="en-GB" sz="3200" dirty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t-EE" dirty="0" smtClean="0"/>
              <a:t>Enamasti </a:t>
            </a:r>
            <a:r>
              <a:rPr lang="et-EE" sz="2000" dirty="0" smtClean="0"/>
              <a:t>(60</a:t>
            </a:r>
            <a:r>
              <a:rPr lang="et-EE" sz="2000" dirty="0" smtClean="0">
                <a:latin typeface="Calibri"/>
              </a:rPr>
              <a:t>-</a:t>
            </a:r>
            <a:r>
              <a:rPr lang="et-EE" sz="2000" dirty="0" smtClean="0"/>
              <a:t>75%) </a:t>
            </a:r>
            <a:r>
              <a:rPr lang="et-EE" u="sng" dirty="0" smtClean="0"/>
              <a:t>kõikehõlmavalt</a:t>
            </a:r>
            <a:r>
              <a:rPr lang="et-EE" dirty="0" smtClean="0"/>
              <a:t> on dokumenteeritud: </a:t>
            </a:r>
          </a:p>
          <a:p>
            <a:r>
              <a:rPr lang="et-EE" dirty="0" smtClean="0"/>
              <a:t>kontaktisik </a:t>
            </a:r>
            <a:r>
              <a:rPr lang="et-EE" sz="2000" dirty="0" smtClean="0"/>
              <a:t>(M=1,67; SD=0,62), </a:t>
            </a:r>
          </a:p>
          <a:p>
            <a:r>
              <a:rPr lang="et-EE" dirty="0" smtClean="0"/>
              <a:t>sotsiaalne </a:t>
            </a:r>
            <a:r>
              <a:rPr lang="et-EE" dirty="0"/>
              <a:t>staatus ja elamistingimused </a:t>
            </a:r>
            <a:r>
              <a:rPr lang="et-EE" sz="2000" dirty="0"/>
              <a:t>(M=1,65; SD=0,54),</a:t>
            </a:r>
          </a:p>
          <a:p>
            <a:r>
              <a:rPr lang="et-EE" dirty="0"/>
              <a:t>igapäevaelu tegevused </a:t>
            </a:r>
            <a:r>
              <a:rPr lang="et-EE" sz="2000" dirty="0"/>
              <a:t>(M=1,61; SD=0,51),</a:t>
            </a:r>
          </a:p>
          <a:p>
            <a:r>
              <a:rPr lang="et-EE" dirty="0"/>
              <a:t>anamneesist lähtuvad õendusabi prioriteedid </a:t>
            </a:r>
            <a:r>
              <a:rPr lang="et-EE" sz="2000" dirty="0"/>
              <a:t>(M=1,5; SD=0,67</a:t>
            </a:r>
            <a:r>
              <a:rPr lang="et-EE" sz="2000" dirty="0" smtClean="0"/>
              <a:t>).</a:t>
            </a:r>
          </a:p>
          <a:p>
            <a:pPr marL="0" indent="0">
              <a:buNone/>
            </a:pPr>
            <a:r>
              <a:rPr lang="et-EE" dirty="0" smtClean="0"/>
              <a:t>Enamasti </a:t>
            </a:r>
            <a:r>
              <a:rPr lang="et-EE" sz="2000" dirty="0" smtClean="0"/>
              <a:t>(57</a:t>
            </a:r>
            <a:r>
              <a:rPr lang="et-EE" sz="2000" dirty="0" smtClean="0">
                <a:latin typeface="Calibri"/>
              </a:rPr>
              <a:t>-</a:t>
            </a:r>
            <a:r>
              <a:rPr lang="et-EE" sz="2000" dirty="0" smtClean="0"/>
              <a:t>80%) </a:t>
            </a:r>
            <a:r>
              <a:rPr lang="et-EE" u="sng" dirty="0" smtClean="0"/>
              <a:t>osaliselt </a:t>
            </a:r>
            <a:r>
              <a:rPr lang="et-EE" dirty="0" smtClean="0"/>
              <a:t>on dokumenteeritud:</a:t>
            </a:r>
            <a:endParaRPr lang="et-EE" dirty="0"/>
          </a:p>
          <a:p>
            <a:r>
              <a:rPr lang="et-EE" dirty="0"/>
              <a:t>hospitaliseerimise põhjus </a:t>
            </a:r>
            <a:r>
              <a:rPr lang="et-EE" sz="2000" dirty="0"/>
              <a:t>(M=1,31; SD=0,58),</a:t>
            </a:r>
          </a:p>
          <a:p>
            <a:r>
              <a:rPr lang="et-EE" dirty="0"/>
              <a:t>toimetulek </a:t>
            </a:r>
            <a:r>
              <a:rPr lang="et-EE" dirty="0" smtClean="0"/>
              <a:t>tegeliku olukorraga/haigusega </a:t>
            </a:r>
            <a:r>
              <a:rPr lang="et-EE" sz="2000" dirty="0"/>
              <a:t>(M=1; SD=0,45</a:t>
            </a:r>
            <a:r>
              <a:rPr lang="et-EE" sz="2000" dirty="0" smtClean="0"/>
              <a:t>).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460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" b="38521"/>
          <a:stretch/>
        </p:blipFill>
        <p:spPr>
          <a:xfrm>
            <a:off x="304800" y="190500"/>
            <a:ext cx="8566150" cy="4349750"/>
          </a:xfrm>
        </p:spPr>
      </p:pic>
    </p:spTree>
    <p:extLst>
      <p:ext uri="{BB962C8B-B14F-4D97-AF65-F5344CB8AC3E}">
        <p14:creationId xmlns:p14="http://schemas.microsoft.com/office/powerpoint/2010/main" val="419647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ERH">
      <a:dk1>
        <a:srgbClr val="2F2F2F"/>
      </a:dk1>
      <a:lt1>
        <a:srgbClr val="FFFFFF"/>
      </a:lt1>
      <a:dk2>
        <a:srgbClr val="004387"/>
      </a:dk2>
      <a:lt2>
        <a:srgbClr val="666666"/>
      </a:lt2>
      <a:accent1>
        <a:srgbClr val="E20614"/>
      </a:accent1>
      <a:accent2>
        <a:srgbClr val="004387"/>
      </a:accent2>
      <a:accent3>
        <a:srgbClr val="159BD8"/>
      </a:accent3>
      <a:accent4>
        <a:srgbClr val="FF7E25"/>
      </a:accent4>
      <a:accent5>
        <a:srgbClr val="E20614"/>
      </a:accent5>
      <a:accent6>
        <a:srgbClr val="004387"/>
      </a:accent6>
      <a:hlink>
        <a:srgbClr val="E20614"/>
      </a:hlink>
      <a:folHlink>
        <a:srgbClr val="004387"/>
      </a:folHlink>
    </a:clrScheme>
    <a:fontScheme name="PERH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ERH_ppt_16_9.pptx" id="{059D54AC-1C48-4E45-B359-DD5F8062E488}" vid="{9D76E8FE-75DF-4DEE-B3D9-9AFC015C825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Kristi Rannus 9.november 2017</Template>
  <TotalTime>1059</TotalTime>
  <Words>982</Words>
  <Application>Microsoft Office PowerPoint</Application>
  <PresentationFormat>On-screen Show (16:9)</PresentationFormat>
  <Paragraphs>98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Kristi Rannus</dc:creator>
  <cp:lastModifiedBy>Windows User</cp:lastModifiedBy>
  <cp:revision>87</cp:revision>
  <cp:lastPrinted>2017-11-06T16:04:21Z</cp:lastPrinted>
  <dcterms:created xsi:type="dcterms:W3CDTF">2017-11-05T16:51:26Z</dcterms:created>
  <dcterms:modified xsi:type="dcterms:W3CDTF">2017-11-15T12:28:16Z</dcterms:modified>
</cp:coreProperties>
</file>