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332" r:id="rId2"/>
    <p:sldId id="333" r:id="rId3"/>
    <p:sldId id="334" r:id="rId4"/>
    <p:sldId id="337" r:id="rId5"/>
    <p:sldId id="338" r:id="rId6"/>
    <p:sldId id="339" r:id="rId7"/>
    <p:sldId id="340" r:id="rId8"/>
    <p:sldId id="341" r:id="rId9"/>
    <p:sldId id="342" r:id="rId10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43" autoAdjust="0"/>
  </p:normalViewPr>
  <p:slideViewPr>
    <p:cSldViewPr>
      <p:cViewPr>
        <p:scale>
          <a:sx n="76" d="100"/>
          <a:sy n="76" d="100"/>
        </p:scale>
        <p:origin x="-2634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0332F-52AF-4FE9-8C76-5D9AD9F43425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E0211-5C46-44EC-91E5-942997C8182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49255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t-EE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419948C-BF03-4524-93FB-E33EB15E4196}" type="slidenum">
              <a:rPr lang="et-EE" smtClean="0"/>
              <a:t>‹#›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60F6279-DC6D-4AF2-92F6-6FBBF812CF70}" type="datetimeFigureOut">
              <a:rPr lang="et-EE" smtClean="0"/>
              <a:t>6.11.2017</a:t>
            </a:fld>
            <a:endParaRPr lang="et-EE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39586"/>
            <a:ext cx="1080120" cy="12367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3N%20piloot%20Gordon.pdf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t-EE" sz="4400" b="1" dirty="0"/>
              <a:t>GORDONI FUNKTSIONAALSE TERVISESEISUNDI HINDAMISE SKEEM</a:t>
            </a:r>
            <a:br>
              <a:rPr lang="et-EE" sz="4400" b="1" dirty="0"/>
            </a:br>
            <a:r>
              <a:rPr lang="et-EE" sz="2800" dirty="0"/>
              <a:t>PERSPEKTIIV JA VÕIMALUSED</a:t>
            </a:r>
            <a:endParaRPr lang="et-E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51720" y="4581128"/>
            <a:ext cx="6461760" cy="1066800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et-EE" sz="2800" dirty="0"/>
              <a:t>Margit </a:t>
            </a:r>
            <a:r>
              <a:rPr lang="et-EE" sz="2800" dirty="0" err="1"/>
              <a:t>Lenk-Adusoo</a:t>
            </a:r>
            <a:r>
              <a:rPr lang="et-EE" sz="2800" dirty="0"/>
              <a:t>, RN, </a:t>
            </a:r>
            <a:r>
              <a:rPr lang="et-EE" sz="2800" dirty="0" err="1"/>
              <a:t>MSc(SW</a:t>
            </a:r>
            <a:r>
              <a:rPr lang="et-EE" sz="2800" dirty="0"/>
              <a:t>)</a:t>
            </a:r>
          </a:p>
          <a:p>
            <a:pPr algn="r">
              <a:spcBef>
                <a:spcPts val="0"/>
              </a:spcBef>
            </a:pPr>
            <a:r>
              <a:rPr lang="et-EE" sz="2800" dirty="0"/>
              <a:t>Tartu Tervishoiu Kõrgkool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396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t-EE" sz="3600" dirty="0" smtClean="0"/>
          </a:p>
          <a:p>
            <a:pPr marL="0" indent="0" algn="ctr">
              <a:buNone/>
            </a:pPr>
            <a:r>
              <a:rPr lang="et-EE" sz="3600" dirty="0" smtClean="0"/>
              <a:t>Terviseseisundi </a:t>
            </a:r>
            <a:r>
              <a:rPr lang="et-EE" sz="3600" dirty="0"/>
              <a:t>hindamine loob baasi </a:t>
            </a:r>
            <a:r>
              <a:rPr lang="et-EE" sz="3600" dirty="0" err="1"/>
              <a:t>õendusabi</a:t>
            </a:r>
            <a:r>
              <a:rPr lang="et-EE" sz="3600" dirty="0"/>
              <a:t> pakkumisele</a:t>
            </a:r>
            <a:r>
              <a:rPr lang="et-EE" sz="3600" dirty="0" smtClean="0"/>
              <a:t>.</a:t>
            </a:r>
          </a:p>
          <a:p>
            <a:pPr marL="0" indent="0" algn="ctr">
              <a:buNone/>
            </a:pPr>
            <a:r>
              <a:rPr lang="et-EE" sz="3600" dirty="0" smtClean="0"/>
              <a:t> </a:t>
            </a:r>
            <a:r>
              <a:rPr lang="et-EE" sz="3600" dirty="0"/>
              <a:t>Ilma </a:t>
            </a:r>
            <a:r>
              <a:rPr lang="et-EE" sz="3600" dirty="0" err="1"/>
              <a:t>õenduslikku</a:t>
            </a:r>
            <a:r>
              <a:rPr lang="et-EE" sz="3600" dirty="0"/>
              <a:t> terviseseisundi hindamiseta ei saa osutada  iseseisvat patsiendikeskset </a:t>
            </a:r>
            <a:r>
              <a:rPr lang="et-EE" sz="3600" dirty="0" err="1"/>
              <a:t>õendusabi</a:t>
            </a:r>
            <a:r>
              <a:rPr lang="et-EE" sz="3600" dirty="0"/>
              <a:t>. </a:t>
            </a:r>
          </a:p>
          <a:p>
            <a:pPr marL="114300" indent="0" algn="r">
              <a:buNone/>
            </a:pPr>
            <a:r>
              <a:rPr lang="et-EE" sz="2800" dirty="0"/>
              <a:t>(</a:t>
            </a:r>
            <a:r>
              <a:rPr lang="et-EE" sz="2800" dirty="0" err="1"/>
              <a:t>Temel</a:t>
            </a:r>
            <a:r>
              <a:rPr lang="et-EE" sz="2800" dirty="0"/>
              <a:t>,  </a:t>
            </a:r>
            <a:r>
              <a:rPr lang="et-EE" sz="2800" dirty="0" err="1"/>
              <a:t>Kutlu</a:t>
            </a:r>
            <a:r>
              <a:rPr lang="et-EE" sz="2800" dirty="0"/>
              <a:t> 2015) </a:t>
            </a:r>
          </a:p>
          <a:p>
            <a:pPr marL="114300" indent="0" algn="ctr">
              <a:buNone/>
            </a:pPr>
            <a:endParaRPr lang="et-EE" b="1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8347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t-EE" sz="3600" dirty="0" err="1"/>
              <a:t>Gordoni</a:t>
            </a:r>
            <a:r>
              <a:rPr lang="et-EE" sz="3600" dirty="0"/>
              <a:t> funktsionaalse terviseseisundi hindamise skeem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5141168"/>
          </a:xfrm>
        </p:spPr>
        <p:txBody>
          <a:bodyPr>
            <a:normAutofit/>
          </a:bodyPr>
          <a:lstStyle/>
          <a:p>
            <a:pPr algn="just"/>
            <a:r>
              <a:rPr lang="et-EE" sz="2400" dirty="0"/>
              <a:t>Põhineb  </a:t>
            </a:r>
            <a:r>
              <a:rPr lang="et-EE" sz="2400" dirty="0" err="1"/>
              <a:t>Marjory</a:t>
            </a:r>
            <a:r>
              <a:rPr lang="et-EE" sz="2400" dirty="0"/>
              <a:t> </a:t>
            </a:r>
            <a:r>
              <a:rPr lang="et-EE" sz="2400" dirty="0" err="1"/>
              <a:t>Gordon</a:t>
            </a:r>
            <a:r>
              <a:rPr lang="et-EE" sz="2400" dirty="0"/>
              <a:t> </a:t>
            </a:r>
            <a:r>
              <a:rPr lang="et-EE" sz="2400" dirty="0" err="1" smtClean="0"/>
              <a:t>õendusmudelil</a:t>
            </a:r>
            <a:r>
              <a:rPr lang="et-EE" sz="2400" dirty="0" smtClean="0"/>
              <a:t> </a:t>
            </a:r>
            <a:r>
              <a:rPr lang="et-EE" sz="2400" i="1" dirty="0" err="1"/>
              <a:t>Functional</a:t>
            </a:r>
            <a:r>
              <a:rPr lang="et-EE" sz="2400" i="1" dirty="0"/>
              <a:t> </a:t>
            </a:r>
            <a:r>
              <a:rPr lang="et-EE" sz="2400" i="1" dirty="0" err="1"/>
              <a:t>Health</a:t>
            </a:r>
            <a:r>
              <a:rPr lang="et-EE" sz="2400" i="1" dirty="0"/>
              <a:t> </a:t>
            </a:r>
            <a:r>
              <a:rPr lang="et-EE" sz="2400" i="1" dirty="0" err="1"/>
              <a:t>Patterns</a:t>
            </a:r>
            <a:r>
              <a:rPr lang="et-EE" sz="2400" i="1" dirty="0"/>
              <a:t> </a:t>
            </a:r>
            <a:r>
              <a:rPr lang="et-EE" sz="2400" i="1" dirty="0" err="1"/>
              <a:t>Model</a:t>
            </a:r>
            <a:r>
              <a:rPr lang="et-EE" sz="2400" i="1" dirty="0"/>
              <a:t>. </a:t>
            </a:r>
            <a:endParaRPr lang="et-EE" sz="2400" dirty="0"/>
          </a:p>
          <a:p>
            <a:pPr algn="just"/>
            <a:r>
              <a:rPr lang="et-EE" sz="2400" dirty="0"/>
              <a:t>Eesmärgiks on </a:t>
            </a:r>
            <a:r>
              <a:rPr lang="et-EE" sz="2400" dirty="0" err="1"/>
              <a:t>holistilisest</a:t>
            </a:r>
            <a:r>
              <a:rPr lang="et-EE" sz="2400" dirty="0"/>
              <a:t> inimkäsitlusest lähtudes standardiseerida andmete kogumist </a:t>
            </a:r>
            <a:r>
              <a:rPr lang="et-EE" sz="2400" dirty="0" err="1"/>
              <a:t>õendusprotsessis</a:t>
            </a:r>
            <a:r>
              <a:rPr lang="et-EE" sz="2400" dirty="0"/>
              <a:t> ning lihtsustada </a:t>
            </a:r>
            <a:r>
              <a:rPr lang="et-EE" sz="2400" dirty="0" err="1"/>
              <a:t>õendusdiagnooside</a:t>
            </a:r>
            <a:r>
              <a:rPr lang="et-EE" sz="2400" dirty="0"/>
              <a:t> määratlemist.</a:t>
            </a:r>
          </a:p>
          <a:p>
            <a:pPr algn="just"/>
            <a:r>
              <a:rPr lang="et-EE" sz="2400" dirty="0"/>
              <a:t>Koosneb 11 valdkonnast ning terviseseisundi hindamine sisaldab nii</a:t>
            </a:r>
            <a:r>
              <a:rPr lang="et-EE" dirty="0"/>
              <a:t>: </a:t>
            </a:r>
            <a:endParaRPr lang="et-EE" dirty="0" smtClean="0"/>
          </a:p>
          <a:p>
            <a:pPr lvl="1" algn="just"/>
            <a:r>
              <a:rPr lang="et-EE" sz="2200" dirty="0" smtClean="0"/>
              <a:t>Küsitlust </a:t>
            </a:r>
            <a:r>
              <a:rPr lang="et-EE" sz="2200" dirty="0"/>
              <a:t>(subjektiivsed andmed) </a:t>
            </a:r>
          </a:p>
          <a:p>
            <a:pPr lvl="1" algn="just"/>
            <a:r>
              <a:rPr lang="et-EE" sz="2200" dirty="0" smtClean="0"/>
              <a:t>Vaatlust </a:t>
            </a:r>
            <a:r>
              <a:rPr lang="et-EE" sz="2200" dirty="0"/>
              <a:t>ja läbivaatust (objektiivsed andmed)</a:t>
            </a:r>
          </a:p>
          <a:p>
            <a:pPr algn="just"/>
            <a:r>
              <a:rPr lang="et-EE" sz="2400" dirty="0"/>
              <a:t>NANDA I </a:t>
            </a:r>
            <a:r>
              <a:rPr lang="et-EE" sz="2400" dirty="0" err="1"/>
              <a:t>õendusdiagnooside</a:t>
            </a:r>
            <a:r>
              <a:rPr lang="et-EE" sz="2400" dirty="0"/>
              <a:t> II taksonoomia koostamise aluseks on </a:t>
            </a:r>
            <a:r>
              <a:rPr lang="et-EE" sz="2400" i="1" dirty="0" err="1"/>
              <a:t>Functional</a:t>
            </a:r>
            <a:r>
              <a:rPr lang="et-EE" sz="2400" i="1" dirty="0"/>
              <a:t> </a:t>
            </a:r>
            <a:r>
              <a:rPr lang="et-EE" sz="2400" i="1" dirty="0" err="1"/>
              <a:t>Health</a:t>
            </a:r>
            <a:r>
              <a:rPr lang="et-EE" sz="2400" i="1" dirty="0"/>
              <a:t> </a:t>
            </a:r>
            <a:r>
              <a:rPr lang="et-EE" sz="2400" i="1" dirty="0" err="1"/>
              <a:t>Patterns</a:t>
            </a:r>
            <a:r>
              <a:rPr lang="et-EE" sz="2400" i="1" dirty="0"/>
              <a:t> </a:t>
            </a:r>
            <a:r>
              <a:rPr lang="et-EE" sz="2400" i="1" dirty="0" err="1"/>
              <a:t>Model</a:t>
            </a:r>
            <a:r>
              <a:rPr lang="et-EE" sz="2400" i="1" dirty="0"/>
              <a:t>. </a:t>
            </a:r>
            <a:r>
              <a:rPr lang="et-EE" sz="2400" dirty="0"/>
              <a:t> </a:t>
            </a:r>
            <a:endParaRPr lang="et-EE" sz="2400" dirty="0" smtClean="0"/>
          </a:p>
          <a:p>
            <a:pPr marL="114300" indent="0" algn="just">
              <a:buNone/>
            </a:pPr>
            <a:r>
              <a:rPr lang="et-EE" sz="2400" dirty="0" smtClean="0"/>
              <a:t>	</a:t>
            </a:r>
            <a:r>
              <a:rPr lang="et-EE" dirty="0" smtClean="0"/>
              <a:t>(</a:t>
            </a:r>
            <a:r>
              <a:rPr lang="et-EE" sz="2400" dirty="0" err="1"/>
              <a:t>Gordon</a:t>
            </a:r>
            <a:r>
              <a:rPr lang="et-EE" sz="2400" dirty="0"/>
              <a:t> 2010, Jones jt. 2012, </a:t>
            </a:r>
            <a:r>
              <a:rPr lang="et-EE" sz="2400" dirty="0" err="1"/>
              <a:t>Huitzi-Egilegor</a:t>
            </a:r>
            <a:r>
              <a:rPr lang="et-EE" sz="2400" dirty="0"/>
              <a:t> jt. 2014)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835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3657600" cy="639762"/>
          </a:xfrm>
        </p:spPr>
        <p:txBody>
          <a:bodyPr/>
          <a:lstStyle/>
          <a:p>
            <a:r>
              <a:rPr lang="et-EE" dirty="0" err="1"/>
              <a:t>Gordoni</a:t>
            </a:r>
            <a:r>
              <a:rPr lang="et-EE" dirty="0"/>
              <a:t> funktsionaalse terviseseisundi </a:t>
            </a:r>
            <a:r>
              <a:rPr lang="et-EE" dirty="0" smtClean="0"/>
              <a:t>hindamise</a:t>
            </a:r>
            <a:endParaRPr lang="et-E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2792" cy="4713387"/>
          </a:xfrm>
        </p:spPr>
        <p:txBody>
          <a:bodyPr>
            <a:normAutofit fontScale="85000" lnSpcReduction="10000"/>
          </a:bodyPr>
          <a:lstStyle/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/>
              <a:t>TERVISETAJU-TERVISEJUHTIMINE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TOITUMINE-AINEVAHETUS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ERITUSELUNDITE TALITLUS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AKTIIVSUS </a:t>
            </a:r>
            <a:r>
              <a:rPr lang="et-EE" altLang="et-EE" dirty="0"/>
              <a:t>JA KEHALINE </a:t>
            </a:r>
            <a:r>
              <a:rPr lang="et-EE" altLang="et-EE" dirty="0" smtClean="0"/>
              <a:t>LIIKUMINE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UNI </a:t>
            </a:r>
            <a:r>
              <a:rPr lang="et-EE" altLang="et-EE" dirty="0"/>
              <a:t>JA </a:t>
            </a:r>
            <a:r>
              <a:rPr lang="et-EE" altLang="et-EE" dirty="0" smtClean="0"/>
              <a:t>PUHKUS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TUNNETUS </a:t>
            </a:r>
            <a:r>
              <a:rPr lang="et-EE" altLang="et-EE" dirty="0"/>
              <a:t>JA </a:t>
            </a:r>
            <a:r>
              <a:rPr lang="et-EE" altLang="et-EE" dirty="0" smtClean="0"/>
              <a:t>TAJU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ENESETAJU </a:t>
            </a:r>
            <a:r>
              <a:rPr lang="et-EE" altLang="et-EE" dirty="0"/>
              <a:t>JA </a:t>
            </a:r>
            <a:r>
              <a:rPr lang="et-EE" altLang="et-EE" dirty="0" smtClean="0"/>
              <a:t>ENESEKÄSITLUS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ROLLISUHTED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SEKSUAALSUS-REPRODUKTIIVSUS</a:t>
            </a:r>
          </a:p>
          <a:p>
            <a:pPr marL="458787" indent="-457200" algn="just"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 smtClean="0"/>
              <a:t>TOIMETULEK-PINGETALUVUS</a:t>
            </a:r>
            <a:endParaRPr lang="et-EE" altLang="et-EE" dirty="0"/>
          </a:p>
          <a:p>
            <a:pPr marL="458787" indent="-457200" algn="just">
              <a:buFont typeface="+mj-lt"/>
              <a:buAutoNum type="arabicPeriod" startAt="11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dirty="0"/>
              <a:t>VÄÄRTUSED-VEENDUMUSED</a:t>
            </a:r>
          </a:p>
          <a:p>
            <a:pPr marL="1587" indent="0" algn="r">
              <a:buClr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dirty="0"/>
              <a:t>(</a:t>
            </a:r>
            <a:r>
              <a:rPr lang="et-EE" dirty="0" err="1"/>
              <a:t>Gordon</a:t>
            </a:r>
            <a:r>
              <a:rPr lang="et-EE" dirty="0"/>
              <a:t> 2010)</a:t>
            </a:r>
          </a:p>
          <a:p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27984" y="764704"/>
            <a:ext cx="3657600" cy="639762"/>
          </a:xfrm>
        </p:spPr>
        <p:txBody>
          <a:bodyPr/>
          <a:lstStyle/>
          <a:p>
            <a:r>
              <a:rPr lang="et-EE" dirty="0" smtClean="0"/>
              <a:t>NANDA I </a:t>
            </a:r>
            <a:r>
              <a:rPr lang="et-EE" dirty="0" err="1" smtClean="0"/>
              <a:t>õendusdiagnooside</a:t>
            </a:r>
            <a:r>
              <a:rPr lang="et-EE" dirty="0" smtClean="0"/>
              <a:t> II taksonoomia</a:t>
            </a:r>
            <a:endParaRPr lang="et-E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27984" y="1412776"/>
            <a:ext cx="3816424" cy="5445224"/>
          </a:xfrm>
        </p:spPr>
        <p:txBody>
          <a:bodyPr>
            <a:normAutofit/>
          </a:bodyPr>
          <a:lstStyle/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TERVISEEDENDUS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TOITUMINE 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ERITAMINE JA AINEVAHETUS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 smtClean="0"/>
              <a:t>AKTIIVSUS/PUHKUS</a:t>
            </a:r>
            <a:endParaRPr lang="et-EE" altLang="et-EE" sz="2000" dirty="0"/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TAJU/TUNNETUS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ENESETAJU 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ROLLISUHTED 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SEKSUAALSUS 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TOIMETULEK/PINGETALUVUS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ELUPÕHIMÕTTED 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TURVALISUS/KAITSE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MUGAVUSTUNNE</a:t>
            </a:r>
          </a:p>
          <a:p>
            <a:pPr marL="571500" indent="-457200">
              <a:spcBef>
                <a:spcPts val="0"/>
              </a:spcBef>
              <a:buFont typeface="+mj-lt"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t-EE" altLang="et-EE" sz="2000" dirty="0"/>
              <a:t>KASVAMINE/ARENG         		</a:t>
            </a:r>
            <a:r>
              <a:rPr lang="et-EE" altLang="et-EE" sz="2000" dirty="0" smtClean="0"/>
              <a:t>(</a:t>
            </a:r>
            <a:r>
              <a:rPr lang="et-EE" sz="2000" dirty="0" smtClean="0"/>
              <a:t>Herman 2012)</a:t>
            </a:r>
            <a:endParaRPr lang="et-EE" altLang="et-EE" sz="2000" dirty="0" smtClean="0"/>
          </a:p>
          <a:p>
            <a:endParaRPr lang="et-EE" sz="2000" dirty="0"/>
          </a:p>
        </p:txBody>
      </p:sp>
    </p:spTree>
    <p:extLst>
      <p:ext uri="{BB962C8B-B14F-4D97-AF65-F5344CB8AC3E}">
        <p14:creationId xmlns:p14="http://schemas.microsoft.com/office/powerpoint/2010/main" val="7144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t-EE" sz="3600" dirty="0" smtClean="0"/>
          </a:p>
          <a:p>
            <a:pPr marL="114300" indent="0" algn="ctr">
              <a:buNone/>
            </a:pPr>
            <a:endParaRPr lang="et-EE" sz="3600" dirty="0"/>
          </a:p>
          <a:p>
            <a:pPr marL="114300" indent="0" algn="ctr">
              <a:buNone/>
            </a:pPr>
            <a:r>
              <a:rPr lang="et-EE" sz="3600" dirty="0" smtClean="0"/>
              <a:t>Kas </a:t>
            </a:r>
            <a:r>
              <a:rPr lang="et-EE" sz="3600" dirty="0" err="1"/>
              <a:t>Gordoni</a:t>
            </a:r>
            <a:r>
              <a:rPr lang="et-EE" sz="3600" dirty="0"/>
              <a:t> funktsionaalse terviseseisundi hindamise skeem sobib Eesti </a:t>
            </a:r>
            <a:r>
              <a:rPr lang="et-EE" sz="3600" dirty="0" err="1"/>
              <a:t>õenduse</a:t>
            </a:r>
            <a:r>
              <a:rPr lang="et-EE" sz="3600" dirty="0"/>
              <a:t> praktikasse?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0635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t-EE" sz="3600" dirty="0" err="1"/>
              <a:t>Gordoni</a:t>
            </a:r>
            <a:r>
              <a:rPr lang="et-EE" sz="3600" dirty="0"/>
              <a:t> funktsionaalse terviseseisundi hindamise skeemi piloteerimine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7283152" cy="639762"/>
          </a:xfrm>
        </p:spPr>
        <p:txBody>
          <a:bodyPr/>
          <a:lstStyle/>
          <a:p>
            <a:pPr algn="just"/>
            <a:r>
              <a:rPr lang="et-EE" sz="2800" b="0" dirty="0"/>
              <a:t>2016. aastal piloteeri 3N töörühm </a:t>
            </a:r>
            <a:r>
              <a:rPr lang="et-EE" sz="2800" b="0" dirty="0" err="1">
                <a:hlinkClick r:id="rId2" action="ppaction://hlinkfile"/>
              </a:rPr>
              <a:t>Gordoni</a:t>
            </a:r>
            <a:r>
              <a:rPr lang="et-EE" sz="2800" b="0" dirty="0">
                <a:hlinkClick r:id="rId2" action="ppaction://hlinkfile"/>
              </a:rPr>
              <a:t> funktsionaalse terviseseisundi hindamisskeemi</a:t>
            </a:r>
            <a:r>
              <a:rPr lang="et-EE" sz="2400" b="0" dirty="0">
                <a:hlinkClick r:id="rId2" action="ppaction://hlinkfile"/>
              </a:rPr>
              <a:t>. </a:t>
            </a:r>
            <a:endParaRPr lang="et-EE" sz="2400" b="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898776" cy="3951288"/>
          </a:xfrm>
        </p:spPr>
        <p:txBody>
          <a:bodyPr/>
          <a:lstStyle/>
          <a:p>
            <a:endParaRPr lang="et-EE" dirty="0" smtClean="0"/>
          </a:p>
          <a:p>
            <a:r>
              <a:rPr lang="et-EE" sz="2800" dirty="0" smtClean="0"/>
              <a:t>Piloteerimises </a:t>
            </a:r>
            <a:r>
              <a:rPr lang="et-EE" sz="2800" dirty="0"/>
              <a:t>osales: </a:t>
            </a:r>
          </a:p>
          <a:p>
            <a:pPr lvl="1"/>
            <a:r>
              <a:rPr lang="et-EE" sz="2400" dirty="0"/>
              <a:t>Põhja-Eesti Regionaalhaigla</a:t>
            </a:r>
          </a:p>
          <a:p>
            <a:pPr lvl="1"/>
            <a:r>
              <a:rPr lang="et-EE" sz="2400" dirty="0"/>
              <a:t>Tallinna Lastehaigla</a:t>
            </a:r>
          </a:p>
          <a:p>
            <a:pPr lvl="1"/>
            <a:r>
              <a:rPr lang="et-EE" sz="2400" dirty="0"/>
              <a:t>Tartu Ülikooli Kliinikum</a:t>
            </a:r>
          </a:p>
          <a:p>
            <a:endParaRPr lang="et-E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83568" y="5485383"/>
            <a:ext cx="7488832" cy="639762"/>
          </a:xfrm>
        </p:spPr>
        <p:txBody>
          <a:bodyPr/>
          <a:lstStyle/>
          <a:p>
            <a:pPr algn="l"/>
            <a:r>
              <a:rPr lang="et-EE" sz="2800" b="0" dirty="0">
                <a:solidFill>
                  <a:schemeClr val="tx1"/>
                </a:solidFill>
              </a:rPr>
              <a:t>Kokku 205 </a:t>
            </a:r>
            <a:r>
              <a:rPr lang="et-EE" sz="2800" b="0" dirty="0" err="1">
                <a:solidFill>
                  <a:schemeClr val="tx1"/>
                </a:solidFill>
              </a:rPr>
              <a:t>Gordoni</a:t>
            </a:r>
            <a:r>
              <a:rPr lang="et-EE" sz="2800" b="0" dirty="0">
                <a:solidFill>
                  <a:schemeClr val="tx1"/>
                </a:solidFill>
              </a:rPr>
              <a:t> funktsionaalse terviseseisundi hindamisskeemi</a:t>
            </a:r>
            <a:r>
              <a:rPr lang="et-EE" sz="2800" b="0" dirty="0" smtClean="0">
                <a:solidFill>
                  <a:schemeClr val="tx1"/>
                </a:solidFill>
              </a:rPr>
              <a:t>.</a:t>
            </a:r>
            <a:endParaRPr lang="et-EE" sz="2800" b="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endParaRPr lang="et-EE" dirty="0" smtClean="0"/>
          </a:p>
          <a:p>
            <a:pPr lvl="1"/>
            <a:endParaRPr lang="et-EE" sz="2400" dirty="0" smtClean="0"/>
          </a:p>
          <a:p>
            <a:pPr lvl="1"/>
            <a:r>
              <a:rPr lang="et-EE" sz="2400" dirty="0" smtClean="0"/>
              <a:t>Ida-Tallinna </a:t>
            </a:r>
            <a:r>
              <a:rPr lang="et-EE" sz="2400" dirty="0"/>
              <a:t>Keskhaigla</a:t>
            </a:r>
          </a:p>
          <a:p>
            <a:pPr lvl="1"/>
            <a:r>
              <a:rPr lang="et-EE" sz="2400" dirty="0"/>
              <a:t>Ida-Viru Keskhaigla</a:t>
            </a:r>
          </a:p>
          <a:p>
            <a:pPr lvl="1"/>
            <a:r>
              <a:rPr lang="et-EE" sz="2400" dirty="0"/>
              <a:t>Lääne-Tallinna Keskhaigla</a:t>
            </a:r>
          </a:p>
          <a:p>
            <a:pPr lvl="1"/>
            <a:r>
              <a:rPr lang="et-EE" sz="2400" dirty="0"/>
              <a:t>Pärnu Haigla</a:t>
            </a:r>
          </a:p>
          <a:p>
            <a:endParaRPr lang="et-EE" dirty="0"/>
          </a:p>
        </p:txBody>
      </p:sp>
      <p:sp>
        <p:nvSpPr>
          <p:cNvPr id="8" name="Rectangle 7"/>
          <p:cNvSpPr/>
          <p:nvPr/>
        </p:nvSpPr>
        <p:spPr>
          <a:xfrm>
            <a:off x="5220072" y="5805264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2400" dirty="0"/>
              <a:t>(</a:t>
            </a:r>
            <a:r>
              <a:rPr lang="et-EE" sz="2400" dirty="0" err="1"/>
              <a:t>Naelapää</a:t>
            </a:r>
            <a:r>
              <a:rPr lang="et-EE" sz="2400" dirty="0"/>
              <a:t> 2016) </a:t>
            </a:r>
          </a:p>
        </p:txBody>
      </p:sp>
    </p:spTree>
    <p:extLst>
      <p:ext uri="{BB962C8B-B14F-4D97-AF65-F5344CB8AC3E}">
        <p14:creationId xmlns:p14="http://schemas.microsoft.com/office/powerpoint/2010/main" val="344327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t-EE" sz="3600" dirty="0" err="1"/>
              <a:t>Gordoni</a:t>
            </a:r>
            <a:r>
              <a:rPr lang="et-EE" sz="3600" dirty="0"/>
              <a:t> funktsionaalse terviseseisundi hindamise skeemi piloteerimine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2578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t-EE" sz="2600" dirty="0" err="1"/>
              <a:t>Gordoni</a:t>
            </a:r>
            <a:r>
              <a:rPr lang="et-EE" sz="2600" dirty="0"/>
              <a:t> funktsionaalse terviseseisundi </a:t>
            </a:r>
            <a:r>
              <a:rPr lang="et-EE" sz="2600" dirty="0" smtClean="0"/>
              <a:t>hindamisskeem:</a:t>
            </a:r>
          </a:p>
          <a:p>
            <a:pPr algn="just"/>
            <a:r>
              <a:rPr lang="et-EE" sz="2600" dirty="0"/>
              <a:t>L</a:t>
            </a:r>
            <a:r>
              <a:rPr lang="et-EE" sz="2600" dirty="0" smtClean="0"/>
              <a:t>ihtsustab </a:t>
            </a:r>
            <a:r>
              <a:rPr lang="et-EE" sz="2600" dirty="0" err="1"/>
              <a:t>õendusdiagnooside</a:t>
            </a:r>
            <a:r>
              <a:rPr lang="et-EE" sz="2600" dirty="0"/>
              <a:t> </a:t>
            </a:r>
            <a:r>
              <a:rPr lang="et-EE" sz="2600" dirty="0" smtClean="0"/>
              <a:t>määratlemist.</a:t>
            </a:r>
          </a:p>
          <a:p>
            <a:pPr algn="just"/>
            <a:r>
              <a:rPr lang="et-EE" sz="2600" dirty="0" smtClean="0"/>
              <a:t>Võimaldab </a:t>
            </a:r>
            <a:r>
              <a:rPr lang="et-EE" sz="2600" dirty="0"/>
              <a:t>püstitada enam </a:t>
            </a:r>
            <a:r>
              <a:rPr lang="et-EE" sz="2600" dirty="0" err="1" smtClean="0"/>
              <a:t>õendusdiagnoose</a:t>
            </a:r>
            <a:r>
              <a:rPr lang="et-EE" sz="2600" dirty="0" smtClean="0"/>
              <a:t>.</a:t>
            </a:r>
          </a:p>
          <a:p>
            <a:pPr algn="just"/>
            <a:r>
              <a:rPr lang="et-EE" sz="2600" dirty="0"/>
              <a:t>V</a:t>
            </a:r>
            <a:r>
              <a:rPr lang="et-EE" sz="2600" dirty="0" smtClean="0"/>
              <a:t>õiks </a:t>
            </a:r>
            <a:r>
              <a:rPr lang="et-EE" sz="2600" dirty="0"/>
              <a:t>Eestis olla uue </a:t>
            </a:r>
            <a:r>
              <a:rPr lang="et-EE" sz="2600" dirty="0" err="1"/>
              <a:t>õenduslikku</a:t>
            </a:r>
            <a:r>
              <a:rPr lang="et-EE" sz="2600" dirty="0"/>
              <a:t> terviseseisundi  koostamisel </a:t>
            </a:r>
            <a:r>
              <a:rPr lang="et-EE" sz="2600" dirty="0" smtClean="0"/>
              <a:t>aluseks, kuid  </a:t>
            </a:r>
            <a:r>
              <a:rPr lang="et-EE" sz="2600" dirty="0"/>
              <a:t>v</a:t>
            </a:r>
            <a:r>
              <a:rPr lang="et-EE" sz="2600" dirty="0" smtClean="0"/>
              <a:t>ajab </a:t>
            </a:r>
            <a:r>
              <a:rPr lang="et-EE" sz="2600" dirty="0"/>
              <a:t>sisulist kohandamist: </a:t>
            </a:r>
          </a:p>
          <a:p>
            <a:pPr lvl="1"/>
            <a:r>
              <a:rPr lang="et-EE" sz="2400" dirty="0"/>
              <a:t>Liialt mahukas ja  </a:t>
            </a:r>
            <a:r>
              <a:rPr lang="et-EE" sz="2400" dirty="0" smtClean="0"/>
              <a:t>aeganõudev. </a:t>
            </a:r>
            <a:endParaRPr lang="et-EE" sz="2400" dirty="0"/>
          </a:p>
          <a:p>
            <a:pPr lvl="1" algn="just"/>
            <a:r>
              <a:rPr lang="et-EE" sz="2400" dirty="0"/>
              <a:t>Keerulise terminoloogiaga ning kohati ei ole kooskõlas Eesti </a:t>
            </a:r>
            <a:r>
              <a:rPr lang="et-EE" sz="2400" dirty="0" err="1"/>
              <a:t>õenduse</a:t>
            </a:r>
            <a:r>
              <a:rPr lang="et-EE" sz="2400" dirty="0"/>
              <a:t> rutiinse </a:t>
            </a:r>
            <a:r>
              <a:rPr lang="et-EE" sz="2400" dirty="0" smtClean="0"/>
              <a:t>praktikaga.</a:t>
            </a:r>
            <a:endParaRPr lang="et-EE" sz="2400" dirty="0"/>
          </a:p>
          <a:p>
            <a:pPr lvl="1" algn="just"/>
            <a:r>
              <a:rPr lang="et-EE" sz="2400" dirty="0"/>
              <a:t>Esineb dubleerimist ja kohati ei ole kooskõlas NANDA I </a:t>
            </a:r>
            <a:r>
              <a:rPr lang="et-EE" sz="2400" dirty="0" err="1" smtClean="0"/>
              <a:t>õendusdiagnoosid</a:t>
            </a:r>
            <a:r>
              <a:rPr lang="et-EE" sz="2400" dirty="0" smtClean="0"/>
              <a:t>.</a:t>
            </a:r>
            <a:endParaRPr lang="et-EE" sz="2400" dirty="0"/>
          </a:p>
        </p:txBody>
      </p:sp>
      <p:sp>
        <p:nvSpPr>
          <p:cNvPr id="8" name="Rectangle 7"/>
          <p:cNvSpPr/>
          <p:nvPr/>
        </p:nvSpPr>
        <p:spPr>
          <a:xfrm>
            <a:off x="5652120" y="6093296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2400" dirty="0"/>
              <a:t>(</a:t>
            </a:r>
            <a:r>
              <a:rPr lang="et-EE" sz="2400" dirty="0" err="1"/>
              <a:t>Naelapää</a:t>
            </a:r>
            <a:r>
              <a:rPr lang="et-EE" sz="2400" dirty="0"/>
              <a:t> 2016) </a:t>
            </a:r>
          </a:p>
        </p:txBody>
      </p:sp>
    </p:spTree>
    <p:extLst>
      <p:ext uri="{BB962C8B-B14F-4D97-AF65-F5344CB8AC3E}">
        <p14:creationId xmlns:p14="http://schemas.microsoft.com/office/powerpoint/2010/main" val="33074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t-EE" sz="3600" dirty="0" smtClean="0"/>
          </a:p>
          <a:p>
            <a:pPr marL="114300" indent="0" algn="ctr">
              <a:buNone/>
            </a:pPr>
            <a:r>
              <a:rPr lang="et-EE" sz="5400" dirty="0" smtClean="0"/>
              <a:t>Kuidas </a:t>
            </a:r>
            <a:r>
              <a:rPr lang="et-EE" sz="5400" dirty="0"/>
              <a:t>edasi?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6012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600" dirty="0"/>
              <a:t>ALLIKALOEND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800600"/>
          </a:xfrm>
        </p:spPr>
        <p:txBody>
          <a:bodyPr>
            <a:noAutofit/>
          </a:bodyPr>
          <a:lstStyle/>
          <a:p>
            <a:pPr algn="just"/>
            <a:r>
              <a:rPr lang="et-EE" sz="2000" dirty="0" err="1"/>
              <a:t>Gordon</a:t>
            </a:r>
            <a:r>
              <a:rPr lang="et-EE" sz="2000" dirty="0"/>
              <a:t>, M. (2016). </a:t>
            </a:r>
            <a:r>
              <a:rPr lang="et-EE" sz="2000" dirty="0" err="1"/>
              <a:t>Manual</a:t>
            </a:r>
            <a:r>
              <a:rPr lang="et-EE" sz="2000" dirty="0"/>
              <a:t> </a:t>
            </a:r>
            <a:r>
              <a:rPr lang="et-EE" sz="2000" dirty="0" err="1"/>
              <a:t>of</a:t>
            </a:r>
            <a:r>
              <a:rPr lang="et-EE" sz="2000" dirty="0"/>
              <a:t> </a:t>
            </a:r>
            <a:r>
              <a:rPr lang="et-EE" sz="2000" dirty="0" err="1"/>
              <a:t>nursing</a:t>
            </a:r>
            <a:r>
              <a:rPr lang="et-EE" sz="2000" dirty="0"/>
              <a:t> diagnoosis. 13th </a:t>
            </a:r>
            <a:r>
              <a:rPr lang="et-EE" sz="2000" dirty="0" err="1"/>
              <a:t>edition</a:t>
            </a:r>
            <a:r>
              <a:rPr lang="et-EE" sz="2000" dirty="0"/>
              <a:t>. Jones and </a:t>
            </a:r>
            <a:r>
              <a:rPr lang="et-EE" sz="2000" dirty="0" err="1"/>
              <a:t>Bartlett</a:t>
            </a:r>
            <a:r>
              <a:rPr lang="et-EE" sz="2000" dirty="0"/>
              <a:t> </a:t>
            </a:r>
            <a:r>
              <a:rPr lang="et-EE" sz="2000" dirty="0" err="1"/>
              <a:t>Publishers</a:t>
            </a:r>
            <a:r>
              <a:rPr lang="et-EE" sz="2000" dirty="0"/>
              <a:t>: USA. </a:t>
            </a:r>
          </a:p>
          <a:p>
            <a:pPr algn="just"/>
            <a:r>
              <a:rPr lang="et-EE" sz="2000" dirty="0"/>
              <a:t>Herman, H.T. (toim.) (2012). NANDA Internationali </a:t>
            </a:r>
            <a:r>
              <a:rPr lang="et-EE" sz="2000" dirty="0" err="1"/>
              <a:t>õendusdiagnoosid</a:t>
            </a:r>
            <a:r>
              <a:rPr lang="et-EE" sz="2000" dirty="0"/>
              <a:t>: definitsioonid ja klassifikatsioon 2012-2014. Tartu: </a:t>
            </a:r>
            <a:r>
              <a:rPr lang="et-EE" sz="2000" dirty="0" err="1"/>
              <a:t>Elmatar</a:t>
            </a:r>
            <a:r>
              <a:rPr lang="et-EE" sz="2000" dirty="0"/>
              <a:t>. </a:t>
            </a:r>
          </a:p>
          <a:p>
            <a:pPr algn="just"/>
            <a:r>
              <a:rPr lang="et-EE" sz="2000" dirty="0" err="1"/>
              <a:t>Huitzi-Egilegor</a:t>
            </a:r>
            <a:r>
              <a:rPr lang="et-EE" sz="2000" dirty="0"/>
              <a:t>, J.X., </a:t>
            </a:r>
            <a:r>
              <a:rPr lang="et-EE" sz="2000" dirty="0" err="1"/>
              <a:t>Elorza-Puyadena</a:t>
            </a:r>
            <a:r>
              <a:rPr lang="et-EE" sz="2000" dirty="0"/>
              <a:t>, M.I., </a:t>
            </a:r>
            <a:r>
              <a:rPr lang="et-EE" sz="2000" dirty="0" err="1"/>
              <a:t>Urkia-Etxabe</a:t>
            </a:r>
            <a:r>
              <a:rPr lang="et-EE" sz="2000" dirty="0"/>
              <a:t>, J.M., </a:t>
            </a:r>
            <a:r>
              <a:rPr lang="et-EE" sz="2000" dirty="0" err="1"/>
              <a:t>Asurabarrena-Iraola</a:t>
            </a:r>
            <a:r>
              <a:rPr lang="et-EE" sz="2000" dirty="0"/>
              <a:t>, C. (2014). </a:t>
            </a:r>
            <a:r>
              <a:rPr lang="et-EE" sz="2000" dirty="0" err="1"/>
              <a:t>Implementation</a:t>
            </a:r>
            <a:r>
              <a:rPr lang="et-EE" sz="2000" dirty="0"/>
              <a:t> </a:t>
            </a:r>
            <a:r>
              <a:rPr lang="et-EE" sz="2000" dirty="0" err="1"/>
              <a:t>of</a:t>
            </a:r>
            <a:r>
              <a:rPr lang="et-EE" sz="2000" dirty="0"/>
              <a:t> </a:t>
            </a:r>
            <a:r>
              <a:rPr lang="et-EE" sz="2000" dirty="0" err="1"/>
              <a:t>the</a:t>
            </a:r>
            <a:r>
              <a:rPr lang="et-EE" sz="2000" dirty="0"/>
              <a:t> </a:t>
            </a:r>
            <a:r>
              <a:rPr lang="et-EE" sz="2000" dirty="0" err="1"/>
              <a:t>nursing</a:t>
            </a:r>
            <a:r>
              <a:rPr lang="et-EE" sz="2000" dirty="0"/>
              <a:t> </a:t>
            </a:r>
            <a:r>
              <a:rPr lang="et-EE" sz="2000" dirty="0" err="1"/>
              <a:t>process</a:t>
            </a:r>
            <a:r>
              <a:rPr lang="et-EE" sz="2000" dirty="0"/>
              <a:t> </a:t>
            </a:r>
            <a:r>
              <a:rPr lang="et-EE" sz="2000" dirty="0" err="1"/>
              <a:t>in</a:t>
            </a:r>
            <a:r>
              <a:rPr lang="et-EE" sz="2000" dirty="0"/>
              <a:t> a </a:t>
            </a:r>
            <a:r>
              <a:rPr lang="et-EE" sz="2000" dirty="0" err="1"/>
              <a:t>health</a:t>
            </a:r>
            <a:r>
              <a:rPr lang="et-EE" sz="2000" dirty="0"/>
              <a:t> </a:t>
            </a:r>
            <a:r>
              <a:rPr lang="et-EE" sz="2000" dirty="0" err="1"/>
              <a:t>area</a:t>
            </a:r>
            <a:r>
              <a:rPr lang="et-EE" sz="2000" dirty="0"/>
              <a:t>: </a:t>
            </a:r>
            <a:r>
              <a:rPr lang="et-EE" sz="2000" dirty="0" err="1"/>
              <a:t>models</a:t>
            </a:r>
            <a:r>
              <a:rPr lang="et-EE" sz="2000" dirty="0"/>
              <a:t> and </a:t>
            </a:r>
            <a:r>
              <a:rPr lang="et-EE" sz="2000" dirty="0" err="1"/>
              <a:t>assessment</a:t>
            </a:r>
            <a:r>
              <a:rPr lang="et-EE" sz="2000" dirty="0"/>
              <a:t> </a:t>
            </a:r>
            <a:r>
              <a:rPr lang="et-EE" sz="2000" dirty="0" err="1"/>
              <a:t>structures</a:t>
            </a:r>
            <a:r>
              <a:rPr lang="et-EE" sz="2000" dirty="0"/>
              <a:t> </a:t>
            </a:r>
            <a:r>
              <a:rPr lang="et-EE" sz="2000" dirty="0" err="1"/>
              <a:t>used</a:t>
            </a:r>
            <a:r>
              <a:rPr lang="et-EE" sz="2000" dirty="0"/>
              <a:t>. </a:t>
            </a:r>
          </a:p>
          <a:p>
            <a:pPr algn="just"/>
            <a:r>
              <a:rPr lang="et-EE" sz="2000" i="1" dirty="0" err="1"/>
              <a:t>Rev</a:t>
            </a:r>
            <a:r>
              <a:rPr lang="et-EE" sz="2000" i="1" dirty="0"/>
              <a:t>. </a:t>
            </a:r>
            <a:r>
              <a:rPr lang="et-EE" sz="2000" i="1" dirty="0" err="1"/>
              <a:t>Latino-Am</a:t>
            </a:r>
            <a:r>
              <a:rPr lang="et-EE" sz="2000" i="1" dirty="0"/>
              <a:t>. </a:t>
            </a:r>
            <a:r>
              <a:rPr lang="et-EE" sz="2000" i="1" dirty="0" err="1"/>
              <a:t>Enfermagem</a:t>
            </a:r>
            <a:r>
              <a:rPr lang="et-EE" sz="2000" dirty="0"/>
              <a:t>, 22(5): 772-777.    </a:t>
            </a:r>
          </a:p>
          <a:p>
            <a:pPr algn="just"/>
            <a:r>
              <a:rPr lang="et-EE" sz="2000" dirty="0"/>
              <a:t>Jones, D., </a:t>
            </a:r>
            <a:r>
              <a:rPr lang="et-EE" sz="2000" dirty="0" err="1"/>
              <a:t>Duffy</a:t>
            </a:r>
            <a:r>
              <a:rPr lang="et-EE" sz="2000" dirty="0"/>
              <a:t>, M.E., </a:t>
            </a:r>
            <a:r>
              <a:rPr lang="et-EE" sz="2000" dirty="0" err="1"/>
              <a:t>Fianagan</a:t>
            </a:r>
            <a:r>
              <a:rPr lang="et-EE" sz="2000" dirty="0"/>
              <a:t>, J. &amp; </a:t>
            </a:r>
            <a:r>
              <a:rPr lang="et-EE" sz="2000" dirty="0" err="1"/>
              <a:t>Foster</a:t>
            </a:r>
            <a:r>
              <a:rPr lang="et-EE" sz="2000" dirty="0"/>
              <a:t>, F. (2012) </a:t>
            </a:r>
            <a:r>
              <a:rPr lang="et-EE" sz="2000" dirty="0" err="1"/>
              <a:t>Psychometric</a:t>
            </a:r>
            <a:r>
              <a:rPr lang="et-EE" sz="2000" dirty="0"/>
              <a:t> </a:t>
            </a:r>
            <a:r>
              <a:rPr lang="et-EE" sz="2000" dirty="0" err="1"/>
              <a:t>evaluation</a:t>
            </a:r>
            <a:r>
              <a:rPr lang="et-EE" sz="2000" dirty="0"/>
              <a:t> </a:t>
            </a:r>
            <a:r>
              <a:rPr lang="et-EE" sz="2000" dirty="0" err="1"/>
              <a:t>of</a:t>
            </a:r>
            <a:r>
              <a:rPr lang="et-EE" sz="2000" dirty="0"/>
              <a:t> </a:t>
            </a:r>
            <a:r>
              <a:rPr lang="et-EE" sz="2000" dirty="0" err="1"/>
              <a:t>the</a:t>
            </a:r>
            <a:r>
              <a:rPr lang="et-EE" sz="2000" dirty="0"/>
              <a:t> </a:t>
            </a:r>
            <a:r>
              <a:rPr lang="et-EE" sz="2000" dirty="0" err="1"/>
              <a:t>functional</a:t>
            </a:r>
            <a:r>
              <a:rPr lang="et-EE" sz="2000" dirty="0"/>
              <a:t> </a:t>
            </a:r>
            <a:r>
              <a:rPr lang="et-EE" sz="2000" dirty="0" err="1"/>
              <a:t>health</a:t>
            </a:r>
            <a:r>
              <a:rPr lang="et-EE" sz="2000" dirty="0"/>
              <a:t> </a:t>
            </a:r>
            <a:r>
              <a:rPr lang="et-EE" sz="2000" dirty="0" err="1"/>
              <a:t>pattern</a:t>
            </a:r>
            <a:r>
              <a:rPr lang="et-EE" sz="2000" dirty="0"/>
              <a:t> </a:t>
            </a:r>
            <a:r>
              <a:rPr lang="et-EE" sz="2000" dirty="0" err="1"/>
              <a:t>assessment</a:t>
            </a:r>
            <a:r>
              <a:rPr lang="et-EE" sz="2000" dirty="0"/>
              <a:t> </a:t>
            </a:r>
            <a:r>
              <a:rPr lang="et-EE" sz="2000" dirty="0" err="1"/>
              <a:t>screening</a:t>
            </a:r>
            <a:r>
              <a:rPr lang="et-EE" sz="2000" dirty="0"/>
              <a:t> tool (FHPAST). </a:t>
            </a:r>
            <a:r>
              <a:rPr lang="et-EE" sz="2000" i="1" dirty="0"/>
              <a:t>International </a:t>
            </a:r>
            <a:r>
              <a:rPr lang="et-EE" sz="2000" i="1" dirty="0" err="1"/>
              <a:t>Journal</a:t>
            </a:r>
            <a:r>
              <a:rPr lang="et-EE" sz="2000" i="1" dirty="0"/>
              <a:t> </a:t>
            </a:r>
            <a:r>
              <a:rPr lang="et-EE" sz="2000" i="1" dirty="0" err="1"/>
              <a:t>of</a:t>
            </a:r>
            <a:r>
              <a:rPr lang="et-EE" sz="2000" i="1" dirty="0"/>
              <a:t> </a:t>
            </a:r>
            <a:r>
              <a:rPr lang="et-EE" sz="2000" i="1" dirty="0" err="1"/>
              <a:t>Nursing</a:t>
            </a:r>
            <a:r>
              <a:rPr lang="et-EE" sz="2000" i="1" dirty="0"/>
              <a:t> </a:t>
            </a:r>
            <a:r>
              <a:rPr lang="et-EE" sz="2000" i="1" dirty="0" err="1"/>
              <a:t>Knowledge</a:t>
            </a:r>
            <a:r>
              <a:rPr lang="et-EE" sz="2000" dirty="0"/>
              <a:t>, 23 (3), 140-145.</a:t>
            </a:r>
          </a:p>
          <a:p>
            <a:pPr algn="just"/>
            <a:r>
              <a:rPr lang="et-EE" sz="2000" dirty="0" err="1"/>
              <a:t>Naelapää</a:t>
            </a:r>
            <a:r>
              <a:rPr lang="et-EE" sz="2000" dirty="0"/>
              <a:t>, K. (2016). 3N töörühm: kokkuvõtte </a:t>
            </a:r>
            <a:r>
              <a:rPr lang="et-EE" sz="2000" dirty="0" err="1"/>
              <a:t>Gordoni</a:t>
            </a:r>
            <a:r>
              <a:rPr lang="et-EE" sz="2000" dirty="0"/>
              <a:t> tervisehindamisel põhineva</a:t>
            </a:r>
            <a:r>
              <a:rPr lang="et-EE" sz="2000" b="1" dirty="0"/>
              <a:t> </a:t>
            </a:r>
            <a:r>
              <a:rPr lang="et-EE" sz="2000" dirty="0" err="1"/>
              <a:t>õendusanamneesi</a:t>
            </a:r>
            <a:r>
              <a:rPr lang="et-EE" sz="2000" dirty="0"/>
              <a:t> täitmisest. </a:t>
            </a:r>
          </a:p>
          <a:p>
            <a:pPr algn="just"/>
            <a:r>
              <a:rPr lang="et-EE" sz="2000" dirty="0" err="1"/>
              <a:t>Temel</a:t>
            </a:r>
            <a:r>
              <a:rPr lang="et-EE" sz="2000" dirty="0"/>
              <a:t>, M. </a:t>
            </a:r>
            <a:r>
              <a:rPr lang="et-EE" sz="2000" dirty="0" err="1"/>
              <a:t>Kutlu</a:t>
            </a:r>
            <a:r>
              <a:rPr lang="et-EE" sz="2000" dirty="0"/>
              <a:t>, F.Y. (2015). </a:t>
            </a:r>
            <a:r>
              <a:rPr lang="et-EE" sz="2000" dirty="0" err="1"/>
              <a:t>Gordon’s</a:t>
            </a:r>
            <a:r>
              <a:rPr lang="et-EE" sz="2000" dirty="0"/>
              <a:t> </a:t>
            </a:r>
            <a:r>
              <a:rPr lang="et-EE" sz="2000" dirty="0" err="1"/>
              <a:t>model</a:t>
            </a:r>
            <a:r>
              <a:rPr lang="et-EE" sz="2000" dirty="0"/>
              <a:t> </a:t>
            </a:r>
            <a:r>
              <a:rPr lang="et-EE" sz="2000" dirty="0" err="1"/>
              <a:t>applied</a:t>
            </a:r>
            <a:r>
              <a:rPr lang="et-EE" sz="2000" dirty="0"/>
              <a:t> </a:t>
            </a:r>
            <a:r>
              <a:rPr lang="et-EE" sz="2000" dirty="0" err="1"/>
              <a:t>to</a:t>
            </a:r>
            <a:r>
              <a:rPr lang="et-EE" sz="2000" dirty="0"/>
              <a:t> </a:t>
            </a:r>
            <a:r>
              <a:rPr lang="et-EE" sz="2000" dirty="0" err="1"/>
              <a:t>nursing</a:t>
            </a:r>
            <a:r>
              <a:rPr lang="et-EE" sz="2000" dirty="0"/>
              <a:t> </a:t>
            </a:r>
            <a:r>
              <a:rPr lang="et-EE" sz="2000" dirty="0" err="1"/>
              <a:t>care</a:t>
            </a:r>
            <a:r>
              <a:rPr lang="et-EE" sz="2000" dirty="0"/>
              <a:t> </a:t>
            </a:r>
            <a:r>
              <a:rPr lang="et-EE" sz="2000" dirty="0" err="1"/>
              <a:t>of</a:t>
            </a:r>
            <a:r>
              <a:rPr lang="et-EE" sz="2000" dirty="0"/>
              <a:t> </a:t>
            </a:r>
            <a:r>
              <a:rPr lang="et-EE" sz="2000" dirty="0" err="1"/>
              <a:t>people</a:t>
            </a:r>
            <a:r>
              <a:rPr lang="et-EE" sz="2000" dirty="0"/>
              <a:t> </a:t>
            </a:r>
            <a:r>
              <a:rPr lang="et-EE" sz="2000" dirty="0" err="1"/>
              <a:t>with</a:t>
            </a:r>
            <a:r>
              <a:rPr lang="et-EE" sz="2000" dirty="0"/>
              <a:t> </a:t>
            </a:r>
            <a:r>
              <a:rPr lang="et-EE" sz="2000" dirty="0" err="1"/>
              <a:t>depression</a:t>
            </a:r>
            <a:r>
              <a:rPr lang="et-EE" sz="2000" dirty="0"/>
              <a:t>. </a:t>
            </a:r>
            <a:r>
              <a:rPr lang="et-EE" sz="2000" i="1" dirty="0"/>
              <a:t>International </a:t>
            </a:r>
            <a:r>
              <a:rPr lang="et-EE" sz="2000" i="1" dirty="0" err="1"/>
              <a:t>Nursing</a:t>
            </a:r>
            <a:r>
              <a:rPr lang="et-EE" sz="2000" i="1" dirty="0"/>
              <a:t> </a:t>
            </a:r>
            <a:r>
              <a:rPr lang="et-EE" sz="2000" i="1" dirty="0" err="1"/>
              <a:t>Review</a:t>
            </a:r>
            <a:r>
              <a:rPr lang="et-EE" sz="2000" dirty="0"/>
              <a:t>, 62: 563-572</a:t>
            </a:r>
            <a:r>
              <a:rPr lang="et-EE" sz="2000" dirty="0" smtClean="0"/>
              <a:t>.</a:t>
            </a:r>
            <a:endParaRPr lang="et-EE" sz="2000" dirty="0"/>
          </a:p>
        </p:txBody>
      </p:sp>
    </p:spTree>
    <p:extLst>
      <p:ext uri="{BB962C8B-B14F-4D97-AF65-F5344CB8AC3E}">
        <p14:creationId xmlns:p14="http://schemas.microsoft.com/office/powerpoint/2010/main" val="274550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itluspohi1">
  <a:themeElements>
    <a:clrScheme name="Custom 34">
      <a:dk1>
        <a:srgbClr val="000000"/>
      </a:dk1>
      <a:lt1>
        <a:srgbClr val="FFFFFF"/>
      </a:lt1>
      <a:dk2>
        <a:srgbClr val="DB0000"/>
      </a:dk2>
      <a:lt2>
        <a:srgbClr val="C8C8B1"/>
      </a:lt2>
      <a:accent1>
        <a:srgbClr val="DB0000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esitluspohi1</Template>
  <TotalTime>1995</TotalTime>
  <Words>460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esitluspohi1</vt:lpstr>
      <vt:lpstr>GORDONI FUNKTSIONAALSE TERVISESEISUNDI HINDAMISE SKEEM PERSPEKTIIV JA VÕIMALUSED</vt:lpstr>
      <vt:lpstr>PowerPoint Presentation</vt:lpstr>
      <vt:lpstr>Gordoni funktsionaalse terviseseisundi hindamise skeem</vt:lpstr>
      <vt:lpstr>PowerPoint Presentation</vt:lpstr>
      <vt:lpstr>PowerPoint Presentation</vt:lpstr>
      <vt:lpstr>Gordoni funktsionaalse terviseseisundi hindamise skeemi piloteerimine</vt:lpstr>
      <vt:lpstr>Gordoni funktsionaalse terviseseisundi hindamise skeemi piloteerimine</vt:lpstr>
      <vt:lpstr>PowerPoint Presentation</vt:lpstr>
      <vt:lpstr>ALLIKALOEND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Rosenberg</dc:creator>
  <cp:lastModifiedBy>Margit Lenk-Adusoo</cp:lastModifiedBy>
  <cp:revision>132</cp:revision>
  <dcterms:created xsi:type="dcterms:W3CDTF">2012-09-10T12:35:30Z</dcterms:created>
  <dcterms:modified xsi:type="dcterms:W3CDTF">2017-11-06T07:39:36Z</dcterms:modified>
</cp:coreProperties>
</file>