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56" r:id="rId2"/>
    <p:sldId id="271" r:id="rId3"/>
    <p:sldId id="259" r:id="rId4"/>
    <p:sldId id="260" r:id="rId5"/>
    <p:sldId id="258" r:id="rId6"/>
    <p:sldId id="273" r:id="rId7"/>
    <p:sldId id="262" r:id="rId8"/>
    <p:sldId id="263" r:id="rId9"/>
    <p:sldId id="269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72157D-F5CC-4894-9E29-A3909E89D1A3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35C1006-6637-4544-AB5D-C27F52204475}">
      <dgm:prSet phldrT="[Text]"/>
      <dgm:spPr/>
      <dgm:t>
        <a:bodyPr/>
        <a:lstStyle/>
        <a:p>
          <a:r>
            <a:rPr lang="en-US" dirty="0" err="1"/>
            <a:t>Patsient</a:t>
          </a:r>
          <a:endParaRPr lang="en-US" dirty="0"/>
        </a:p>
      </dgm:t>
    </dgm:pt>
    <dgm:pt modelId="{26C352E2-B1DA-4F4C-B8DA-EA1727D896FB}" type="parTrans" cxnId="{5049F07B-F45A-4193-9E7A-60CE9DEDE185}">
      <dgm:prSet/>
      <dgm:spPr/>
      <dgm:t>
        <a:bodyPr/>
        <a:lstStyle/>
        <a:p>
          <a:endParaRPr lang="en-US"/>
        </a:p>
      </dgm:t>
    </dgm:pt>
    <dgm:pt modelId="{697148A3-952E-41A9-A079-025818C078AD}" type="sibTrans" cxnId="{5049F07B-F45A-4193-9E7A-60CE9DEDE185}">
      <dgm:prSet/>
      <dgm:spPr/>
      <dgm:t>
        <a:bodyPr/>
        <a:lstStyle/>
        <a:p>
          <a:endParaRPr lang="en-US"/>
        </a:p>
      </dgm:t>
    </dgm:pt>
    <dgm:pt modelId="{DC3F4869-5F4D-4EBE-B34F-F8AB590A82EB}">
      <dgm:prSet phldrT="[Text]"/>
      <dgm:spPr/>
      <dgm:t>
        <a:bodyPr/>
        <a:lstStyle/>
        <a:p>
          <a:r>
            <a:rPr lang="en-US" dirty="0" err="1"/>
            <a:t>Hooldaja</a:t>
          </a:r>
          <a:endParaRPr lang="en-US" dirty="0"/>
        </a:p>
      </dgm:t>
    </dgm:pt>
    <dgm:pt modelId="{15781251-29A1-45F7-97CA-539873CDC210}" type="parTrans" cxnId="{1C0BCA60-F252-4D29-8CC9-F7665164B593}">
      <dgm:prSet/>
      <dgm:spPr/>
      <dgm:t>
        <a:bodyPr/>
        <a:lstStyle/>
        <a:p>
          <a:endParaRPr lang="en-US"/>
        </a:p>
      </dgm:t>
    </dgm:pt>
    <dgm:pt modelId="{7407E770-75EF-4832-A161-1520BFFF0BD7}" type="sibTrans" cxnId="{1C0BCA60-F252-4D29-8CC9-F7665164B593}">
      <dgm:prSet/>
      <dgm:spPr/>
      <dgm:t>
        <a:bodyPr/>
        <a:lstStyle/>
        <a:p>
          <a:endParaRPr lang="en-US"/>
        </a:p>
      </dgm:t>
    </dgm:pt>
    <dgm:pt modelId="{F7FC0EB8-83EA-407B-A0C3-10AFCF7CE41A}">
      <dgm:prSet phldrT="[Text]"/>
      <dgm:spPr/>
      <dgm:t>
        <a:bodyPr/>
        <a:lstStyle/>
        <a:p>
          <a:r>
            <a:rPr lang="en-US" dirty="0" err="1"/>
            <a:t>Õde</a:t>
          </a:r>
          <a:endParaRPr lang="en-US" dirty="0"/>
        </a:p>
      </dgm:t>
    </dgm:pt>
    <dgm:pt modelId="{87AE3557-AE96-46F6-A45C-4B60526A0910}" type="parTrans" cxnId="{28FA6AEB-EF4E-4074-817F-5E7E87F6B1A6}">
      <dgm:prSet/>
      <dgm:spPr/>
      <dgm:t>
        <a:bodyPr/>
        <a:lstStyle/>
        <a:p>
          <a:endParaRPr lang="en-US"/>
        </a:p>
      </dgm:t>
    </dgm:pt>
    <dgm:pt modelId="{9FA3AAF0-F892-4A67-BADF-EBAFA8C08C52}" type="sibTrans" cxnId="{28FA6AEB-EF4E-4074-817F-5E7E87F6B1A6}">
      <dgm:prSet/>
      <dgm:spPr/>
      <dgm:t>
        <a:bodyPr/>
        <a:lstStyle/>
        <a:p>
          <a:endParaRPr lang="en-US"/>
        </a:p>
      </dgm:t>
    </dgm:pt>
    <dgm:pt modelId="{4ED6FF88-C13C-4D42-B76C-8D916AF35AE2}">
      <dgm:prSet phldrT="[Text]"/>
      <dgm:spPr/>
      <dgm:t>
        <a:bodyPr/>
        <a:lstStyle/>
        <a:p>
          <a:r>
            <a:rPr lang="en-US" dirty="0" err="1"/>
            <a:t>Arst</a:t>
          </a:r>
          <a:endParaRPr lang="en-US" dirty="0"/>
        </a:p>
      </dgm:t>
    </dgm:pt>
    <dgm:pt modelId="{1E4A9534-E29B-4322-A9D7-05BB96C3070D}" type="parTrans" cxnId="{8940D38E-EA0F-4F0D-9849-1201369368DC}">
      <dgm:prSet/>
      <dgm:spPr/>
      <dgm:t>
        <a:bodyPr/>
        <a:lstStyle/>
        <a:p>
          <a:endParaRPr lang="en-US"/>
        </a:p>
      </dgm:t>
    </dgm:pt>
    <dgm:pt modelId="{C34FBFFB-AE2C-402B-B6BB-10502E0F3EC2}" type="sibTrans" cxnId="{8940D38E-EA0F-4F0D-9849-1201369368DC}">
      <dgm:prSet/>
      <dgm:spPr/>
      <dgm:t>
        <a:bodyPr/>
        <a:lstStyle/>
        <a:p>
          <a:endParaRPr lang="en-US"/>
        </a:p>
      </dgm:t>
    </dgm:pt>
    <dgm:pt modelId="{70E5C229-9672-4419-8FA4-D4AFE2A46F0B}">
      <dgm:prSet/>
      <dgm:spPr/>
      <dgm:t>
        <a:bodyPr/>
        <a:lstStyle/>
        <a:p>
          <a:r>
            <a:rPr lang="en-US" dirty="0" err="1"/>
            <a:t>Füsio</a:t>
          </a:r>
          <a:r>
            <a:rPr lang="en-US" dirty="0"/>
            <a:t>-</a:t>
          </a:r>
        </a:p>
        <a:p>
          <a:r>
            <a:rPr lang="en-US" dirty="0" err="1"/>
            <a:t>terapeut</a:t>
          </a:r>
          <a:endParaRPr lang="en-US" dirty="0"/>
        </a:p>
      </dgm:t>
    </dgm:pt>
    <dgm:pt modelId="{C40EB50D-E14D-4443-A8AA-07C2E17C6F8B}" type="parTrans" cxnId="{D0C0B16A-8254-4D0C-BA7F-587EAA81477B}">
      <dgm:prSet/>
      <dgm:spPr/>
    </dgm:pt>
    <dgm:pt modelId="{7268789E-152D-434F-9468-ABD0DA4577B1}" type="sibTrans" cxnId="{D0C0B16A-8254-4D0C-BA7F-587EAA81477B}">
      <dgm:prSet/>
      <dgm:spPr/>
    </dgm:pt>
    <dgm:pt modelId="{B6E0EC2F-EE2F-4A58-98F9-7307079DA773}" type="pres">
      <dgm:prSet presAssocID="{7672157D-F5CC-4894-9E29-A3909E89D1A3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6F7AE6B-EA18-4B8B-8D15-6735C9AADF14}" type="pres">
      <dgm:prSet presAssocID="{535C1006-6637-4544-AB5D-C27F52204475}" presName="centerShape" presStyleLbl="node0" presStyleIdx="0" presStyleCnt="1"/>
      <dgm:spPr/>
    </dgm:pt>
    <dgm:pt modelId="{A5E4065D-884E-4E98-8033-EDA54A7BEF92}" type="pres">
      <dgm:prSet presAssocID="{15781251-29A1-45F7-97CA-539873CDC210}" presName="parTrans" presStyleLbl="bgSibTrans2D1" presStyleIdx="0" presStyleCnt="4"/>
      <dgm:spPr/>
    </dgm:pt>
    <dgm:pt modelId="{28DB3DE7-26C9-4197-8BDE-ADE5A73F9BB7}" type="pres">
      <dgm:prSet presAssocID="{DC3F4869-5F4D-4EBE-B34F-F8AB590A82EB}" presName="node" presStyleLbl="node1" presStyleIdx="0" presStyleCnt="4">
        <dgm:presLayoutVars>
          <dgm:bulletEnabled val="1"/>
        </dgm:presLayoutVars>
      </dgm:prSet>
      <dgm:spPr/>
    </dgm:pt>
    <dgm:pt modelId="{EAB865F6-7A98-4BB1-B9AD-FA8F52B3DD70}" type="pres">
      <dgm:prSet presAssocID="{87AE3557-AE96-46F6-A45C-4B60526A0910}" presName="parTrans" presStyleLbl="bgSibTrans2D1" presStyleIdx="1" presStyleCnt="4"/>
      <dgm:spPr/>
    </dgm:pt>
    <dgm:pt modelId="{A8A0CBA7-2793-43D7-9E4D-A9F1880B4F05}" type="pres">
      <dgm:prSet presAssocID="{F7FC0EB8-83EA-407B-A0C3-10AFCF7CE41A}" presName="node" presStyleLbl="node1" presStyleIdx="1" presStyleCnt="4">
        <dgm:presLayoutVars>
          <dgm:bulletEnabled val="1"/>
        </dgm:presLayoutVars>
      </dgm:prSet>
      <dgm:spPr/>
    </dgm:pt>
    <dgm:pt modelId="{9D81EFAA-9640-40C6-B6EA-580CD4041F38}" type="pres">
      <dgm:prSet presAssocID="{1E4A9534-E29B-4322-A9D7-05BB96C3070D}" presName="parTrans" presStyleLbl="bgSibTrans2D1" presStyleIdx="2" presStyleCnt="4"/>
      <dgm:spPr/>
    </dgm:pt>
    <dgm:pt modelId="{B4A0BD3A-9734-4EA4-AD7E-9E2543132453}" type="pres">
      <dgm:prSet presAssocID="{4ED6FF88-C13C-4D42-B76C-8D916AF35AE2}" presName="node" presStyleLbl="node1" presStyleIdx="2" presStyleCnt="4">
        <dgm:presLayoutVars>
          <dgm:bulletEnabled val="1"/>
        </dgm:presLayoutVars>
      </dgm:prSet>
      <dgm:spPr/>
    </dgm:pt>
    <dgm:pt modelId="{19A8A138-FD44-4158-853F-D719D6D9DDE4}" type="pres">
      <dgm:prSet presAssocID="{C40EB50D-E14D-4443-A8AA-07C2E17C6F8B}" presName="parTrans" presStyleLbl="bgSibTrans2D1" presStyleIdx="3" presStyleCnt="4"/>
      <dgm:spPr/>
    </dgm:pt>
    <dgm:pt modelId="{90EA1A4C-5ECC-4E2D-A71E-4FA25478AB3B}" type="pres">
      <dgm:prSet presAssocID="{70E5C229-9672-4419-8FA4-D4AFE2A46F0B}" presName="node" presStyleLbl="node1" presStyleIdx="3" presStyleCnt="4">
        <dgm:presLayoutVars>
          <dgm:bulletEnabled val="1"/>
        </dgm:presLayoutVars>
      </dgm:prSet>
      <dgm:spPr/>
    </dgm:pt>
  </dgm:ptLst>
  <dgm:cxnLst>
    <dgm:cxn modelId="{C599652A-1604-4789-9E0F-9EDA47E67C73}" type="presOf" srcId="{535C1006-6637-4544-AB5D-C27F52204475}" destId="{06F7AE6B-EA18-4B8B-8D15-6735C9AADF14}" srcOrd="0" destOrd="0" presId="urn:microsoft.com/office/officeart/2005/8/layout/radial4"/>
    <dgm:cxn modelId="{A78F1C33-3F84-4C62-AEAA-4657D9AF6262}" type="presOf" srcId="{7672157D-F5CC-4894-9E29-A3909E89D1A3}" destId="{B6E0EC2F-EE2F-4A58-98F9-7307079DA773}" srcOrd="0" destOrd="0" presId="urn:microsoft.com/office/officeart/2005/8/layout/radial4"/>
    <dgm:cxn modelId="{1C0BCA60-F252-4D29-8CC9-F7665164B593}" srcId="{535C1006-6637-4544-AB5D-C27F52204475}" destId="{DC3F4869-5F4D-4EBE-B34F-F8AB590A82EB}" srcOrd="0" destOrd="0" parTransId="{15781251-29A1-45F7-97CA-539873CDC210}" sibTransId="{7407E770-75EF-4832-A161-1520BFFF0BD7}"/>
    <dgm:cxn modelId="{E9D52F61-56B8-4A63-9D64-8C40B14D6976}" type="presOf" srcId="{DC3F4869-5F4D-4EBE-B34F-F8AB590A82EB}" destId="{28DB3DE7-26C9-4197-8BDE-ADE5A73F9BB7}" srcOrd="0" destOrd="0" presId="urn:microsoft.com/office/officeart/2005/8/layout/radial4"/>
    <dgm:cxn modelId="{6308F848-EA88-4A14-8FAF-8F1DDA0D2972}" type="presOf" srcId="{70E5C229-9672-4419-8FA4-D4AFE2A46F0B}" destId="{90EA1A4C-5ECC-4E2D-A71E-4FA25478AB3B}" srcOrd="0" destOrd="0" presId="urn:microsoft.com/office/officeart/2005/8/layout/radial4"/>
    <dgm:cxn modelId="{D0C0B16A-8254-4D0C-BA7F-587EAA81477B}" srcId="{535C1006-6637-4544-AB5D-C27F52204475}" destId="{70E5C229-9672-4419-8FA4-D4AFE2A46F0B}" srcOrd="3" destOrd="0" parTransId="{C40EB50D-E14D-4443-A8AA-07C2E17C6F8B}" sibTransId="{7268789E-152D-434F-9468-ABD0DA4577B1}"/>
    <dgm:cxn modelId="{B80A6B6E-10BC-49BB-A0ED-F35C2D917D6B}" type="presOf" srcId="{4ED6FF88-C13C-4D42-B76C-8D916AF35AE2}" destId="{B4A0BD3A-9734-4EA4-AD7E-9E2543132453}" srcOrd="0" destOrd="0" presId="urn:microsoft.com/office/officeart/2005/8/layout/radial4"/>
    <dgm:cxn modelId="{67504E4F-839A-4297-A652-5B2213FC0485}" type="presOf" srcId="{15781251-29A1-45F7-97CA-539873CDC210}" destId="{A5E4065D-884E-4E98-8033-EDA54A7BEF92}" srcOrd="0" destOrd="0" presId="urn:microsoft.com/office/officeart/2005/8/layout/radial4"/>
    <dgm:cxn modelId="{5049F07B-F45A-4193-9E7A-60CE9DEDE185}" srcId="{7672157D-F5CC-4894-9E29-A3909E89D1A3}" destId="{535C1006-6637-4544-AB5D-C27F52204475}" srcOrd="0" destOrd="0" parTransId="{26C352E2-B1DA-4F4C-B8DA-EA1727D896FB}" sibTransId="{697148A3-952E-41A9-A079-025818C078AD}"/>
    <dgm:cxn modelId="{9A2F5383-1794-4CF3-A9E3-B846FAC4E03E}" type="presOf" srcId="{87AE3557-AE96-46F6-A45C-4B60526A0910}" destId="{EAB865F6-7A98-4BB1-B9AD-FA8F52B3DD70}" srcOrd="0" destOrd="0" presId="urn:microsoft.com/office/officeart/2005/8/layout/radial4"/>
    <dgm:cxn modelId="{8940D38E-EA0F-4F0D-9849-1201369368DC}" srcId="{535C1006-6637-4544-AB5D-C27F52204475}" destId="{4ED6FF88-C13C-4D42-B76C-8D916AF35AE2}" srcOrd="2" destOrd="0" parTransId="{1E4A9534-E29B-4322-A9D7-05BB96C3070D}" sibTransId="{C34FBFFB-AE2C-402B-B6BB-10502E0F3EC2}"/>
    <dgm:cxn modelId="{AF80EFAA-2351-41C0-8FA5-3DC93A91BAD9}" type="presOf" srcId="{F7FC0EB8-83EA-407B-A0C3-10AFCF7CE41A}" destId="{A8A0CBA7-2793-43D7-9E4D-A9F1880B4F05}" srcOrd="0" destOrd="0" presId="urn:microsoft.com/office/officeart/2005/8/layout/radial4"/>
    <dgm:cxn modelId="{D0E107C7-7829-48DD-A1A0-018B992F21BC}" type="presOf" srcId="{1E4A9534-E29B-4322-A9D7-05BB96C3070D}" destId="{9D81EFAA-9640-40C6-B6EA-580CD4041F38}" srcOrd="0" destOrd="0" presId="urn:microsoft.com/office/officeart/2005/8/layout/radial4"/>
    <dgm:cxn modelId="{827D91E7-6E1F-4D32-8AA6-69A552099616}" type="presOf" srcId="{C40EB50D-E14D-4443-A8AA-07C2E17C6F8B}" destId="{19A8A138-FD44-4158-853F-D719D6D9DDE4}" srcOrd="0" destOrd="0" presId="urn:microsoft.com/office/officeart/2005/8/layout/radial4"/>
    <dgm:cxn modelId="{28FA6AEB-EF4E-4074-817F-5E7E87F6B1A6}" srcId="{535C1006-6637-4544-AB5D-C27F52204475}" destId="{F7FC0EB8-83EA-407B-A0C3-10AFCF7CE41A}" srcOrd="1" destOrd="0" parTransId="{87AE3557-AE96-46F6-A45C-4B60526A0910}" sibTransId="{9FA3AAF0-F892-4A67-BADF-EBAFA8C08C52}"/>
    <dgm:cxn modelId="{5C1CD1DA-A8B4-48E2-B733-163562B86610}" type="presParOf" srcId="{B6E0EC2F-EE2F-4A58-98F9-7307079DA773}" destId="{06F7AE6B-EA18-4B8B-8D15-6735C9AADF14}" srcOrd="0" destOrd="0" presId="urn:microsoft.com/office/officeart/2005/8/layout/radial4"/>
    <dgm:cxn modelId="{44CF858F-0BDE-4344-9B62-D7C935E27633}" type="presParOf" srcId="{B6E0EC2F-EE2F-4A58-98F9-7307079DA773}" destId="{A5E4065D-884E-4E98-8033-EDA54A7BEF92}" srcOrd="1" destOrd="0" presId="urn:microsoft.com/office/officeart/2005/8/layout/radial4"/>
    <dgm:cxn modelId="{0FD38410-7804-43D9-B6EC-FF8AA9DBF874}" type="presParOf" srcId="{B6E0EC2F-EE2F-4A58-98F9-7307079DA773}" destId="{28DB3DE7-26C9-4197-8BDE-ADE5A73F9BB7}" srcOrd="2" destOrd="0" presId="urn:microsoft.com/office/officeart/2005/8/layout/radial4"/>
    <dgm:cxn modelId="{AF2F91F6-D102-4D0A-A149-C038201A1062}" type="presParOf" srcId="{B6E0EC2F-EE2F-4A58-98F9-7307079DA773}" destId="{EAB865F6-7A98-4BB1-B9AD-FA8F52B3DD70}" srcOrd="3" destOrd="0" presId="urn:microsoft.com/office/officeart/2005/8/layout/radial4"/>
    <dgm:cxn modelId="{AB1C73A3-31B3-404D-8F27-F64ECD6BE146}" type="presParOf" srcId="{B6E0EC2F-EE2F-4A58-98F9-7307079DA773}" destId="{A8A0CBA7-2793-43D7-9E4D-A9F1880B4F05}" srcOrd="4" destOrd="0" presId="urn:microsoft.com/office/officeart/2005/8/layout/radial4"/>
    <dgm:cxn modelId="{2FDE919E-BC34-4141-8896-17FBE8F295F8}" type="presParOf" srcId="{B6E0EC2F-EE2F-4A58-98F9-7307079DA773}" destId="{9D81EFAA-9640-40C6-B6EA-580CD4041F38}" srcOrd="5" destOrd="0" presId="urn:microsoft.com/office/officeart/2005/8/layout/radial4"/>
    <dgm:cxn modelId="{3E89B8CD-6196-4A23-B269-4880611D07F3}" type="presParOf" srcId="{B6E0EC2F-EE2F-4A58-98F9-7307079DA773}" destId="{B4A0BD3A-9734-4EA4-AD7E-9E2543132453}" srcOrd="6" destOrd="0" presId="urn:microsoft.com/office/officeart/2005/8/layout/radial4"/>
    <dgm:cxn modelId="{74ABE3D3-98FB-4076-823B-EF1B41CF6092}" type="presParOf" srcId="{B6E0EC2F-EE2F-4A58-98F9-7307079DA773}" destId="{19A8A138-FD44-4158-853F-D719D6D9DDE4}" srcOrd="7" destOrd="0" presId="urn:microsoft.com/office/officeart/2005/8/layout/radial4"/>
    <dgm:cxn modelId="{2CF75881-BA6E-4D2B-807D-42DF9B2EBFD2}" type="presParOf" srcId="{B6E0EC2F-EE2F-4A58-98F9-7307079DA773}" destId="{90EA1A4C-5ECC-4E2D-A71E-4FA25478AB3B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F7AE6B-EA18-4B8B-8D15-6735C9AADF14}">
      <dsp:nvSpPr>
        <dsp:cNvPr id="0" name=""/>
        <dsp:cNvSpPr/>
      </dsp:nvSpPr>
      <dsp:spPr>
        <a:xfrm>
          <a:off x="1881408" y="2220211"/>
          <a:ext cx="1391726" cy="13917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Patsient</a:t>
          </a:r>
          <a:endParaRPr lang="en-US" sz="1900" kern="1200" dirty="0"/>
        </a:p>
      </dsp:txBody>
      <dsp:txXfrm>
        <a:off x="2085222" y="2424025"/>
        <a:ext cx="984098" cy="984098"/>
      </dsp:txXfrm>
    </dsp:sp>
    <dsp:sp modelId="{A5E4065D-884E-4E98-8033-EDA54A7BEF92}">
      <dsp:nvSpPr>
        <dsp:cNvPr id="0" name=""/>
        <dsp:cNvSpPr/>
      </dsp:nvSpPr>
      <dsp:spPr>
        <a:xfrm rot="11700000">
          <a:off x="641214" y="2361935"/>
          <a:ext cx="1216250" cy="39664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DB3DE7-26C9-4197-8BDE-ADE5A73F9BB7}">
      <dsp:nvSpPr>
        <dsp:cNvPr id="0" name=""/>
        <dsp:cNvSpPr/>
      </dsp:nvSpPr>
      <dsp:spPr>
        <a:xfrm>
          <a:off x="865" y="1874005"/>
          <a:ext cx="1322140" cy="10577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Hooldaja</a:t>
          </a:r>
          <a:endParaRPr lang="en-US" sz="2000" kern="1200" dirty="0"/>
        </a:p>
      </dsp:txBody>
      <dsp:txXfrm>
        <a:off x="31844" y="1904984"/>
        <a:ext cx="1260182" cy="995754"/>
      </dsp:txXfrm>
    </dsp:sp>
    <dsp:sp modelId="{EAB865F6-7A98-4BB1-B9AD-FA8F52B3DD70}">
      <dsp:nvSpPr>
        <dsp:cNvPr id="0" name=""/>
        <dsp:cNvSpPr/>
      </dsp:nvSpPr>
      <dsp:spPr>
        <a:xfrm rot="14700000">
          <a:off x="1388140" y="1471783"/>
          <a:ext cx="1216250" cy="39664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A0CBA7-2793-43D7-9E4D-A9F1880B4F05}">
      <dsp:nvSpPr>
        <dsp:cNvPr id="0" name=""/>
        <dsp:cNvSpPr/>
      </dsp:nvSpPr>
      <dsp:spPr>
        <a:xfrm>
          <a:off x="1078191" y="590099"/>
          <a:ext cx="1322140" cy="10577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Õde</a:t>
          </a:r>
          <a:endParaRPr lang="en-US" sz="2000" kern="1200" dirty="0"/>
        </a:p>
      </dsp:txBody>
      <dsp:txXfrm>
        <a:off x="1109170" y="621078"/>
        <a:ext cx="1260182" cy="995754"/>
      </dsp:txXfrm>
    </dsp:sp>
    <dsp:sp modelId="{9D81EFAA-9640-40C6-B6EA-580CD4041F38}">
      <dsp:nvSpPr>
        <dsp:cNvPr id="0" name=""/>
        <dsp:cNvSpPr/>
      </dsp:nvSpPr>
      <dsp:spPr>
        <a:xfrm rot="17700000">
          <a:off x="2550151" y="1471783"/>
          <a:ext cx="1216250" cy="39664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A0BD3A-9734-4EA4-AD7E-9E2543132453}">
      <dsp:nvSpPr>
        <dsp:cNvPr id="0" name=""/>
        <dsp:cNvSpPr/>
      </dsp:nvSpPr>
      <dsp:spPr>
        <a:xfrm>
          <a:off x="2754211" y="590099"/>
          <a:ext cx="1322140" cy="10577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Arst</a:t>
          </a:r>
          <a:endParaRPr lang="en-US" sz="2000" kern="1200" dirty="0"/>
        </a:p>
      </dsp:txBody>
      <dsp:txXfrm>
        <a:off x="2785190" y="621078"/>
        <a:ext cx="1260182" cy="995754"/>
      </dsp:txXfrm>
    </dsp:sp>
    <dsp:sp modelId="{19A8A138-FD44-4158-853F-D719D6D9DDE4}">
      <dsp:nvSpPr>
        <dsp:cNvPr id="0" name=""/>
        <dsp:cNvSpPr/>
      </dsp:nvSpPr>
      <dsp:spPr>
        <a:xfrm rot="20700000">
          <a:off x="3297077" y="2361935"/>
          <a:ext cx="1216250" cy="39664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EA1A4C-5ECC-4E2D-A71E-4FA25478AB3B}">
      <dsp:nvSpPr>
        <dsp:cNvPr id="0" name=""/>
        <dsp:cNvSpPr/>
      </dsp:nvSpPr>
      <dsp:spPr>
        <a:xfrm>
          <a:off x="3831536" y="1874005"/>
          <a:ext cx="1322140" cy="10577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Füsio</a:t>
          </a:r>
          <a:r>
            <a:rPr lang="en-US" sz="2000" kern="1200" dirty="0"/>
            <a:t>-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terapeut</a:t>
          </a:r>
          <a:endParaRPr lang="en-US" sz="2000" kern="1200" dirty="0"/>
        </a:p>
      </dsp:txBody>
      <dsp:txXfrm>
        <a:off x="3862515" y="1904984"/>
        <a:ext cx="1260182" cy="9957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93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730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715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0127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091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857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920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5513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6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674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592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94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562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20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673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75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423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42E3AE3-C2B6-44B9-BF06-453B2588569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1728B-B337-4A2F-860A-310977A77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7938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  <p:sldLayoutId id="2147483861" r:id="rId15"/>
    <p:sldLayoutId id="2147483862" r:id="rId16"/>
    <p:sldLayoutId id="214748386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33599-7F6A-47C5-B890-52B9DF9FC8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Õendusabi klassifikatsioonid arsti vaatekohast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AABF2A-0743-480D-A397-AAD2414923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dirty="0"/>
              <a:t>Sirje Tarraste</a:t>
            </a:r>
          </a:p>
          <a:p>
            <a:r>
              <a:rPr lang="en-GB" sz="2400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3812535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8F60D-C322-4ED8-B3AC-1014FBF90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Haigusjuht</a:t>
            </a:r>
            <a:r>
              <a:rPr lang="en-GB" dirty="0"/>
              <a:t>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E5741-75DF-4164-BAA9-50301C715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336432"/>
            <a:ext cx="8946541" cy="4911968"/>
          </a:xfrm>
        </p:spPr>
        <p:txBody>
          <a:bodyPr>
            <a:normAutofit/>
          </a:bodyPr>
          <a:lstStyle/>
          <a:p>
            <a:r>
              <a:rPr lang="en-GB" dirty="0" err="1"/>
              <a:t>Järgmisel</a:t>
            </a:r>
            <a:r>
              <a:rPr lang="en-GB" dirty="0"/>
              <a:t> </a:t>
            </a:r>
            <a:r>
              <a:rPr lang="en-GB" dirty="0" err="1"/>
              <a:t>hommikul</a:t>
            </a:r>
            <a:r>
              <a:rPr lang="en-GB" dirty="0"/>
              <a:t>…</a:t>
            </a:r>
          </a:p>
          <a:p>
            <a:pPr marL="0" indent="0">
              <a:buNone/>
            </a:pPr>
            <a:r>
              <a:rPr lang="en-GB" dirty="0"/>
              <a:t>	Valve </a:t>
            </a:r>
            <a:r>
              <a:rPr lang="en-GB" dirty="0" err="1"/>
              <a:t>üleandmisel</a:t>
            </a:r>
            <a:r>
              <a:rPr lang="en-GB" dirty="0"/>
              <a:t>: </a:t>
            </a:r>
            <a:r>
              <a:rPr lang="en-GB" dirty="0" err="1"/>
              <a:t>uroinfektsiooni</a:t>
            </a:r>
            <a:r>
              <a:rPr lang="en-GB" dirty="0"/>
              <a:t> (</a:t>
            </a:r>
            <a:r>
              <a:rPr lang="en-GB" dirty="0" err="1"/>
              <a:t>meditsiinilise</a:t>
            </a:r>
            <a:r>
              <a:rPr lang="en-GB" dirty="0"/>
              <a:t>) </a:t>
            </a:r>
            <a:r>
              <a:rPr lang="en-GB" dirty="0" err="1"/>
              <a:t>diagnoosiga</a:t>
            </a:r>
            <a:r>
              <a:rPr lang="en-GB" dirty="0"/>
              <a:t> 6 – 	</a:t>
            </a:r>
            <a:r>
              <a:rPr lang="en-GB" dirty="0" err="1"/>
              <a:t>aastesel</a:t>
            </a:r>
            <a:r>
              <a:rPr lang="en-GB" dirty="0"/>
              <a:t> </a:t>
            </a:r>
            <a:r>
              <a:rPr lang="en-GB" dirty="0" err="1"/>
              <a:t>poisil</a:t>
            </a:r>
            <a:r>
              <a:rPr lang="en-GB" dirty="0"/>
              <a:t> </a:t>
            </a:r>
            <a:r>
              <a:rPr lang="en-GB" dirty="0" err="1"/>
              <a:t>oli</a:t>
            </a:r>
            <a:r>
              <a:rPr lang="en-GB" dirty="0"/>
              <a:t> </a:t>
            </a:r>
            <a:r>
              <a:rPr lang="en-GB" dirty="0" err="1"/>
              <a:t>probleemiks</a:t>
            </a:r>
            <a:r>
              <a:rPr lang="en-GB" dirty="0"/>
              <a:t> </a:t>
            </a:r>
            <a:r>
              <a:rPr lang="en-GB" dirty="0" err="1"/>
              <a:t>palavik</a:t>
            </a:r>
            <a:r>
              <a:rPr lang="en-GB" dirty="0"/>
              <a:t> (</a:t>
            </a:r>
            <a:r>
              <a:rPr lang="en-GB" dirty="0" err="1"/>
              <a:t>õendusdiagnoos</a:t>
            </a:r>
            <a:r>
              <a:rPr lang="en-GB" dirty="0"/>
              <a:t> 	</a:t>
            </a:r>
            <a:r>
              <a:rPr lang="en-GB" dirty="0" err="1"/>
              <a:t>ülekuumenemine</a:t>
            </a:r>
            <a:r>
              <a:rPr lang="en-GB" dirty="0"/>
              <a:t>). </a:t>
            </a:r>
            <a:r>
              <a:rPr lang="en-GB" dirty="0" err="1"/>
              <a:t>Palavik</a:t>
            </a:r>
            <a:r>
              <a:rPr lang="en-GB" dirty="0"/>
              <a:t> </a:t>
            </a:r>
            <a:r>
              <a:rPr lang="en-GB" dirty="0" err="1"/>
              <a:t>õnnestus</a:t>
            </a:r>
            <a:r>
              <a:rPr lang="en-GB" dirty="0"/>
              <a:t> </a:t>
            </a:r>
            <a:r>
              <a:rPr lang="en-GB" dirty="0" err="1"/>
              <a:t>langetada</a:t>
            </a:r>
            <a:r>
              <a:rPr lang="en-GB" dirty="0"/>
              <a:t>, laps </a:t>
            </a:r>
            <a:r>
              <a:rPr lang="en-GB" dirty="0" err="1"/>
              <a:t>hakkas</a:t>
            </a:r>
            <a:r>
              <a:rPr lang="en-GB" dirty="0"/>
              <a:t> </a:t>
            </a:r>
            <a:r>
              <a:rPr lang="en-GB" dirty="0" err="1"/>
              <a:t>ise</a:t>
            </a:r>
            <a:r>
              <a:rPr lang="en-GB" dirty="0"/>
              <a:t> 	</a:t>
            </a:r>
            <a:r>
              <a:rPr lang="en-GB" dirty="0" err="1"/>
              <a:t>rohkelt</a:t>
            </a:r>
            <a:r>
              <a:rPr lang="en-GB" dirty="0"/>
              <a:t> </a:t>
            </a:r>
            <a:r>
              <a:rPr lang="en-GB" dirty="0" err="1"/>
              <a:t>jooma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err="1"/>
              <a:t>Haige</a:t>
            </a:r>
            <a:r>
              <a:rPr lang="en-GB" dirty="0"/>
              <a:t> </a:t>
            </a:r>
            <a:r>
              <a:rPr lang="en-GB" dirty="0" err="1"/>
              <a:t>voodi</a:t>
            </a:r>
            <a:r>
              <a:rPr lang="en-GB" dirty="0"/>
              <a:t> </a:t>
            </a:r>
            <a:r>
              <a:rPr lang="en-GB" dirty="0" err="1"/>
              <a:t>kõrval</a:t>
            </a:r>
            <a:r>
              <a:rPr lang="en-GB" dirty="0"/>
              <a:t>: </a:t>
            </a:r>
            <a:r>
              <a:rPr lang="en-GB" dirty="0" err="1"/>
              <a:t>isa</a:t>
            </a:r>
            <a:r>
              <a:rPr lang="en-GB" dirty="0"/>
              <a:t> </a:t>
            </a:r>
            <a:r>
              <a:rPr lang="en-GB" dirty="0" err="1"/>
              <a:t>sõnade</a:t>
            </a:r>
            <a:r>
              <a:rPr lang="en-GB" dirty="0"/>
              <a:t> </a:t>
            </a:r>
            <a:r>
              <a:rPr lang="en-GB" dirty="0" err="1"/>
              <a:t>kohaselt</a:t>
            </a:r>
            <a:r>
              <a:rPr lang="en-GB" dirty="0"/>
              <a:t> </a:t>
            </a:r>
            <a:r>
              <a:rPr lang="en-GB" dirty="0" err="1"/>
              <a:t>oli</a:t>
            </a:r>
            <a:r>
              <a:rPr lang="en-GB" dirty="0"/>
              <a:t> </a:t>
            </a:r>
            <a:r>
              <a:rPr lang="en-GB" dirty="0" err="1"/>
              <a:t>poisil</a:t>
            </a:r>
            <a:r>
              <a:rPr lang="en-GB" dirty="0"/>
              <a:t> </a:t>
            </a:r>
            <a:r>
              <a:rPr lang="en-GB" dirty="0" err="1"/>
              <a:t>öö</a:t>
            </a:r>
            <a:r>
              <a:rPr lang="en-GB" dirty="0"/>
              <a:t> </a:t>
            </a:r>
            <a:r>
              <a:rPr lang="en-GB" dirty="0" err="1"/>
              <a:t>jooksul</a:t>
            </a:r>
            <a:r>
              <a:rPr lang="en-GB" dirty="0"/>
              <a:t> 	</a:t>
            </a:r>
            <a:r>
              <a:rPr lang="en-GB" dirty="0" err="1"/>
              <a:t>vesivedel</a:t>
            </a:r>
            <a:r>
              <a:rPr lang="en-GB" dirty="0"/>
              <a:t> </a:t>
            </a:r>
            <a:r>
              <a:rPr lang="en-GB" dirty="0" err="1"/>
              <a:t>iste</a:t>
            </a:r>
            <a:r>
              <a:rPr lang="en-GB" dirty="0"/>
              <a:t> </a:t>
            </a:r>
            <a:r>
              <a:rPr lang="en-GB" dirty="0" err="1"/>
              <a:t>üle</a:t>
            </a:r>
            <a:r>
              <a:rPr lang="en-GB" dirty="0"/>
              <a:t> 10 </a:t>
            </a:r>
            <a:r>
              <a:rPr lang="en-GB" dirty="0" err="1"/>
              <a:t>korra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       </a:t>
            </a:r>
            <a:r>
              <a:rPr lang="en-GB" dirty="0" err="1"/>
              <a:t>Bakteriaalse</a:t>
            </a:r>
            <a:r>
              <a:rPr lang="en-GB" dirty="0"/>
              <a:t> </a:t>
            </a:r>
            <a:r>
              <a:rPr lang="en-GB" dirty="0" err="1"/>
              <a:t>sooleinfektsiooni</a:t>
            </a:r>
            <a:r>
              <a:rPr lang="en-GB" dirty="0"/>
              <a:t> </a:t>
            </a:r>
            <a:r>
              <a:rPr lang="en-GB" dirty="0" err="1"/>
              <a:t>kahtluse</a:t>
            </a:r>
            <a:r>
              <a:rPr lang="en-GB" dirty="0"/>
              <a:t> </a:t>
            </a:r>
            <a:r>
              <a:rPr lang="en-GB" dirty="0" err="1"/>
              <a:t>tõttu</a:t>
            </a:r>
            <a:r>
              <a:rPr lang="en-GB" dirty="0"/>
              <a:t> </a:t>
            </a:r>
            <a:r>
              <a:rPr lang="en-GB" dirty="0" err="1"/>
              <a:t>viidud</a:t>
            </a:r>
            <a:r>
              <a:rPr lang="en-GB" dirty="0"/>
              <a:t> </a:t>
            </a:r>
            <a:r>
              <a:rPr lang="en-GB" dirty="0" err="1"/>
              <a:t>patsient</a:t>
            </a:r>
            <a:r>
              <a:rPr lang="en-GB" dirty="0"/>
              <a:t> </a:t>
            </a:r>
            <a:r>
              <a:rPr lang="en-GB" dirty="0" err="1"/>
              <a:t>üle</a:t>
            </a:r>
            <a:r>
              <a:rPr lang="en-GB" dirty="0"/>
              <a:t>    	</a:t>
            </a:r>
            <a:r>
              <a:rPr lang="en-GB" dirty="0" err="1"/>
              <a:t>boksiosakonda</a:t>
            </a:r>
            <a:r>
              <a:rPr lang="en-GB" dirty="0"/>
              <a:t>, </a:t>
            </a:r>
            <a:r>
              <a:rPr lang="en-GB" dirty="0" err="1"/>
              <a:t>üldpediaatriaosakonnas</a:t>
            </a:r>
            <a:r>
              <a:rPr lang="en-GB" dirty="0"/>
              <a:t> </a:t>
            </a:r>
            <a:r>
              <a:rPr lang="en-GB" dirty="0" err="1"/>
              <a:t>määratud</a:t>
            </a:r>
            <a:r>
              <a:rPr lang="en-GB" dirty="0"/>
              <a:t> </a:t>
            </a:r>
            <a:r>
              <a:rPr lang="en-GB" dirty="0" err="1"/>
              <a:t>kahe</a:t>
            </a:r>
            <a:r>
              <a:rPr lang="en-GB" dirty="0"/>
              <a:t> </a:t>
            </a:r>
            <a:r>
              <a:rPr lang="en-GB" dirty="0" err="1"/>
              <a:t>palati</a:t>
            </a:r>
            <a:r>
              <a:rPr lang="en-GB" dirty="0"/>
              <a:t>       	</a:t>
            </a:r>
            <a:r>
              <a:rPr lang="en-GB" dirty="0" err="1"/>
              <a:t>patsientidele</a:t>
            </a:r>
            <a:r>
              <a:rPr lang="en-GB" dirty="0"/>
              <a:t> </a:t>
            </a:r>
            <a:r>
              <a:rPr lang="en-GB" dirty="0" err="1"/>
              <a:t>kontaktisolatsioon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err="1"/>
              <a:t>Väljakirjutamisel</a:t>
            </a:r>
            <a:r>
              <a:rPr lang="en-GB" dirty="0"/>
              <a:t> </a:t>
            </a:r>
            <a:r>
              <a:rPr lang="en-GB" dirty="0" err="1"/>
              <a:t>põhidiagnoos</a:t>
            </a:r>
            <a:r>
              <a:rPr lang="en-GB" dirty="0"/>
              <a:t>: A49.8 </a:t>
            </a:r>
            <a:r>
              <a:rPr lang="en-GB" dirty="0" err="1"/>
              <a:t>täpsustamata</a:t>
            </a:r>
            <a:r>
              <a:rPr lang="en-GB" dirty="0"/>
              <a:t> </a:t>
            </a:r>
            <a:r>
              <a:rPr lang="en-GB" dirty="0" err="1"/>
              <a:t>paikme</a:t>
            </a:r>
            <a:r>
              <a:rPr lang="en-GB" dirty="0"/>
              <a:t> </a:t>
            </a:r>
            <a:r>
              <a:rPr lang="en-GB" dirty="0" err="1"/>
              <a:t>muud</a:t>
            </a:r>
            <a:r>
              <a:rPr lang="en-GB" dirty="0"/>
              <a:t> 	</a:t>
            </a:r>
            <a:r>
              <a:rPr lang="en-GB" dirty="0" err="1"/>
              <a:t>bakternakkused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err="1"/>
              <a:t>Õendusdiagnoos</a:t>
            </a:r>
            <a:r>
              <a:rPr lang="en-GB" dirty="0"/>
              <a:t>: </a:t>
            </a:r>
            <a:r>
              <a:rPr lang="en-GB" dirty="0" err="1"/>
              <a:t>ülekuumenemine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9126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51556-0224-44A7-99C9-F1DAD653C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Haigusjuht</a:t>
            </a:r>
            <a:r>
              <a:rPr lang="en-GB" dirty="0"/>
              <a:t>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8B666-6A55-48C9-9722-63881FF6AF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800" dirty="0" err="1"/>
              <a:t>Patsiendi</a:t>
            </a:r>
            <a:r>
              <a:rPr lang="en-GB" sz="2800" dirty="0"/>
              <a:t> </a:t>
            </a:r>
            <a:r>
              <a:rPr lang="en-GB" sz="2800" dirty="0" err="1"/>
              <a:t>vastu</a:t>
            </a:r>
            <a:r>
              <a:rPr lang="en-GB" sz="2800" dirty="0"/>
              <a:t> </a:t>
            </a:r>
            <a:r>
              <a:rPr lang="en-GB" sz="2800" dirty="0" err="1"/>
              <a:t>võtnud</a:t>
            </a:r>
            <a:r>
              <a:rPr lang="en-GB" sz="2800" dirty="0"/>
              <a:t> </a:t>
            </a:r>
            <a:r>
              <a:rPr lang="en-GB" sz="2800" dirty="0" err="1"/>
              <a:t>õde</a:t>
            </a:r>
            <a:r>
              <a:rPr lang="en-GB" sz="2800" dirty="0"/>
              <a:t> </a:t>
            </a:r>
            <a:r>
              <a:rPr lang="en-GB" sz="2800" dirty="0" err="1"/>
              <a:t>jälgis</a:t>
            </a:r>
            <a:r>
              <a:rPr lang="en-GB" sz="2800" dirty="0"/>
              <a:t> last </a:t>
            </a:r>
            <a:r>
              <a:rPr lang="en-GB" sz="2800" dirty="0" err="1"/>
              <a:t>kogu</a:t>
            </a:r>
            <a:r>
              <a:rPr lang="en-GB" sz="2800" dirty="0"/>
              <a:t> IVIG </a:t>
            </a:r>
            <a:r>
              <a:rPr lang="en-GB" sz="2800" dirty="0" err="1"/>
              <a:t>ülekande</a:t>
            </a:r>
            <a:r>
              <a:rPr lang="en-GB" sz="2800" dirty="0"/>
              <a:t> </a:t>
            </a:r>
            <a:r>
              <a:rPr lang="en-GB" sz="2800" dirty="0" err="1"/>
              <a:t>aja</a:t>
            </a:r>
            <a:r>
              <a:rPr lang="en-GB" sz="2800" dirty="0"/>
              <a:t> </a:t>
            </a:r>
            <a:r>
              <a:rPr lang="en-GB" sz="2800" dirty="0" err="1"/>
              <a:t>jooksul</a:t>
            </a:r>
            <a:r>
              <a:rPr lang="en-GB" sz="2800" dirty="0"/>
              <a:t> </a:t>
            </a:r>
            <a:r>
              <a:rPr lang="en-GB" sz="2800" dirty="0" err="1"/>
              <a:t>vastavalt</a:t>
            </a:r>
            <a:r>
              <a:rPr lang="en-GB" sz="2800" dirty="0"/>
              <a:t> </a:t>
            </a:r>
            <a:r>
              <a:rPr lang="en-GB" sz="2800" dirty="0" err="1"/>
              <a:t>õendusplaanile</a:t>
            </a:r>
            <a:r>
              <a:rPr lang="en-GB" sz="2800" dirty="0"/>
              <a:t>, </a:t>
            </a:r>
            <a:r>
              <a:rPr lang="en-GB" sz="2800" dirty="0" err="1"/>
              <a:t>tagades</a:t>
            </a:r>
            <a:r>
              <a:rPr lang="en-GB" sz="2800" dirty="0"/>
              <a:t> </a:t>
            </a:r>
            <a:r>
              <a:rPr lang="en-GB" sz="2800" dirty="0" err="1"/>
              <a:t>isolatsiooni</a:t>
            </a:r>
            <a:r>
              <a:rPr lang="en-GB" sz="2800" dirty="0"/>
              <a:t> </a:t>
            </a:r>
            <a:r>
              <a:rPr lang="en-GB" sz="2800" dirty="0" err="1"/>
              <a:t>ja</a:t>
            </a:r>
            <a:r>
              <a:rPr lang="en-GB" sz="2800" dirty="0"/>
              <a:t> </a:t>
            </a:r>
            <a:r>
              <a:rPr lang="en-GB" sz="2800" dirty="0" err="1"/>
              <a:t>jälgides</a:t>
            </a:r>
            <a:r>
              <a:rPr lang="en-GB" sz="2800" dirty="0"/>
              <a:t> </a:t>
            </a:r>
            <a:r>
              <a:rPr lang="en-GB" sz="2800" dirty="0" err="1"/>
              <a:t>rangelt</a:t>
            </a:r>
            <a:r>
              <a:rPr lang="en-GB" sz="2800" dirty="0"/>
              <a:t> </a:t>
            </a:r>
            <a:r>
              <a:rPr lang="en-GB" sz="2800" dirty="0" err="1"/>
              <a:t>aseptika</a:t>
            </a:r>
            <a:r>
              <a:rPr lang="en-GB" sz="2800" dirty="0"/>
              <a:t> </a:t>
            </a:r>
            <a:r>
              <a:rPr lang="en-GB" sz="2800" dirty="0" err="1"/>
              <a:t>reegleid</a:t>
            </a:r>
            <a:r>
              <a:rPr lang="en-GB" sz="2800" dirty="0"/>
              <a:t>, </a:t>
            </a:r>
            <a:r>
              <a:rPr lang="en-GB" sz="2800" dirty="0" err="1"/>
              <a:t>kontrollides</a:t>
            </a:r>
            <a:r>
              <a:rPr lang="en-GB" sz="2800" dirty="0"/>
              <a:t> </a:t>
            </a:r>
            <a:r>
              <a:rPr lang="en-GB" sz="2800" dirty="0" err="1"/>
              <a:t>elulisi</a:t>
            </a:r>
            <a:r>
              <a:rPr lang="en-GB" sz="2800" dirty="0"/>
              <a:t> </a:t>
            </a:r>
            <a:r>
              <a:rPr lang="en-GB" sz="2800" dirty="0" err="1"/>
              <a:t>näitusid</a:t>
            </a:r>
            <a:r>
              <a:rPr lang="en-GB" sz="2800" dirty="0"/>
              <a:t>, </a:t>
            </a:r>
            <a:r>
              <a:rPr lang="en-GB" sz="2800" dirty="0" err="1"/>
              <a:t>naha</a:t>
            </a:r>
            <a:r>
              <a:rPr lang="en-GB" sz="2800" dirty="0"/>
              <a:t> </a:t>
            </a:r>
            <a:r>
              <a:rPr lang="en-GB" sz="2800" dirty="0" err="1"/>
              <a:t>olukorda</a:t>
            </a:r>
            <a:r>
              <a:rPr lang="en-GB" sz="2800" dirty="0"/>
              <a:t>. </a:t>
            </a:r>
            <a:r>
              <a:rPr lang="en-GB" sz="2800" dirty="0" err="1"/>
              <a:t>Kogu</a:t>
            </a:r>
            <a:r>
              <a:rPr lang="en-GB" sz="2800" dirty="0"/>
              <a:t> </a:t>
            </a:r>
            <a:r>
              <a:rPr lang="en-GB" sz="2800" dirty="0" err="1"/>
              <a:t>oma</a:t>
            </a:r>
            <a:r>
              <a:rPr lang="en-GB" sz="2800" dirty="0"/>
              <a:t> </a:t>
            </a:r>
            <a:r>
              <a:rPr lang="en-GB" sz="2800" dirty="0" err="1"/>
              <a:t>tegevuse</a:t>
            </a:r>
            <a:r>
              <a:rPr lang="en-GB" sz="2800" dirty="0"/>
              <a:t> </a:t>
            </a:r>
            <a:r>
              <a:rPr lang="en-GB" sz="2800" dirty="0" err="1"/>
              <a:t>dokementeeris</a:t>
            </a:r>
            <a:r>
              <a:rPr lang="en-GB" sz="2800" dirty="0"/>
              <a:t> </a:t>
            </a:r>
            <a:r>
              <a:rPr lang="en-GB" sz="2800" dirty="0" err="1"/>
              <a:t>põhjalikult</a:t>
            </a:r>
            <a:r>
              <a:rPr lang="en-GB" sz="2800" dirty="0"/>
              <a:t>. </a:t>
            </a:r>
            <a:r>
              <a:rPr lang="en-GB" sz="2800" dirty="0" err="1"/>
              <a:t>Kirja</a:t>
            </a:r>
            <a:r>
              <a:rPr lang="en-GB" sz="2800" dirty="0"/>
              <a:t> </a:t>
            </a:r>
            <a:r>
              <a:rPr lang="en-GB" sz="2800" dirty="0" err="1"/>
              <a:t>sai</a:t>
            </a:r>
            <a:r>
              <a:rPr lang="en-GB" sz="2800" dirty="0"/>
              <a:t> </a:t>
            </a:r>
            <a:r>
              <a:rPr lang="en-GB" sz="2800" dirty="0" err="1"/>
              <a:t>pandud</a:t>
            </a:r>
            <a:r>
              <a:rPr lang="en-GB" sz="2800" dirty="0"/>
              <a:t> </a:t>
            </a:r>
            <a:r>
              <a:rPr lang="en-GB" sz="2800" dirty="0" err="1"/>
              <a:t>uue</a:t>
            </a:r>
            <a:r>
              <a:rPr lang="en-GB" sz="2800" dirty="0"/>
              <a:t> </a:t>
            </a:r>
            <a:r>
              <a:rPr lang="en-GB" sz="2800" dirty="0" err="1"/>
              <a:t>ülekande</a:t>
            </a:r>
            <a:r>
              <a:rPr lang="en-GB" sz="2800" dirty="0"/>
              <a:t> </a:t>
            </a:r>
            <a:r>
              <a:rPr lang="en-GB" sz="2800" dirty="0" err="1"/>
              <a:t>aeg</a:t>
            </a:r>
            <a:r>
              <a:rPr lang="en-GB" sz="2800" dirty="0"/>
              <a:t>. </a:t>
            </a:r>
            <a:r>
              <a:rPr lang="en-GB" sz="2800" dirty="0" err="1"/>
              <a:t>Nõuanded</a:t>
            </a:r>
            <a:r>
              <a:rPr lang="en-GB" sz="2800" dirty="0"/>
              <a:t> </a:t>
            </a:r>
            <a:r>
              <a:rPr lang="en-GB" sz="2800" dirty="0" err="1"/>
              <a:t>koju</a:t>
            </a:r>
            <a:r>
              <a:rPr lang="en-GB" sz="2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13529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0B181-54BB-4CF9-8481-B4F605590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Kokkuvõte</a:t>
            </a:r>
            <a:endParaRPr lang="en-GB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65D84A92-BDB3-4D5E-B2FF-726725D70B3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53656219"/>
              </p:ext>
            </p:extLst>
          </p:nvPr>
        </p:nvGraphicFramePr>
        <p:xfrm>
          <a:off x="344557" y="2054301"/>
          <a:ext cx="5154543" cy="4202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131766-33D5-44D5-AA4A-EB2C66CFA1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72084" y="2305966"/>
            <a:ext cx="4396341" cy="4200245"/>
          </a:xfrm>
        </p:spPr>
        <p:txBody>
          <a:bodyPr/>
          <a:lstStyle/>
          <a:p>
            <a:endParaRPr lang="en-GB" dirty="0"/>
          </a:p>
          <a:p>
            <a:pPr marL="0" indent="0">
              <a:buNone/>
            </a:pPr>
            <a:r>
              <a:rPr lang="en-GB" dirty="0"/>
              <a:t>			</a:t>
            </a:r>
            <a:r>
              <a:rPr lang="en-GB" dirty="0" err="1"/>
              <a:t>Arst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		</a:t>
            </a:r>
            <a:r>
              <a:rPr lang="en-GB" dirty="0" err="1"/>
              <a:t>Õde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		</a:t>
            </a:r>
            <a:r>
              <a:rPr lang="en-GB" dirty="0" err="1"/>
              <a:t>Hooldaja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		</a:t>
            </a:r>
            <a:r>
              <a:rPr lang="en-GB" dirty="0" err="1"/>
              <a:t>Patsient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422B5C-10FF-4435-9FD8-CDA57B4355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0489" y="156417"/>
            <a:ext cx="3395400" cy="2149549"/>
          </a:xfrm>
          <a:prstGeom prst="rect">
            <a:avLst/>
          </a:prstGeom>
        </p:spPr>
      </p:pic>
      <p:sp>
        <p:nvSpPr>
          <p:cNvPr id="20" name="Arrow: Down 19">
            <a:extLst>
              <a:ext uri="{FF2B5EF4-FFF2-40B4-BE49-F238E27FC236}">
                <a16:creationId xmlns:a16="http://schemas.microsoft.com/office/drawing/2014/main" id="{A10D366C-228D-4EF9-9780-9A31D640B311}"/>
              </a:ext>
            </a:extLst>
          </p:cNvPr>
          <p:cNvSpPr/>
          <p:nvPr/>
        </p:nvSpPr>
        <p:spPr>
          <a:xfrm>
            <a:off x="8269357" y="3114261"/>
            <a:ext cx="106017" cy="4658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84CA3D0A-E77A-4AD1-A6B1-7766C1F30FC3}"/>
              </a:ext>
            </a:extLst>
          </p:cNvPr>
          <p:cNvSpPr/>
          <p:nvPr/>
        </p:nvSpPr>
        <p:spPr>
          <a:xfrm>
            <a:off x="8269357" y="3935896"/>
            <a:ext cx="106017" cy="4464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34DA0A0F-F637-4411-BF14-34185B05A643}"/>
              </a:ext>
            </a:extLst>
          </p:cNvPr>
          <p:cNvSpPr/>
          <p:nvPr/>
        </p:nvSpPr>
        <p:spPr>
          <a:xfrm>
            <a:off x="8269357" y="4704522"/>
            <a:ext cx="106017" cy="4464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41B3828-57E6-482A-A650-F9F147052C16}"/>
              </a:ext>
            </a:extLst>
          </p:cNvPr>
          <p:cNvCxnSpPr/>
          <p:nvPr/>
        </p:nvCxnSpPr>
        <p:spPr>
          <a:xfrm>
            <a:off x="7017025" y="2758683"/>
            <a:ext cx="2716695" cy="3392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E3932A2-62C3-4563-8D11-ED255ECB6399}"/>
              </a:ext>
            </a:extLst>
          </p:cNvPr>
          <p:cNvCxnSpPr/>
          <p:nvPr/>
        </p:nvCxnSpPr>
        <p:spPr>
          <a:xfrm flipH="1">
            <a:off x="7126826" y="2890289"/>
            <a:ext cx="2497095" cy="3366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1290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802A3-D0DB-478F-B069-FB6D2C4AC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2146852"/>
            <a:ext cx="9404723" cy="1537252"/>
          </a:xfrm>
        </p:spPr>
        <p:txBody>
          <a:bodyPr/>
          <a:lstStyle/>
          <a:p>
            <a:r>
              <a:rPr lang="en-GB" dirty="0" err="1"/>
              <a:t>Tänan</a:t>
            </a:r>
            <a:r>
              <a:rPr lang="en-GB" dirty="0"/>
              <a:t> </a:t>
            </a:r>
            <a:r>
              <a:rPr lang="en-GB" dirty="0" err="1"/>
              <a:t>kuulamast</a:t>
            </a:r>
            <a:r>
              <a:rPr lang="en-GB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768442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CBD54-11FA-4A03-A952-28F3B8139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err="1"/>
              <a:t>Tänane</a:t>
            </a:r>
            <a:r>
              <a:rPr lang="en-GB" sz="4800" dirty="0"/>
              <a:t> </a:t>
            </a:r>
            <a:r>
              <a:rPr lang="en-GB" sz="4800" dirty="0" err="1"/>
              <a:t>jutt</a:t>
            </a:r>
            <a:endParaRPr lang="en-GB" sz="48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F1092E-4F7C-425B-A6AA-6E90FEA7D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err="1"/>
              <a:t>Praktilisest</a:t>
            </a:r>
            <a:r>
              <a:rPr lang="en-GB" sz="2800" dirty="0"/>
              <a:t> </a:t>
            </a:r>
            <a:r>
              <a:rPr lang="en-GB" sz="2800" dirty="0" err="1"/>
              <a:t>elust</a:t>
            </a:r>
            <a:endParaRPr lang="en-GB" sz="2800" dirty="0"/>
          </a:p>
          <a:p>
            <a:r>
              <a:rPr lang="en-GB" sz="2800" dirty="0" err="1"/>
              <a:t>Õendusdiagnoos</a:t>
            </a:r>
            <a:r>
              <a:rPr lang="en-GB" sz="2800" dirty="0"/>
              <a:t> vs </a:t>
            </a:r>
            <a:r>
              <a:rPr lang="en-GB" sz="2800" dirty="0" err="1"/>
              <a:t>meditsiiniline</a:t>
            </a:r>
            <a:r>
              <a:rPr lang="en-GB" sz="2800" dirty="0"/>
              <a:t> </a:t>
            </a:r>
            <a:r>
              <a:rPr lang="en-GB" sz="2800" dirty="0" err="1"/>
              <a:t>diagnoos</a:t>
            </a:r>
            <a:r>
              <a:rPr lang="en-GB" sz="2800" dirty="0"/>
              <a:t> – </a:t>
            </a:r>
            <a:r>
              <a:rPr lang="en-GB" sz="2800" dirty="0" err="1"/>
              <a:t>mis</a:t>
            </a:r>
            <a:r>
              <a:rPr lang="en-GB" sz="2800" dirty="0"/>
              <a:t> on </a:t>
            </a:r>
            <a:r>
              <a:rPr lang="en-GB" sz="2800" dirty="0" err="1"/>
              <a:t>erinevat</a:t>
            </a:r>
            <a:endParaRPr lang="en-GB" sz="2800" dirty="0"/>
          </a:p>
          <a:p>
            <a:r>
              <a:rPr lang="en-GB" sz="2800" dirty="0" err="1"/>
              <a:t>Õendusdiagnoos</a:t>
            </a:r>
            <a:r>
              <a:rPr lang="en-GB" sz="2800" dirty="0"/>
              <a:t> vs </a:t>
            </a:r>
            <a:r>
              <a:rPr lang="en-GB" sz="2800" dirty="0" err="1"/>
              <a:t>meditsiiniline</a:t>
            </a:r>
            <a:r>
              <a:rPr lang="en-GB" sz="2800" dirty="0"/>
              <a:t> </a:t>
            </a:r>
            <a:r>
              <a:rPr lang="en-GB" sz="2800" dirty="0" err="1"/>
              <a:t>diagnoos</a:t>
            </a:r>
            <a:r>
              <a:rPr lang="en-GB" sz="2800" dirty="0"/>
              <a:t> – </a:t>
            </a:r>
            <a:r>
              <a:rPr lang="en-GB" sz="2800" dirty="0" err="1"/>
              <a:t>mis</a:t>
            </a:r>
            <a:r>
              <a:rPr lang="en-GB" sz="2800" dirty="0"/>
              <a:t> on </a:t>
            </a:r>
            <a:r>
              <a:rPr lang="en-GB" sz="2800" dirty="0" err="1"/>
              <a:t>sarnast</a:t>
            </a:r>
            <a:endParaRPr lang="en-GB" sz="2800" dirty="0"/>
          </a:p>
          <a:p>
            <a:r>
              <a:rPr lang="en-GB" sz="2800" dirty="0" err="1"/>
              <a:t>Barjäärid</a:t>
            </a:r>
            <a:endParaRPr lang="en-GB" sz="2800" dirty="0"/>
          </a:p>
          <a:p>
            <a:r>
              <a:rPr lang="en-GB" sz="2800" dirty="0" err="1"/>
              <a:t>Veelkord</a:t>
            </a:r>
            <a:r>
              <a:rPr lang="en-GB" sz="2800" dirty="0"/>
              <a:t> </a:t>
            </a:r>
            <a:r>
              <a:rPr lang="en-GB" sz="2800" dirty="0" err="1"/>
              <a:t>praktilisest</a:t>
            </a:r>
            <a:r>
              <a:rPr lang="en-GB" sz="2800" dirty="0"/>
              <a:t> </a:t>
            </a:r>
            <a:r>
              <a:rPr lang="en-GB" sz="2800" dirty="0" err="1"/>
              <a:t>elust</a:t>
            </a:r>
            <a:endParaRPr lang="en-GB" sz="2800" dirty="0"/>
          </a:p>
          <a:p>
            <a:r>
              <a:rPr lang="en-GB" sz="2800" dirty="0" err="1"/>
              <a:t>Kokkuvõte</a:t>
            </a:r>
            <a:endParaRPr lang="en-GB" sz="2800" dirty="0"/>
          </a:p>
        </p:txBody>
      </p:sp>
      <p:pic>
        <p:nvPicPr>
          <p:cNvPr id="1030" name="Picture 6" descr="Image result for line">
            <a:extLst>
              <a:ext uri="{FF2B5EF4-FFF2-40B4-BE49-F238E27FC236}">
                <a16:creationId xmlns:a16="http://schemas.microsoft.com/office/drawing/2014/main" id="{562D6718-316B-400E-8871-65BA8E00A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948" y="452718"/>
            <a:ext cx="47815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448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71779-AB89-4746-8511-91489AFD3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Haigusjuht</a:t>
            </a:r>
            <a:r>
              <a:rPr lang="en-GB" dirty="0"/>
              <a:t>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AAE6F-2EB1-4C72-8867-5A5A56DD9B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6 – </a:t>
            </a:r>
            <a:r>
              <a:rPr lang="en-GB" dirty="0" err="1"/>
              <a:t>aastane</a:t>
            </a:r>
            <a:r>
              <a:rPr lang="en-GB" dirty="0"/>
              <a:t> </a:t>
            </a:r>
            <a:r>
              <a:rPr lang="en-GB" dirty="0" err="1"/>
              <a:t>poisslaps</a:t>
            </a:r>
            <a:endParaRPr lang="en-GB" dirty="0"/>
          </a:p>
          <a:p>
            <a:r>
              <a:rPr lang="en-GB" dirty="0"/>
              <a:t>3. </a:t>
            </a:r>
            <a:r>
              <a:rPr lang="en-GB" dirty="0" err="1"/>
              <a:t>haiguspäeva</a:t>
            </a:r>
            <a:r>
              <a:rPr lang="en-GB" dirty="0"/>
              <a:t> </a:t>
            </a:r>
            <a:r>
              <a:rPr lang="en-GB" dirty="0" err="1"/>
              <a:t>õhtu</a:t>
            </a:r>
            <a:r>
              <a:rPr lang="en-GB" dirty="0"/>
              <a:t>: </a:t>
            </a:r>
            <a:r>
              <a:rPr lang="en-GB" dirty="0" err="1"/>
              <a:t>hüpertermia</a:t>
            </a:r>
            <a:r>
              <a:rPr lang="en-GB" dirty="0"/>
              <a:t>, </a:t>
            </a:r>
            <a:r>
              <a:rPr lang="en-GB" dirty="0" err="1"/>
              <a:t>mis</a:t>
            </a:r>
            <a:r>
              <a:rPr lang="en-GB" dirty="0"/>
              <a:t> </a:t>
            </a:r>
            <a:r>
              <a:rPr lang="en-GB" dirty="0" err="1"/>
              <a:t>allub</a:t>
            </a:r>
            <a:r>
              <a:rPr lang="en-GB" dirty="0"/>
              <a:t> </a:t>
            </a:r>
            <a:r>
              <a:rPr lang="en-GB" dirty="0" err="1"/>
              <a:t>halvasti</a:t>
            </a:r>
            <a:r>
              <a:rPr lang="en-GB" dirty="0"/>
              <a:t> </a:t>
            </a:r>
            <a:r>
              <a:rPr lang="en-GB" dirty="0" err="1"/>
              <a:t>antipüreesile</a:t>
            </a:r>
            <a:r>
              <a:rPr lang="en-GB" dirty="0"/>
              <a:t>, </a:t>
            </a:r>
            <a:r>
              <a:rPr lang="en-GB" dirty="0" err="1"/>
              <a:t>söögiisu</a:t>
            </a:r>
            <a:r>
              <a:rPr lang="en-GB" dirty="0"/>
              <a:t> </a:t>
            </a:r>
            <a:r>
              <a:rPr lang="en-GB" dirty="0" err="1"/>
              <a:t>halb</a:t>
            </a:r>
            <a:r>
              <a:rPr lang="en-GB" dirty="0"/>
              <a:t>, </a:t>
            </a:r>
            <a:r>
              <a:rPr lang="en-GB" dirty="0" err="1"/>
              <a:t>joonud</a:t>
            </a:r>
            <a:r>
              <a:rPr lang="en-GB" dirty="0"/>
              <a:t> </a:t>
            </a:r>
            <a:r>
              <a:rPr lang="en-GB" dirty="0" err="1"/>
              <a:t>viimase</a:t>
            </a:r>
            <a:r>
              <a:rPr lang="en-GB" dirty="0"/>
              <a:t> </a:t>
            </a:r>
            <a:r>
              <a:rPr lang="en-GB" dirty="0" err="1"/>
              <a:t>päeva</a:t>
            </a:r>
            <a:r>
              <a:rPr lang="en-GB" dirty="0"/>
              <a:t> </a:t>
            </a:r>
            <a:r>
              <a:rPr lang="en-GB" dirty="0" err="1"/>
              <a:t>jooksul</a:t>
            </a:r>
            <a:r>
              <a:rPr lang="en-GB" dirty="0"/>
              <a:t> ca 500 ml, 1 x </a:t>
            </a:r>
            <a:r>
              <a:rPr lang="en-GB" dirty="0" err="1"/>
              <a:t>vedel</a:t>
            </a:r>
            <a:r>
              <a:rPr lang="en-GB" dirty="0"/>
              <a:t> </a:t>
            </a:r>
            <a:r>
              <a:rPr lang="en-GB" dirty="0" err="1"/>
              <a:t>iste</a:t>
            </a:r>
            <a:r>
              <a:rPr lang="en-GB" dirty="0"/>
              <a:t>,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oksenda</a:t>
            </a:r>
            <a:endParaRPr lang="en-GB" dirty="0"/>
          </a:p>
          <a:p>
            <a:r>
              <a:rPr lang="en-GB" dirty="0"/>
              <a:t>CRP 111, </a:t>
            </a:r>
            <a:r>
              <a:rPr lang="en-GB" dirty="0" err="1"/>
              <a:t>uriinis</a:t>
            </a:r>
            <a:r>
              <a:rPr lang="en-GB" dirty="0"/>
              <a:t> </a:t>
            </a:r>
            <a:r>
              <a:rPr lang="en-GB" dirty="0" err="1"/>
              <a:t>mikrohematuuria</a:t>
            </a:r>
            <a:r>
              <a:rPr lang="en-GB" dirty="0"/>
              <a:t>, </a:t>
            </a:r>
            <a:r>
              <a:rPr lang="en-GB" dirty="0" err="1"/>
              <a:t>mikroproteinuuria</a:t>
            </a:r>
            <a:r>
              <a:rPr lang="en-GB" dirty="0"/>
              <a:t>, </a:t>
            </a:r>
            <a:r>
              <a:rPr lang="en-GB" dirty="0" err="1"/>
              <a:t>aga</a:t>
            </a:r>
            <a:r>
              <a:rPr lang="en-GB" dirty="0"/>
              <a:t> </a:t>
            </a:r>
            <a:r>
              <a:rPr lang="en-GB" dirty="0" err="1"/>
              <a:t>leukotsüüdid</a:t>
            </a:r>
            <a:r>
              <a:rPr lang="en-GB" dirty="0"/>
              <a:t> </a:t>
            </a:r>
            <a:r>
              <a:rPr lang="en-GB" dirty="0" err="1"/>
              <a:t>ja</a:t>
            </a:r>
            <a:r>
              <a:rPr lang="en-GB" dirty="0"/>
              <a:t> </a:t>
            </a:r>
            <a:r>
              <a:rPr lang="en-GB" dirty="0" err="1"/>
              <a:t>nitritid</a:t>
            </a:r>
            <a:r>
              <a:rPr lang="en-GB" dirty="0"/>
              <a:t> </a:t>
            </a:r>
            <a:r>
              <a:rPr lang="en-GB" dirty="0" err="1"/>
              <a:t>negatiivsed</a:t>
            </a:r>
            <a:endParaRPr lang="en-GB" dirty="0"/>
          </a:p>
          <a:p>
            <a:r>
              <a:rPr lang="en-GB" dirty="0" err="1"/>
              <a:t>Vastuvõtudiagnoos</a:t>
            </a:r>
            <a:r>
              <a:rPr lang="en-GB" dirty="0"/>
              <a:t>: </a:t>
            </a:r>
            <a:r>
              <a:rPr lang="en-GB" dirty="0" err="1"/>
              <a:t>uroinfektsioon</a:t>
            </a:r>
            <a:r>
              <a:rPr lang="en-GB" dirty="0"/>
              <a:t>? </a:t>
            </a:r>
            <a:r>
              <a:rPr lang="en-GB" dirty="0" err="1"/>
              <a:t>Hospitaliseeritud</a:t>
            </a:r>
            <a:r>
              <a:rPr lang="en-GB" dirty="0"/>
              <a:t> </a:t>
            </a:r>
            <a:r>
              <a:rPr lang="en-GB" dirty="0" err="1"/>
              <a:t>üldpediaatria</a:t>
            </a:r>
            <a:r>
              <a:rPr lang="en-GB" dirty="0"/>
              <a:t> </a:t>
            </a:r>
            <a:r>
              <a:rPr lang="en-GB" dirty="0" err="1"/>
              <a:t>osakonda</a:t>
            </a:r>
            <a:endParaRPr lang="en-GB" dirty="0"/>
          </a:p>
          <a:p>
            <a:r>
              <a:rPr lang="en-GB" dirty="0" err="1"/>
              <a:t>Õendusdiagnoos</a:t>
            </a:r>
            <a:r>
              <a:rPr lang="en-GB" dirty="0"/>
              <a:t>: </a:t>
            </a:r>
            <a:r>
              <a:rPr lang="en-GB" dirty="0" err="1"/>
              <a:t>ülekuumenemine</a:t>
            </a:r>
            <a:r>
              <a:rPr lang="en-GB" dirty="0"/>
              <a:t>, </a:t>
            </a:r>
            <a:r>
              <a:rPr lang="en-GB" dirty="0" err="1"/>
              <a:t>mis</a:t>
            </a:r>
            <a:r>
              <a:rPr lang="en-GB" dirty="0"/>
              <a:t> </a:t>
            </a:r>
            <a:r>
              <a:rPr lang="en-GB" dirty="0" err="1"/>
              <a:t>seondub</a:t>
            </a:r>
            <a:r>
              <a:rPr lang="en-GB" dirty="0"/>
              <a:t> </a:t>
            </a:r>
            <a:r>
              <a:rPr lang="en-GB" dirty="0" err="1"/>
              <a:t>haigusega</a:t>
            </a:r>
            <a:r>
              <a:rPr lang="en-GB" dirty="0"/>
              <a:t> </a:t>
            </a:r>
            <a:r>
              <a:rPr lang="en-GB" dirty="0" err="1"/>
              <a:t>ja</a:t>
            </a:r>
            <a:r>
              <a:rPr lang="en-GB" dirty="0"/>
              <a:t> </a:t>
            </a:r>
            <a:r>
              <a:rPr lang="en-GB" dirty="0" err="1"/>
              <a:t>millest</a:t>
            </a:r>
            <a:r>
              <a:rPr lang="en-GB" dirty="0"/>
              <a:t> </a:t>
            </a:r>
            <a:r>
              <a:rPr lang="en-GB" dirty="0" err="1"/>
              <a:t>annab</a:t>
            </a:r>
            <a:r>
              <a:rPr lang="en-GB" dirty="0"/>
              <a:t> </a:t>
            </a:r>
            <a:r>
              <a:rPr lang="en-GB" dirty="0" err="1"/>
              <a:t>tunnistust</a:t>
            </a:r>
            <a:r>
              <a:rPr lang="en-GB" dirty="0"/>
              <a:t> </a:t>
            </a:r>
            <a:r>
              <a:rPr lang="en-GB" dirty="0" err="1"/>
              <a:t>normaalsest</a:t>
            </a:r>
            <a:r>
              <a:rPr lang="en-GB" dirty="0"/>
              <a:t> </a:t>
            </a:r>
            <a:r>
              <a:rPr lang="en-GB" dirty="0" err="1"/>
              <a:t>kõrgem</a:t>
            </a:r>
            <a:r>
              <a:rPr lang="en-GB" dirty="0"/>
              <a:t> </a:t>
            </a:r>
            <a:r>
              <a:rPr lang="en-GB" dirty="0" err="1"/>
              <a:t>kehatemperatuur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559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6A8B-24C5-42F1-9476-4AADF6DC7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Haigusjuht</a:t>
            </a:r>
            <a:r>
              <a:rPr lang="en-GB" dirty="0"/>
              <a:t>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97384-55EE-4810-81B8-2EC932A37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15 – </a:t>
            </a:r>
            <a:r>
              <a:rPr lang="en-GB" dirty="0" err="1"/>
              <a:t>aastane</a:t>
            </a:r>
            <a:r>
              <a:rPr lang="en-GB" dirty="0"/>
              <a:t> </a:t>
            </a:r>
            <a:r>
              <a:rPr lang="en-GB" dirty="0" err="1"/>
              <a:t>poisslaps</a:t>
            </a:r>
            <a:endParaRPr lang="en-GB" dirty="0"/>
          </a:p>
          <a:p>
            <a:r>
              <a:rPr lang="en-GB" dirty="0" err="1"/>
              <a:t>Põeb</a:t>
            </a:r>
            <a:r>
              <a:rPr lang="en-GB" dirty="0"/>
              <a:t> </a:t>
            </a:r>
            <a:r>
              <a:rPr lang="en-GB" dirty="0" err="1"/>
              <a:t>alates</a:t>
            </a:r>
            <a:r>
              <a:rPr lang="en-GB" dirty="0"/>
              <a:t> 2. </a:t>
            </a:r>
            <a:r>
              <a:rPr lang="en-GB" dirty="0" err="1"/>
              <a:t>eluaastast</a:t>
            </a:r>
            <a:r>
              <a:rPr lang="en-GB" dirty="0"/>
              <a:t> </a:t>
            </a:r>
            <a:r>
              <a:rPr lang="en-GB" dirty="0" err="1"/>
              <a:t>juveniilset</a:t>
            </a:r>
            <a:r>
              <a:rPr lang="en-GB" dirty="0"/>
              <a:t> </a:t>
            </a:r>
            <a:r>
              <a:rPr lang="en-GB" dirty="0" err="1"/>
              <a:t>idiopaatilist</a:t>
            </a:r>
            <a:r>
              <a:rPr lang="en-GB" dirty="0"/>
              <a:t> </a:t>
            </a:r>
            <a:r>
              <a:rPr lang="en-GB" dirty="0" err="1"/>
              <a:t>polüartriiti</a:t>
            </a:r>
            <a:r>
              <a:rPr lang="en-GB" dirty="0"/>
              <a:t>, </a:t>
            </a:r>
            <a:r>
              <a:rPr lang="en-GB" dirty="0" err="1"/>
              <a:t>haigus</a:t>
            </a:r>
            <a:r>
              <a:rPr lang="en-GB" dirty="0"/>
              <a:t> </a:t>
            </a:r>
            <a:r>
              <a:rPr lang="en-GB" dirty="0" err="1"/>
              <a:t>kulgeb</a:t>
            </a:r>
            <a:r>
              <a:rPr lang="en-GB" dirty="0"/>
              <a:t> </a:t>
            </a:r>
            <a:r>
              <a:rPr lang="en-GB" dirty="0" err="1"/>
              <a:t>kõrgete</a:t>
            </a:r>
            <a:r>
              <a:rPr lang="en-GB" dirty="0"/>
              <a:t> </a:t>
            </a:r>
            <a:r>
              <a:rPr lang="en-GB" dirty="0" err="1"/>
              <a:t>põletikunäitude</a:t>
            </a:r>
            <a:r>
              <a:rPr lang="en-GB" dirty="0"/>
              <a:t> </a:t>
            </a:r>
            <a:r>
              <a:rPr lang="en-GB" dirty="0" err="1"/>
              <a:t>ja</a:t>
            </a:r>
            <a:r>
              <a:rPr lang="en-GB" dirty="0"/>
              <a:t> </a:t>
            </a:r>
            <a:r>
              <a:rPr lang="en-GB" dirty="0" err="1"/>
              <a:t>välja</a:t>
            </a:r>
            <a:r>
              <a:rPr lang="en-GB" dirty="0"/>
              <a:t> </a:t>
            </a:r>
            <a:r>
              <a:rPr lang="en-GB" dirty="0" err="1"/>
              <a:t>kujunenud</a:t>
            </a:r>
            <a:r>
              <a:rPr lang="en-GB" dirty="0"/>
              <a:t> </a:t>
            </a:r>
            <a:r>
              <a:rPr lang="en-GB" dirty="0" err="1"/>
              <a:t>raskete</a:t>
            </a:r>
            <a:r>
              <a:rPr lang="en-GB" dirty="0"/>
              <a:t> </a:t>
            </a:r>
            <a:r>
              <a:rPr lang="en-GB" dirty="0" err="1"/>
              <a:t>liigesedeformatsioonidega</a:t>
            </a:r>
            <a:r>
              <a:rPr lang="en-GB" dirty="0"/>
              <a:t>. 8. </a:t>
            </a:r>
            <a:r>
              <a:rPr lang="en-GB" dirty="0" err="1"/>
              <a:t>eluaastal</a:t>
            </a:r>
            <a:r>
              <a:rPr lang="en-GB" dirty="0"/>
              <a:t> </a:t>
            </a:r>
            <a:r>
              <a:rPr lang="en-GB" dirty="0" err="1"/>
              <a:t>diagnoositi</a:t>
            </a:r>
            <a:r>
              <a:rPr lang="en-GB" dirty="0"/>
              <a:t> </a:t>
            </a:r>
            <a:r>
              <a:rPr lang="en-GB" dirty="0" err="1"/>
              <a:t>üldist</a:t>
            </a:r>
            <a:r>
              <a:rPr lang="en-GB" dirty="0"/>
              <a:t> </a:t>
            </a:r>
            <a:r>
              <a:rPr lang="en-GB" dirty="0" err="1"/>
              <a:t>variaabelset</a:t>
            </a:r>
            <a:r>
              <a:rPr lang="en-GB" dirty="0"/>
              <a:t> </a:t>
            </a:r>
            <a:r>
              <a:rPr lang="en-GB" dirty="0" err="1"/>
              <a:t>immuunpuudulikkust</a:t>
            </a:r>
            <a:r>
              <a:rPr lang="en-GB" dirty="0"/>
              <a:t>. </a:t>
            </a:r>
            <a:r>
              <a:rPr lang="en-GB" dirty="0" err="1"/>
              <a:t>Halb</a:t>
            </a:r>
            <a:r>
              <a:rPr lang="en-GB" dirty="0"/>
              <a:t> </a:t>
            </a:r>
            <a:r>
              <a:rPr lang="en-GB" dirty="0" err="1"/>
              <a:t>ravisoostumus</a:t>
            </a:r>
            <a:r>
              <a:rPr lang="en-GB" dirty="0"/>
              <a:t> </a:t>
            </a:r>
            <a:r>
              <a:rPr lang="en-GB" dirty="0" err="1"/>
              <a:t>pere</a:t>
            </a:r>
            <a:r>
              <a:rPr lang="en-GB" dirty="0"/>
              <a:t> </a:t>
            </a:r>
            <a:r>
              <a:rPr lang="en-GB" dirty="0" err="1"/>
              <a:t>poolt</a:t>
            </a:r>
            <a:r>
              <a:rPr lang="en-GB" dirty="0"/>
              <a:t>. </a:t>
            </a:r>
            <a:r>
              <a:rPr lang="en-GB" dirty="0" err="1"/>
              <a:t>Ravimitekkene</a:t>
            </a:r>
            <a:r>
              <a:rPr lang="en-GB" dirty="0"/>
              <a:t> </a:t>
            </a:r>
            <a:r>
              <a:rPr lang="en-GB" dirty="0" err="1"/>
              <a:t>Cushingi</a:t>
            </a:r>
            <a:r>
              <a:rPr lang="en-GB" dirty="0"/>
              <a:t> </a:t>
            </a:r>
            <a:r>
              <a:rPr lang="en-GB" dirty="0" err="1"/>
              <a:t>sündroom</a:t>
            </a:r>
            <a:r>
              <a:rPr lang="en-GB" dirty="0"/>
              <a:t>, </a:t>
            </a:r>
            <a:r>
              <a:rPr lang="en-GB" dirty="0" err="1"/>
              <a:t>kasvupeetus</a:t>
            </a:r>
            <a:r>
              <a:rPr lang="en-GB" dirty="0"/>
              <a:t>. 13. </a:t>
            </a:r>
            <a:r>
              <a:rPr lang="en-GB" dirty="0" err="1"/>
              <a:t>eluaastal</a:t>
            </a:r>
            <a:r>
              <a:rPr lang="en-GB" dirty="0"/>
              <a:t> </a:t>
            </a:r>
            <a:r>
              <a:rPr lang="en-GB" dirty="0" err="1"/>
              <a:t>asetatud</a:t>
            </a:r>
            <a:r>
              <a:rPr lang="en-GB" dirty="0"/>
              <a:t> port-a-</a:t>
            </a:r>
            <a:r>
              <a:rPr lang="en-GB" dirty="0" err="1"/>
              <a:t>cath</a:t>
            </a:r>
            <a:r>
              <a:rPr lang="en-GB" dirty="0"/>
              <a:t>, </a:t>
            </a:r>
            <a:r>
              <a:rPr lang="en-GB" dirty="0" err="1"/>
              <a:t>raskendatud</a:t>
            </a:r>
            <a:r>
              <a:rPr lang="en-GB" dirty="0"/>
              <a:t> </a:t>
            </a:r>
            <a:r>
              <a:rPr lang="en-GB" dirty="0" err="1"/>
              <a:t>intubatsioon</a:t>
            </a:r>
            <a:r>
              <a:rPr lang="en-GB" dirty="0"/>
              <a:t>. </a:t>
            </a:r>
          </a:p>
          <a:p>
            <a:r>
              <a:rPr lang="en-GB" dirty="0" err="1"/>
              <a:t>Saabus</a:t>
            </a:r>
            <a:r>
              <a:rPr lang="en-GB" dirty="0"/>
              <a:t> </a:t>
            </a:r>
            <a:r>
              <a:rPr lang="en-GB" dirty="0" err="1"/>
              <a:t>üldpediaatria</a:t>
            </a:r>
            <a:r>
              <a:rPr lang="en-GB" dirty="0"/>
              <a:t> </a:t>
            </a:r>
            <a:r>
              <a:rPr lang="en-GB" dirty="0" err="1"/>
              <a:t>osakonda</a:t>
            </a:r>
            <a:r>
              <a:rPr lang="en-GB" dirty="0"/>
              <a:t> </a:t>
            </a:r>
            <a:r>
              <a:rPr lang="en-GB" dirty="0" err="1"/>
              <a:t>asendusraviks</a:t>
            </a:r>
            <a:r>
              <a:rPr lang="en-GB" dirty="0"/>
              <a:t> IVIG-</a:t>
            </a:r>
            <a:r>
              <a:rPr lang="en-GB" dirty="0" err="1"/>
              <a:t>ga</a:t>
            </a:r>
            <a:r>
              <a:rPr lang="en-GB" dirty="0"/>
              <a:t>, </a:t>
            </a:r>
            <a:r>
              <a:rPr lang="en-GB" dirty="0" err="1"/>
              <a:t>püsiravi</a:t>
            </a:r>
            <a:r>
              <a:rPr lang="en-GB" dirty="0"/>
              <a:t> </a:t>
            </a:r>
            <a:r>
              <a:rPr lang="en-GB" dirty="0" err="1"/>
              <a:t>bioloogilise</a:t>
            </a:r>
            <a:r>
              <a:rPr lang="en-GB" dirty="0"/>
              <a:t> </a:t>
            </a:r>
            <a:r>
              <a:rPr lang="en-GB" dirty="0" err="1"/>
              <a:t>ravimi</a:t>
            </a:r>
            <a:r>
              <a:rPr lang="en-GB" dirty="0"/>
              <a:t> </a:t>
            </a:r>
            <a:r>
              <a:rPr lang="en-GB" dirty="0" err="1"/>
              <a:t>golimumabiga</a:t>
            </a:r>
            <a:r>
              <a:rPr lang="en-GB" dirty="0"/>
              <a:t>, </a:t>
            </a:r>
            <a:r>
              <a:rPr lang="en-GB" dirty="0" err="1"/>
              <a:t>haiguse</a:t>
            </a:r>
            <a:r>
              <a:rPr lang="en-GB" dirty="0"/>
              <a:t> </a:t>
            </a:r>
            <a:r>
              <a:rPr lang="en-GB" dirty="0" err="1"/>
              <a:t>ägenemisel</a:t>
            </a:r>
            <a:r>
              <a:rPr lang="en-GB" dirty="0"/>
              <a:t> </a:t>
            </a:r>
            <a:r>
              <a:rPr lang="en-GB" dirty="0" err="1"/>
              <a:t>ravi</a:t>
            </a:r>
            <a:r>
              <a:rPr lang="en-GB" dirty="0"/>
              <a:t> </a:t>
            </a:r>
            <a:r>
              <a:rPr lang="en-GB" dirty="0" err="1"/>
              <a:t>süsteemse</a:t>
            </a:r>
            <a:r>
              <a:rPr lang="en-GB" dirty="0"/>
              <a:t> </a:t>
            </a:r>
            <a:r>
              <a:rPr lang="en-GB" dirty="0" err="1"/>
              <a:t>glükokortikosteroidiga</a:t>
            </a:r>
            <a:endParaRPr lang="en-GB" dirty="0"/>
          </a:p>
          <a:p>
            <a:r>
              <a:rPr lang="en-GB" dirty="0" err="1"/>
              <a:t>Õendusdiagnoos</a:t>
            </a:r>
            <a:r>
              <a:rPr lang="en-GB" dirty="0"/>
              <a:t>: </a:t>
            </a:r>
            <a:r>
              <a:rPr lang="en-GB" dirty="0" err="1"/>
              <a:t>infektsiooni</a:t>
            </a:r>
            <a:r>
              <a:rPr lang="en-GB" dirty="0"/>
              <a:t> risk, </a:t>
            </a:r>
            <a:r>
              <a:rPr lang="en-GB" dirty="0" err="1"/>
              <a:t>millest</a:t>
            </a:r>
            <a:r>
              <a:rPr lang="en-GB" dirty="0"/>
              <a:t> </a:t>
            </a:r>
            <a:r>
              <a:rPr lang="en-GB" dirty="0" err="1"/>
              <a:t>annab</a:t>
            </a:r>
            <a:r>
              <a:rPr lang="en-GB" dirty="0"/>
              <a:t> </a:t>
            </a:r>
            <a:r>
              <a:rPr lang="en-GB" dirty="0" err="1"/>
              <a:t>tunnistust</a:t>
            </a:r>
            <a:r>
              <a:rPr lang="en-GB" dirty="0"/>
              <a:t> </a:t>
            </a:r>
            <a:r>
              <a:rPr lang="en-GB" dirty="0" err="1"/>
              <a:t>ebapiisav</a:t>
            </a:r>
            <a:r>
              <a:rPr lang="en-GB" dirty="0"/>
              <a:t> </a:t>
            </a:r>
            <a:r>
              <a:rPr lang="en-GB" dirty="0" err="1"/>
              <a:t>primaarne</a:t>
            </a:r>
            <a:r>
              <a:rPr lang="en-GB" dirty="0"/>
              <a:t> </a:t>
            </a:r>
            <a:r>
              <a:rPr lang="en-GB" dirty="0" err="1"/>
              <a:t>kaitse</a:t>
            </a:r>
            <a:r>
              <a:rPr lang="en-GB" dirty="0"/>
              <a:t>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1352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86DAC-D323-4F9C-9C7A-AF618DCA9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Diagnoos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08EFFB-6653-48EC-A998-EB0B439EE2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Diagnoos: seisundi, situatsiooni või probleemi põhjuse või olemuse uurimine või analüüs ja sellest analüüsist kokkuvõtte tegemine </a:t>
            </a:r>
          </a:p>
          <a:p>
            <a:r>
              <a:rPr lang="fi-FI" dirty="0"/>
              <a:t>Diagnoos meditsiinis on arstlik otsus haiguse olemuse ja haige seisundi kohta</a:t>
            </a:r>
          </a:p>
          <a:p>
            <a:r>
              <a:rPr lang="et-EE" dirty="0"/>
              <a:t>Õendusdiagnooside klassifikatsioonid grupeerivad patsientide reaktsioone terviseprobleemidele/elusündmustele, mille järgi valivad õed sekkumisi, et parendada patsientide tervisetulemusi</a:t>
            </a:r>
            <a:endParaRPr lang="fi-FI" dirty="0"/>
          </a:p>
          <a:p>
            <a:endParaRPr lang="fi-FI" dirty="0"/>
          </a:p>
          <a:p>
            <a:r>
              <a:rPr lang="fi-FI" dirty="0"/>
              <a:t>Mõiste tuleneb kreeka keelest ja tähendab "teadmine läbi...” (</a:t>
            </a:r>
            <a:r>
              <a:rPr lang="en-GB" i="1" dirty="0"/>
              <a:t>"knowing through…“ </a:t>
            </a:r>
            <a:r>
              <a:rPr lang="en-GB" dirty="0" err="1"/>
              <a:t>ik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93288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E4877-5E02-47AE-8954-C6E94CE88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0"/>
            <a:ext cx="9404723" cy="1391478"/>
          </a:xfrm>
        </p:spPr>
        <p:txBody>
          <a:bodyPr/>
          <a:lstStyle/>
          <a:p>
            <a:r>
              <a:rPr lang="en-GB" sz="4400" dirty="0" err="1"/>
              <a:t>Õendusdiagnoos</a:t>
            </a:r>
            <a:r>
              <a:rPr lang="en-GB" sz="4400" dirty="0"/>
              <a:t> vs </a:t>
            </a:r>
            <a:r>
              <a:rPr lang="en-GB" sz="4400" dirty="0" err="1"/>
              <a:t>meditsiiniline</a:t>
            </a:r>
            <a:r>
              <a:rPr lang="en-GB" sz="4400" dirty="0"/>
              <a:t> </a:t>
            </a:r>
            <a:r>
              <a:rPr lang="en-GB" sz="4400" dirty="0" err="1"/>
              <a:t>diagnoos</a:t>
            </a:r>
            <a:r>
              <a:rPr lang="en-GB" sz="4400" dirty="0"/>
              <a:t> – </a:t>
            </a:r>
            <a:r>
              <a:rPr lang="en-GB" sz="4400" dirty="0" err="1"/>
              <a:t>mis</a:t>
            </a:r>
            <a:r>
              <a:rPr lang="en-GB" sz="4400" dirty="0"/>
              <a:t> on </a:t>
            </a:r>
            <a:r>
              <a:rPr lang="en-GB" sz="4400" dirty="0" err="1"/>
              <a:t>erinevat</a:t>
            </a:r>
            <a:br>
              <a:rPr lang="en-GB" sz="4400" dirty="0"/>
            </a:b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1AB09B2-B530-40DD-966E-24B75E4DE8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209510"/>
              </p:ext>
            </p:extLst>
          </p:nvPr>
        </p:nvGraphicFramePr>
        <p:xfrm>
          <a:off x="768626" y="1391478"/>
          <a:ext cx="11211339" cy="5277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9478">
                  <a:extLst>
                    <a:ext uri="{9D8B030D-6E8A-4147-A177-3AD203B41FA5}">
                      <a16:colId xmlns:a16="http://schemas.microsoft.com/office/drawing/2014/main" val="628605129"/>
                    </a:ext>
                  </a:extLst>
                </a:gridCol>
                <a:gridCol w="5611861">
                  <a:extLst>
                    <a:ext uri="{9D8B030D-6E8A-4147-A177-3AD203B41FA5}">
                      <a16:colId xmlns:a16="http://schemas.microsoft.com/office/drawing/2014/main" val="3334732905"/>
                    </a:ext>
                  </a:extLst>
                </a:gridCol>
              </a:tblGrid>
              <a:tr h="495358">
                <a:tc>
                  <a:txBody>
                    <a:bodyPr/>
                    <a:lstStyle/>
                    <a:p>
                      <a:r>
                        <a:rPr lang="en-GB" dirty="0" err="1"/>
                        <a:t>Õendusdiagnoos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Meditsiiniline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diagnoos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6097723"/>
                  </a:ext>
                </a:extLst>
              </a:tr>
              <a:tr h="495358">
                <a:tc>
                  <a:txBody>
                    <a:bodyPr/>
                    <a:lstStyle/>
                    <a:p>
                      <a:r>
                        <a:rPr lang="en-GB" dirty="0" err="1"/>
                        <a:t>Lähtub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õenduspraktikast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Lähtub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arstipraktikast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4964109"/>
                  </a:ext>
                </a:extLst>
              </a:tr>
              <a:tr h="692310">
                <a:tc>
                  <a:txBody>
                    <a:bodyPr/>
                    <a:lstStyle/>
                    <a:p>
                      <a:r>
                        <a:rPr lang="en-GB" dirty="0" err="1"/>
                        <a:t>Diagnoosi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püstitab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ja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sõnastab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õde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võimalusel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koos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patsiendiga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Diagnoosi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püstitab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arst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355070"/>
                  </a:ext>
                </a:extLst>
              </a:tr>
              <a:tr h="1211951">
                <a:tc>
                  <a:txBody>
                    <a:bodyPr/>
                    <a:lstStyle/>
                    <a:p>
                      <a:r>
                        <a:rPr lang="en-GB" dirty="0" err="1"/>
                        <a:t>Diagnoos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vastavalt</a:t>
                      </a:r>
                      <a:r>
                        <a:rPr lang="en-GB" dirty="0"/>
                        <a:t> NANDA II </a:t>
                      </a:r>
                      <a:r>
                        <a:rPr lang="en-GB" dirty="0" err="1"/>
                        <a:t>taksonoomiale</a:t>
                      </a:r>
                      <a:r>
                        <a:rPr lang="en-GB" dirty="0"/>
                        <a:t>, </a:t>
                      </a:r>
                      <a:r>
                        <a:rPr lang="en-GB" dirty="0" err="1"/>
                        <a:t>koosneb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kolmest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tasandist</a:t>
                      </a:r>
                      <a:r>
                        <a:rPr lang="en-GB" dirty="0"/>
                        <a:t>, </a:t>
                      </a:r>
                      <a:r>
                        <a:rPr lang="en-GB" dirty="0" err="1"/>
                        <a:t>kood</a:t>
                      </a:r>
                      <a:r>
                        <a:rPr lang="en-GB" dirty="0"/>
                        <a:t>  </a:t>
                      </a:r>
                      <a:r>
                        <a:rPr lang="en-GB" dirty="0" err="1"/>
                        <a:t>ei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sisalda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klassifitseeritud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mõistet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sisaldavat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informatsiooni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Diagnoos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vastavalt</a:t>
                      </a:r>
                      <a:r>
                        <a:rPr lang="en-GB" dirty="0"/>
                        <a:t> RHK-10-le, </a:t>
                      </a:r>
                      <a:r>
                        <a:rPr lang="en-GB" dirty="0" err="1"/>
                        <a:t>valdavalt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elundkonna</a:t>
                      </a:r>
                      <a:r>
                        <a:rPr lang="en-GB" dirty="0"/>
                        <a:t>/</a:t>
                      </a:r>
                      <a:r>
                        <a:rPr lang="en-GB" dirty="0" err="1"/>
                        <a:t>haiguste</a:t>
                      </a:r>
                      <a:r>
                        <a:rPr lang="en-GB" dirty="0"/>
                        <a:t>/</a:t>
                      </a:r>
                      <a:r>
                        <a:rPr lang="en-GB" dirty="0" err="1"/>
                        <a:t>sümptomite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põhine</a:t>
                      </a:r>
                      <a:r>
                        <a:rPr lang="en-GB" dirty="0"/>
                        <a:t>, </a:t>
                      </a:r>
                      <a:r>
                        <a:rPr lang="en-GB" dirty="0" err="1"/>
                        <a:t>kood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sisaldab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infot</a:t>
                      </a:r>
                      <a:r>
                        <a:rPr lang="en-GB" dirty="0"/>
                        <a:t>  </a:t>
                      </a:r>
                      <a:r>
                        <a:rPr lang="en-GB" dirty="0" err="1"/>
                        <a:t>diagnoosi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kohta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9969311"/>
                  </a:ext>
                </a:extLst>
              </a:tr>
              <a:tr h="855003">
                <a:tc>
                  <a:txBody>
                    <a:bodyPr/>
                    <a:lstStyle/>
                    <a:p>
                      <a:r>
                        <a:rPr lang="en-GB" dirty="0" err="1"/>
                        <a:t>Muutub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vastavalt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patsiendi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seisundile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Püsib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muutumatuna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tervenemise</a:t>
                      </a:r>
                      <a:r>
                        <a:rPr lang="en-GB" dirty="0"/>
                        <a:t>/</a:t>
                      </a:r>
                      <a:r>
                        <a:rPr lang="en-GB" dirty="0" err="1"/>
                        <a:t>paranemiseni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144591"/>
                  </a:ext>
                </a:extLst>
              </a:tr>
              <a:tr h="855003">
                <a:tc>
                  <a:txBody>
                    <a:bodyPr/>
                    <a:lstStyle/>
                    <a:p>
                      <a:r>
                        <a:rPr lang="en-GB" dirty="0" err="1"/>
                        <a:t>Õendus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tegeleb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patsiendi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ja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tema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perega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Meditsiiniline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diagnoos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puudutab</a:t>
                      </a:r>
                      <a:r>
                        <a:rPr lang="en-GB" dirty="0"/>
                        <a:t>  </a:t>
                      </a:r>
                      <a:r>
                        <a:rPr lang="en-GB" dirty="0" err="1"/>
                        <a:t>peamiselt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patsienti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1868521"/>
                  </a:ext>
                </a:extLst>
              </a:tr>
              <a:tr h="672859">
                <a:tc>
                  <a:txBody>
                    <a:bodyPr/>
                    <a:lstStyle/>
                    <a:p>
                      <a:r>
                        <a:rPr lang="en-GB" dirty="0" err="1"/>
                        <a:t>Kasutatakase</a:t>
                      </a:r>
                      <a:r>
                        <a:rPr lang="en-GB" dirty="0"/>
                        <a:t> ka </a:t>
                      </a:r>
                      <a:r>
                        <a:rPr lang="en-GB" dirty="0" err="1"/>
                        <a:t>riski</a:t>
                      </a:r>
                      <a:r>
                        <a:rPr lang="en-GB" dirty="0"/>
                        <a:t> - </a:t>
                      </a:r>
                      <a:r>
                        <a:rPr lang="en-GB" dirty="0" err="1"/>
                        <a:t>ja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terviseedenduslikke</a:t>
                      </a:r>
                      <a:r>
                        <a:rPr lang="en-GB" dirty="0"/>
                        <a:t> diagnose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Kasutatakse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peamiselt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probleemikeskkseid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diagnoose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403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1465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4C005-70C3-48A2-92F7-7800BC1F9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err="1"/>
              <a:t>Õendusdiagnoos</a:t>
            </a:r>
            <a:r>
              <a:rPr lang="en-GB" sz="4400" dirty="0"/>
              <a:t> vs </a:t>
            </a:r>
            <a:r>
              <a:rPr lang="en-GB" sz="4400" dirty="0" err="1"/>
              <a:t>meditsiiniline</a:t>
            </a:r>
            <a:r>
              <a:rPr lang="en-GB" sz="4400" dirty="0"/>
              <a:t> </a:t>
            </a:r>
            <a:r>
              <a:rPr lang="en-GB" sz="4400" dirty="0" err="1"/>
              <a:t>diagnoos</a:t>
            </a:r>
            <a:r>
              <a:rPr lang="en-GB" sz="4400" dirty="0"/>
              <a:t> – </a:t>
            </a:r>
            <a:r>
              <a:rPr lang="en-GB" sz="4400" dirty="0" err="1"/>
              <a:t>mis</a:t>
            </a:r>
            <a:r>
              <a:rPr lang="en-GB" sz="4400" dirty="0"/>
              <a:t> on </a:t>
            </a:r>
            <a:r>
              <a:rPr lang="en-GB" sz="4400" dirty="0" err="1"/>
              <a:t>sarnast</a:t>
            </a:r>
            <a:br>
              <a:rPr lang="en-GB" sz="4400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604A1-45C3-4192-9C60-7FBEF4038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400" dirty="0" err="1"/>
              <a:t>Võimaldavad</a:t>
            </a:r>
            <a:r>
              <a:rPr lang="en-GB" sz="2400" dirty="0"/>
              <a:t> </a:t>
            </a:r>
            <a:r>
              <a:rPr lang="en-GB" sz="2400" dirty="0" err="1"/>
              <a:t>anda</a:t>
            </a:r>
            <a:r>
              <a:rPr lang="en-GB" sz="2400" dirty="0"/>
              <a:t> </a:t>
            </a:r>
            <a:r>
              <a:rPr lang="en-GB" sz="2400" dirty="0" err="1"/>
              <a:t>nähtusele</a:t>
            </a:r>
            <a:r>
              <a:rPr lang="en-GB" sz="2400" dirty="0"/>
              <a:t> </a:t>
            </a:r>
            <a:r>
              <a:rPr lang="en-GB" sz="2400" dirty="0" err="1"/>
              <a:t>õige</a:t>
            </a:r>
            <a:r>
              <a:rPr lang="en-GB" sz="2400" dirty="0"/>
              <a:t> </a:t>
            </a:r>
            <a:r>
              <a:rPr lang="en-GB" sz="2400" dirty="0" err="1"/>
              <a:t>nime</a:t>
            </a:r>
            <a:r>
              <a:rPr lang="en-GB" sz="2400" dirty="0"/>
              <a:t> </a:t>
            </a:r>
            <a:r>
              <a:rPr lang="en-GB" sz="2400" dirty="0" err="1"/>
              <a:t>ja</a:t>
            </a:r>
            <a:r>
              <a:rPr lang="en-GB" sz="2400" dirty="0"/>
              <a:t> </a:t>
            </a:r>
            <a:r>
              <a:rPr lang="en-GB" sz="2400" dirty="0" err="1"/>
              <a:t>sellest</a:t>
            </a:r>
            <a:r>
              <a:rPr lang="en-GB" sz="2400" dirty="0"/>
              <a:t> </a:t>
            </a:r>
            <a:r>
              <a:rPr lang="en-GB" sz="2400" dirty="0" err="1"/>
              <a:t>lähtuvalt</a:t>
            </a:r>
            <a:r>
              <a:rPr lang="en-GB" sz="2400" dirty="0"/>
              <a:t> </a:t>
            </a:r>
            <a:r>
              <a:rPr lang="en-GB" sz="2400" dirty="0" err="1"/>
              <a:t>koostada</a:t>
            </a:r>
            <a:r>
              <a:rPr lang="en-GB" sz="2400" dirty="0"/>
              <a:t> </a:t>
            </a:r>
            <a:r>
              <a:rPr lang="en-GB" sz="2400" dirty="0" err="1"/>
              <a:t>tegevusplaani</a:t>
            </a:r>
            <a:endParaRPr lang="en-GB" sz="2400" dirty="0"/>
          </a:p>
          <a:p>
            <a:r>
              <a:rPr lang="en-GB" sz="2400" dirty="0" err="1"/>
              <a:t>Terminoloogia</a:t>
            </a:r>
            <a:r>
              <a:rPr lang="en-GB" sz="2400" dirty="0"/>
              <a:t> </a:t>
            </a:r>
            <a:r>
              <a:rPr lang="en-GB" sz="2400" dirty="0" err="1"/>
              <a:t>täpsus</a:t>
            </a:r>
            <a:endParaRPr lang="en-GB" sz="2400" dirty="0"/>
          </a:p>
          <a:p>
            <a:r>
              <a:rPr lang="en-GB" sz="2400" dirty="0" err="1"/>
              <a:t>Võimaldavad</a:t>
            </a:r>
            <a:r>
              <a:rPr lang="en-GB" sz="2400" dirty="0"/>
              <a:t> </a:t>
            </a:r>
            <a:r>
              <a:rPr lang="en-GB" sz="2400" dirty="0" err="1"/>
              <a:t>statistilist</a:t>
            </a:r>
            <a:r>
              <a:rPr lang="en-GB" sz="2400" dirty="0"/>
              <a:t> </a:t>
            </a:r>
            <a:r>
              <a:rPr lang="en-GB" sz="2400" dirty="0" err="1"/>
              <a:t>analüüsi</a:t>
            </a:r>
            <a:endParaRPr lang="en-GB" sz="2400" dirty="0"/>
          </a:p>
          <a:p>
            <a:r>
              <a:rPr lang="en-GB" sz="2400" dirty="0" err="1"/>
              <a:t>Toetavad</a:t>
            </a:r>
            <a:r>
              <a:rPr lang="en-GB" sz="2400" dirty="0"/>
              <a:t> </a:t>
            </a:r>
            <a:r>
              <a:rPr lang="en-GB" sz="2400" dirty="0" err="1"/>
              <a:t>infovahetust</a:t>
            </a:r>
            <a:r>
              <a:rPr lang="en-GB" sz="2400" dirty="0"/>
              <a:t> </a:t>
            </a:r>
            <a:r>
              <a:rPr lang="en-GB" sz="2400" dirty="0" err="1"/>
              <a:t>tervishoiumeeskonna</a:t>
            </a:r>
            <a:r>
              <a:rPr lang="en-GB" sz="2400" dirty="0"/>
              <a:t> </a:t>
            </a:r>
            <a:r>
              <a:rPr lang="en-GB" sz="2400" dirty="0" err="1"/>
              <a:t>liikmete</a:t>
            </a:r>
            <a:r>
              <a:rPr lang="en-GB" sz="2400" dirty="0"/>
              <a:t> </a:t>
            </a:r>
            <a:r>
              <a:rPr lang="en-GB" sz="2400" dirty="0" err="1"/>
              <a:t>vahel</a:t>
            </a:r>
            <a:endParaRPr lang="en-GB" sz="2400" dirty="0"/>
          </a:p>
          <a:p>
            <a:r>
              <a:rPr lang="en-GB" sz="2400" dirty="0" err="1"/>
              <a:t>Mõlemal</a:t>
            </a:r>
            <a:r>
              <a:rPr lang="en-GB" sz="2400" dirty="0"/>
              <a:t> </a:t>
            </a:r>
            <a:r>
              <a:rPr lang="en-GB" sz="2400" dirty="0" err="1"/>
              <a:t>juhul</a:t>
            </a:r>
            <a:r>
              <a:rPr lang="en-GB" sz="2400" dirty="0"/>
              <a:t> </a:t>
            </a:r>
            <a:r>
              <a:rPr lang="en-GB" sz="2400" dirty="0" err="1"/>
              <a:t>kasutatakse</a:t>
            </a:r>
            <a:r>
              <a:rPr lang="en-GB" sz="2400" dirty="0"/>
              <a:t> </a:t>
            </a:r>
            <a:r>
              <a:rPr lang="en-GB" sz="2400" dirty="0" err="1"/>
              <a:t>koode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74226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43D27-757C-44ED-BF07-069B5399F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err="1"/>
              <a:t>Õendusdiagnoos</a:t>
            </a:r>
            <a:r>
              <a:rPr lang="en-GB" sz="4000" dirty="0"/>
              <a:t> vs </a:t>
            </a:r>
            <a:r>
              <a:rPr lang="en-GB" sz="4000" dirty="0" err="1"/>
              <a:t>meditsiiniline</a:t>
            </a:r>
            <a:r>
              <a:rPr lang="en-GB" sz="4000" dirty="0"/>
              <a:t> </a:t>
            </a:r>
            <a:r>
              <a:rPr lang="en-GB" sz="4000" dirty="0" err="1"/>
              <a:t>diagnoos</a:t>
            </a:r>
            <a:r>
              <a:rPr lang="en-GB" sz="4000" dirty="0"/>
              <a:t> – </a:t>
            </a:r>
            <a:r>
              <a:rPr lang="en-GB" sz="4000" dirty="0" err="1"/>
              <a:t>mis</a:t>
            </a:r>
            <a:r>
              <a:rPr lang="en-GB" sz="4000" dirty="0"/>
              <a:t> on </a:t>
            </a:r>
            <a:r>
              <a:rPr lang="en-GB" sz="4000" dirty="0" err="1"/>
              <a:t>sarnast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E22E01-C3C6-4F05-B02D-6677AF27A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384" y="2052918"/>
            <a:ext cx="9241470" cy="4586421"/>
          </a:xfrm>
        </p:spPr>
        <p:txBody>
          <a:bodyPr>
            <a:normAutofit fontScale="92500"/>
          </a:bodyPr>
          <a:lstStyle/>
          <a:p>
            <a:r>
              <a:rPr lang="en-GB" dirty="0" err="1"/>
              <a:t>Ptk</a:t>
            </a:r>
            <a:r>
              <a:rPr lang="en-GB" dirty="0"/>
              <a:t> XVIII – </a:t>
            </a:r>
            <a:r>
              <a:rPr lang="en-GB" dirty="0" err="1"/>
              <a:t>Mujal</a:t>
            </a:r>
            <a:r>
              <a:rPr lang="en-GB" dirty="0"/>
              <a:t> </a:t>
            </a:r>
            <a:r>
              <a:rPr lang="en-GB" dirty="0" err="1"/>
              <a:t>klassifitseerimata</a:t>
            </a:r>
            <a:r>
              <a:rPr lang="en-GB" dirty="0"/>
              <a:t> </a:t>
            </a:r>
            <a:r>
              <a:rPr lang="en-GB" dirty="0" err="1"/>
              <a:t>sümptomid</a:t>
            </a:r>
            <a:r>
              <a:rPr lang="en-GB" dirty="0"/>
              <a:t>, </a:t>
            </a:r>
            <a:r>
              <a:rPr lang="en-GB" dirty="0" err="1"/>
              <a:t>tunnused</a:t>
            </a:r>
            <a:r>
              <a:rPr lang="en-GB" dirty="0"/>
              <a:t> </a:t>
            </a:r>
            <a:r>
              <a:rPr lang="en-GB" dirty="0" err="1"/>
              <a:t>ja</a:t>
            </a:r>
            <a:r>
              <a:rPr lang="en-GB" dirty="0"/>
              <a:t> </a:t>
            </a:r>
            <a:r>
              <a:rPr lang="en-GB" dirty="0" err="1"/>
              <a:t>kliiniliste</a:t>
            </a:r>
            <a:r>
              <a:rPr lang="en-GB" dirty="0"/>
              <a:t> </a:t>
            </a:r>
            <a:r>
              <a:rPr lang="en-GB" dirty="0" err="1"/>
              <a:t>ning</a:t>
            </a:r>
            <a:r>
              <a:rPr lang="en-GB" dirty="0"/>
              <a:t> </a:t>
            </a:r>
            <a:r>
              <a:rPr lang="en-GB" dirty="0" err="1"/>
              <a:t>laboratoorsete</a:t>
            </a:r>
            <a:r>
              <a:rPr lang="en-GB" dirty="0"/>
              <a:t> </a:t>
            </a:r>
            <a:r>
              <a:rPr lang="en-GB" dirty="0" err="1"/>
              <a:t>leidude</a:t>
            </a:r>
            <a:r>
              <a:rPr lang="en-GB" dirty="0"/>
              <a:t> </a:t>
            </a:r>
            <a:r>
              <a:rPr lang="en-GB" dirty="0" err="1"/>
              <a:t>hälbed</a:t>
            </a:r>
            <a:r>
              <a:rPr lang="en-GB" dirty="0"/>
              <a:t> (R00-R99)</a:t>
            </a:r>
          </a:p>
          <a:p>
            <a:pPr marL="0" indent="0">
              <a:buNone/>
            </a:pPr>
            <a:r>
              <a:rPr lang="en-GB" dirty="0"/>
              <a:t>	R06.0 </a:t>
            </a:r>
            <a:r>
              <a:rPr lang="en-GB" dirty="0" err="1"/>
              <a:t>Hingeldus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R50 </a:t>
            </a:r>
            <a:r>
              <a:rPr lang="en-GB" dirty="0" err="1"/>
              <a:t>tundmatu</a:t>
            </a:r>
            <a:r>
              <a:rPr lang="en-GB" dirty="0"/>
              <a:t> </a:t>
            </a:r>
            <a:r>
              <a:rPr lang="en-GB" dirty="0" err="1"/>
              <a:t>päritoluga</a:t>
            </a:r>
            <a:r>
              <a:rPr lang="en-GB" dirty="0"/>
              <a:t> </a:t>
            </a:r>
            <a:r>
              <a:rPr lang="en-GB" dirty="0" err="1"/>
              <a:t>palavik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 err="1"/>
              <a:t>Ptk</a:t>
            </a:r>
            <a:r>
              <a:rPr lang="en-GB" dirty="0"/>
              <a:t> XXI – </a:t>
            </a:r>
            <a:r>
              <a:rPr lang="en-GB" dirty="0" err="1"/>
              <a:t>Tervise</a:t>
            </a:r>
            <a:r>
              <a:rPr lang="en-GB" dirty="0"/>
              <a:t> </a:t>
            </a:r>
            <a:r>
              <a:rPr lang="en-GB" dirty="0" err="1"/>
              <a:t>seisundit</a:t>
            </a:r>
            <a:r>
              <a:rPr lang="en-GB" dirty="0"/>
              <a:t> </a:t>
            </a:r>
            <a:r>
              <a:rPr lang="en-GB" dirty="0" err="1"/>
              <a:t>mõjustavad</a:t>
            </a:r>
            <a:r>
              <a:rPr lang="en-GB" dirty="0"/>
              <a:t> </a:t>
            </a:r>
            <a:r>
              <a:rPr lang="en-GB" dirty="0" err="1"/>
              <a:t>tegurid</a:t>
            </a:r>
            <a:r>
              <a:rPr lang="en-GB" dirty="0"/>
              <a:t> </a:t>
            </a:r>
            <a:r>
              <a:rPr lang="en-GB" dirty="0" err="1"/>
              <a:t>ja</a:t>
            </a:r>
            <a:r>
              <a:rPr lang="en-GB" dirty="0"/>
              <a:t> </a:t>
            </a:r>
            <a:r>
              <a:rPr lang="en-GB" dirty="0" err="1"/>
              <a:t>kontaktid</a:t>
            </a:r>
            <a:r>
              <a:rPr lang="en-GB" dirty="0"/>
              <a:t> </a:t>
            </a:r>
            <a:r>
              <a:rPr lang="en-GB" dirty="0" err="1"/>
              <a:t>terviseteenistusega</a:t>
            </a:r>
            <a:r>
              <a:rPr lang="en-GB" dirty="0"/>
              <a:t> (Z00-Z99)</a:t>
            </a:r>
          </a:p>
          <a:p>
            <a:pPr marL="0" indent="0">
              <a:buNone/>
            </a:pPr>
            <a:r>
              <a:rPr lang="en-GB" dirty="0"/>
              <a:t>	Z61 </a:t>
            </a:r>
            <a:r>
              <a:rPr lang="en-GB" dirty="0" err="1"/>
              <a:t>Lapsepõlve</a:t>
            </a:r>
            <a:r>
              <a:rPr lang="en-GB" dirty="0"/>
              <a:t> </a:t>
            </a:r>
            <a:r>
              <a:rPr lang="en-GB" dirty="0" err="1"/>
              <a:t>negatiivsete</a:t>
            </a:r>
            <a:r>
              <a:rPr lang="en-GB" dirty="0"/>
              <a:t> </a:t>
            </a:r>
            <a:r>
              <a:rPr lang="en-GB" dirty="0" err="1"/>
              <a:t>sündmustega</a:t>
            </a:r>
            <a:r>
              <a:rPr lang="en-GB" dirty="0"/>
              <a:t> </a:t>
            </a:r>
            <a:r>
              <a:rPr lang="en-GB" dirty="0" err="1"/>
              <a:t>seotud</a:t>
            </a:r>
            <a:r>
              <a:rPr lang="en-GB" dirty="0"/>
              <a:t> </a:t>
            </a:r>
            <a:r>
              <a:rPr lang="en-GB" dirty="0" err="1"/>
              <a:t>probleemid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Z61.0 </a:t>
            </a:r>
            <a:r>
              <a:rPr lang="en-GB" dirty="0" err="1"/>
              <a:t>Isikute</a:t>
            </a:r>
            <a:r>
              <a:rPr lang="en-GB" dirty="0"/>
              <a:t> </a:t>
            </a:r>
            <a:r>
              <a:rPr lang="en-GB" dirty="0" err="1"/>
              <a:t>võimalik</a:t>
            </a:r>
            <a:r>
              <a:rPr lang="en-GB" dirty="0"/>
              <a:t> </a:t>
            </a:r>
            <a:r>
              <a:rPr lang="en-GB" dirty="0" err="1"/>
              <a:t>terviseoht</a:t>
            </a:r>
            <a:r>
              <a:rPr lang="en-GB" dirty="0"/>
              <a:t> </a:t>
            </a:r>
            <a:r>
              <a:rPr lang="en-GB" dirty="0" err="1"/>
              <a:t>seoses</a:t>
            </a:r>
            <a:r>
              <a:rPr lang="en-GB" dirty="0"/>
              <a:t> </a:t>
            </a:r>
            <a:r>
              <a:rPr lang="en-GB" dirty="0" err="1"/>
              <a:t>isikliku</a:t>
            </a:r>
            <a:r>
              <a:rPr lang="en-GB" dirty="0"/>
              <a:t> </a:t>
            </a:r>
            <a:r>
              <a:rPr lang="en-GB" dirty="0" err="1"/>
              <a:t>või</a:t>
            </a:r>
            <a:r>
              <a:rPr lang="en-GB" dirty="0"/>
              <a:t> 	</a:t>
            </a:r>
            <a:r>
              <a:rPr lang="en-GB" dirty="0" err="1"/>
              <a:t>perekonnaanamneesi</a:t>
            </a:r>
            <a:r>
              <a:rPr lang="en-GB" dirty="0"/>
              <a:t> 	</a:t>
            </a:r>
            <a:r>
              <a:rPr lang="en-GB" dirty="0" err="1"/>
              <a:t>ja</a:t>
            </a:r>
            <a:r>
              <a:rPr lang="en-GB" dirty="0"/>
              <a:t> </a:t>
            </a:r>
            <a:r>
              <a:rPr lang="en-GB" dirty="0" err="1"/>
              <a:t>teatavate</a:t>
            </a:r>
            <a:r>
              <a:rPr lang="en-GB" dirty="0"/>
              <a:t> </a:t>
            </a:r>
            <a:r>
              <a:rPr lang="en-GB" dirty="0" err="1"/>
              <a:t>terviseseisundit</a:t>
            </a:r>
            <a:r>
              <a:rPr lang="en-GB" dirty="0"/>
              <a:t> </a:t>
            </a:r>
            <a:r>
              <a:rPr lang="en-GB" dirty="0" err="1"/>
              <a:t>mõjustavate</a:t>
            </a:r>
            <a:r>
              <a:rPr lang="en-GB" dirty="0"/>
              <a:t> 	</a:t>
            </a:r>
            <a:r>
              <a:rPr lang="en-GB" dirty="0" err="1"/>
              <a:t>olukordadega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Z80-Z99 </a:t>
            </a:r>
            <a:r>
              <a:rPr lang="en-GB" dirty="0" err="1"/>
              <a:t>Isikute</a:t>
            </a:r>
            <a:r>
              <a:rPr lang="en-GB" dirty="0"/>
              <a:t> </a:t>
            </a:r>
            <a:r>
              <a:rPr lang="en-GB" dirty="0" err="1"/>
              <a:t>võimalik</a:t>
            </a:r>
            <a:r>
              <a:rPr lang="en-GB" dirty="0"/>
              <a:t> </a:t>
            </a:r>
            <a:r>
              <a:rPr lang="en-GB" dirty="0" err="1"/>
              <a:t>terviseoht</a:t>
            </a:r>
            <a:r>
              <a:rPr lang="en-GB" dirty="0"/>
              <a:t> </a:t>
            </a:r>
            <a:r>
              <a:rPr lang="en-GB" dirty="0" err="1"/>
              <a:t>seoses</a:t>
            </a:r>
            <a:r>
              <a:rPr lang="en-GB" dirty="0"/>
              <a:t> </a:t>
            </a:r>
            <a:r>
              <a:rPr lang="en-GB" dirty="0" err="1"/>
              <a:t>isikliku</a:t>
            </a:r>
            <a:r>
              <a:rPr lang="en-GB" dirty="0"/>
              <a:t> </a:t>
            </a:r>
            <a:r>
              <a:rPr lang="en-GB" dirty="0" err="1"/>
              <a:t>või</a:t>
            </a:r>
            <a:r>
              <a:rPr lang="en-GB" dirty="0"/>
              <a:t> 	</a:t>
            </a:r>
            <a:r>
              <a:rPr lang="en-GB" dirty="0" err="1"/>
              <a:t>perekonnaanamneesi</a:t>
            </a:r>
            <a:r>
              <a:rPr lang="en-GB" dirty="0"/>
              <a:t> 	</a:t>
            </a:r>
            <a:r>
              <a:rPr lang="en-GB" dirty="0" err="1"/>
              <a:t>ja</a:t>
            </a:r>
            <a:r>
              <a:rPr lang="en-GB" dirty="0"/>
              <a:t> </a:t>
            </a:r>
            <a:r>
              <a:rPr lang="en-GB" dirty="0" err="1"/>
              <a:t>teatavate</a:t>
            </a:r>
            <a:r>
              <a:rPr lang="en-GB" dirty="0"/>
              <a:t> </a:t>
            </a:r>
            <a:r>
              <a:rPr lang="en-GB" dirty="0" err="1"/>
              <a:t>terviseseisundit</a:t>
            </a:r>
            <a:r>
              <a:rPr lang="en-GB" dirty="0"/>
              <a:t> </a:t>
            </a:r>
            <a:r>
              <a:rPr lang="en-GB" dirty="0" err="1"/>
              <a:t>mõjustavate</a:t>
            </a:r>
            <a:r>
              <a:rPr lang="en-GB" dirty="0"/>
              <a:t> 	</a:t>
            </a:r>
            <a:r>
              <a:rPr lang="en-GB" dirty="0" err="1"/>
              <a:t>olukordadega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062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87108-A566-4D8D-8A04-48B8D8145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Barjäärid</a:t>
            </a:r>
            <a:r>
              <a:rPr lang="en-GB" dirty="0"/>
              <a:t> </a:t>
            </a:r>
            <a:r>
              <a:rPr lang="en-GB" dirty="0" err="1"/>
              <a:t>õendusdiagnooside</a:t>
            </a:r>
            <a:r>
              <a:rPr lang="en-GB" dirty="0"/>
              <a:t> </a:t>
            </a:r>
            <a:r>
              <a:rPr lang="en-GB" dirty="0" err="1"/>
              <a:t>kasutamisel</a:t>
            </a:r>
            <a:r>
              <a:rPr lang="en-GB" dirty="0"/>
              <a:t> (</a:t>
            </a:r>
            <a:r>
              <a:rPr lang="en-GB" dirty="0" err="1"/>
              <a:t>arsti</a:t>
            </a:r>
            <a:r>
              <a:rPr lang="en-GB" dirty="0"/>
              <a:t> </a:t>
            </a:r>
            <a:r>
              <a:rPr lang="en-GB" dirty="0" err="1"/>
              <a:t>vaatekohast</a:t>
            </a:r>
            <a:r>
              <a:rPr lang="en-GB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1C3E3-B09E-48AA-BD95-6F94777FAB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800" dirty="0" err="1"/>
              <a:t>Sõnastus</a:t>
            </a:r>
            <a:r>
              <a:rPr lang="en-GB" sz="2800" dirty="0"/>
              <a:t> on </a:t>
            </a:r>
            <a:r>
              <a:rPr lang="en-GB" sz="2800" dirty="0" err="1"/>
              <a:t>keeruline</a:t>
            </a:r>
            <a:endParaRPr lang="en-GB" sz="2800" dirty="0"/>
          </a:p>
          <a:p>
            <a:pPr marL="0" indent="0">
              <a:buNone/>
            </a:pPr>
            <a:r>
              <a:rPr lang="en-GB" sz="2800" dirty="0"/>
              <a:t>   </a:t>
            </a:r>
            <a:r>
              <a:rPr lang="en-GB" sz="2800" dirty="0" err="1"/>
              <a:t>Samas</a:t>
            </a:r>
            <a:r>
              <a:rPr lang="en-GB" sz="2800" dirty="0"/>
              <a:t>…</a:t>
            </a:r>
          </a:p>
          <a:p>
            <a:r>
              <a:rPr lang="en-GB" sz="2800" dirty="0" err="1"/>
              <a:t>Oht</a:t>
            </a:r>
            <a:r>
              <a:rPr lang="en-GB" sz="2800" dirty="0"/>
              <a:t> </a:t>
            </a:r>
            <a:r>
              <a:rPr lang="en-GB" sz="2800" dirty="0" err="1"/>
              <a:t>kasutada</a:t>
            </a:r>
            <a:r>
              <a:rPr lang="en-GB" sz="2800" dirty="0"/>
              <a:t> </a:t>
            </a:r>
            <a:r>
              <a:rPr lang="en-GB" sz="2800" dirty="0" err="1"/>
              <a:t>ainult</a:t>
            </a:r>
            <a:r>
              <a:rPr lang="en-GB" sz="2800" dirty="0"/>
              <a:t> </a:t>
            </a:r>
            <a:r>
              <a:rPr lang="en-GB" sz="2800" dirty="0" err="1"/>
              <a:t>üht</a:t>
            </a:r>
            <a:r>
              <a:rPr lang="en-GB" sz="2800" dirty="0"/>
              <a:t> </a:t>
            </a:r>
            <a:r>
              <a:rPr lang="en-GB" sz="2800" dirty="0" err="1"/>
              <a:t>seonduvat</a:t>
            </a:r>
            <a:r>
              <a:rPr lang="en-GB" sz="2800" dirty="0"/>
              <a:t> </a:t>
            </a:r>
            <a:r>
              <a:rPr lang="en-GB" sz="2800" dirty="0" err="1"/>
              <a:t>tegurit</a:t>
            </a:r>
            <a:r>
              <a:rPr lang="en-GB" sz="2800" dirty="0"/>
              <a:t>, </a:t>
            </a:r>
            <a:r>
              <a:rPr lang="en-GB" sz="2800" dirty="0" err="1"/>
              <a:t>nt</a:t>
            </a:r>
            <a:r>
              <a:rPr lang="en-GB" sz="2800" dirty="0"/>
              <a:t> </a:t>
            </a:r>
            <a:r>
              <a:rPr lang="en-GB" sz="2800" dirty="0" err="1"/>
              <a:t>arstlikku</a:t>
            </a:r>
            <a:r>
              <a:rPr lang="en-GB" sz="2800" dirty="0"/>
              <a:t> </a:t>
            </a:r>
            <a:r>
              <a:rPr lang="en-GB" sz="2800" dirty="0" err="1"/>
              <a:t>diagnoosi</a:t>
            </a:r>
            <a:endParaRPr lang="en-GB" sz="2800" dirty="0"/>
          </a:p>
          <a:p>
            <a:pPr marL="0" indent="0">
              <a:buNone/>
            </a:pPr>
            <a:endParaRPr lang="en-GB" sz="2800" dirty="0"/>
          </a:p>
          <a:p>
            <a:r>
              <a:rPr lang="en-GB" sz="2800" dirty="0" err="1"/>
              <a:t>Kiiresti</a:t>
            </a:r>
            <a:r>
              <a:rPr lang="en-GB" sz="2800" dirty="0"/>
              <a:t> </a:t>
            </a:r>
            <a:r>
              <a:rPr lang="en-GB" sz="2800" dirty="0" err="1"/>
              <a:t>muutuv</a:t>
            </a:r>
            <a:r>
              <a:rPr lang="en-GB" sz="2800" dirty="0"/>
              <a:t> </a:t>
            </a:r>
            <a:r>
              <a:rPr lang="en-GB" sz="2800" dirty="0" err="1"/>
              <a:t>terminoloogia</a:t>
            </a:r>
            <a:r>
              <a:rPr lang="en-GB" sz="2800" dirty="0"/>
              <a:t> </a:t>
            </a:r>
          </a:p>
          <a:p>
            <a:pPr marL="0" indent="0">
              <a:buNone/>
            </a:pPr>
            <a:r>
              <a:rPr lang="en-GB" sz="2800" dirty="0"/>
              <a:t>    </a:t>
            </a:r>
            <a:r>
              <a:rPr lang="en-GB" sz="2800" dirty="0" err="1"/>
              <a:t>Samas</a:t>
            </a:r>
            <a:r>
              <a:rPr lang="en-GB" sz="2800" dirty="0"/>
              <a:t>…</a:t>
            </a:r>
          </a:p>
          <a:p>
            <a:r>
              <a:rPr lang="en-GB" sz="2800" dirty="0" err="1"/>
              <a:t>Barjäärid</a:t>
            </a:r>
            <a:r>
              <a:rPr lang="en-GB" sz="2800" dirty="0"/>
              <a:t> </a:t>
            </a:r>
            <a:r>
              <a:rPr lang="en-GB" sz="2800" dirty="0" err="1"/>
              <a:t>praktilise</a:t>
            </a:r>
            <a:r>
              <a:rPr lang="en-GB" sz="2800" dirty="0"/>
              <a:t> </a:t>
            </a:r>
            <a:r>
              <a:rPr lang="en-GB" sz="2800" dirty="0" err="1"/>
              <a:t>õendusabiga</a:t>
            </a:r>
            <a:r>
              <a:rPr lang="en-GB" sz="2800" dirty="0"/>
              <a:t> </a:t>
            </a:r>
            <a:r>
              <a:rPr lang="en-GB" sz="2800" dirty="0" err="1"/>
              <a:t>seostamisel</a:t>
            </a:r>
            <a:endParaRPr lang="en-GB" sz="2800" dirty="0"/>
          </a:p>
          <a:p>
            <a:endParaRPr lang="en-GB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FE8AAD-F27D-4ED5-B243-160B60B9B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7385" y="7059"/>
            <a:ext cx="2210225" cy="184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1910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425</TotalTime>
  <Words>445</Words>
  <Application>Microsoft Office PowerPoint</Application>
  <PresentationFormat>Widescreen</PresentationFormat>
  <Paragraphs>90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Ion</vt:lpstr>
      <vt:lpstr>Õendusabi klassifikatsioonid arsti vaatekohast </vt:lpstr>
      <vt:lpstr>Tänane jutt</vt:lpstr>
      <vt:lpstr>Haigusjuht 1</vt:lpstr>
      <vt:lpstr>Haigusjuht 2</vt:lpstr>
      <vt:lpstr>Diagnoos</vt:lpstr>
      <vt:lpstr>Õendusdiagnoos vs meditsiiniline diagnoos – mis on erinevat </vt:lpstr>
      <vt:lpstr>Õendusdiagnoos vs meditsiiniline diagnoos – mis on sarnast </vt:lpstr>
      <vt:lpstr>Õendusdiagnoos vs meditsiiniline diagnoos – mis on sarnast</vt:lpstr>
      <vt:lpstr>Barjäärid õendusdiagnooside kasutamisel (arsti vaatekohast)</vt:lpstr>
      <vt:lpstr>Haigusjuht 1</vt:lpstr>
      <vt:lpstr>Haigusjuht 2</vt:lpstr>
      <vt:lpstr>Kokkuvõte</vt:lpstr>
      <vt:lpstr>Tänan kuulamast!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„Õendusabi klassifikatsioonid arsti vaatekohast“</dc:title>
  <dc:creator>Sirje Tarraste</dc:creator>
  <cp:lastModifiedBy>Sirje Tarraste</cp:lastModifiedBy>
  <cp:revision>55</cp:revision>
  <dcterms:created xsi:type="dcterms:W3CDTF">2017-11-05T10:04:09Z</dcterms:created>
  <dcterms:modified xsi:type="dcterms:W3CDTF">2017-11-08T05:45:45Z</dcterms:modified>
</cp:coreProperties>
</file>