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handoutMasterIdLst>
    <p:handoutMasterId r:id="rId67"/>
  </p:handoutMasterIdLst>
  <p:sldIdLst>
    <p:sldId id="259" r:id="rId2"/>
    <p:sldId id="427" r:id="rId3"/>
    <p:sldId id="508" r:id="rId4"/>
    <p:sldId id="509" r:id="rId5"/>
    <p:sldId id="529" r:id="rId6"/>
    <p:sldId id="506" r:id="rId7"/>
    <p:sldId id="510" r:id="rId8"/>
    <p:sldId id="532" r:id="rId9"/>
    <p:sldId id="511" r:id="rId10"/>
    <p:sldId id="512" r:id="rId11"/>
    <p:sldId id="513" r:id="rId12"/>
    <p:sldId id="504" r:id="rId13"/>
    <p:sldId id="514" r:id="rId14"/>
    <p:sldId id="515" r:id="rId15"/>
    <p:sldId id="516" r:id="rId16"/>
    <p:sldId id="517" r:id="rId17"/>
    <p:sldId id="531" r:id="rId18"/>
    <p:sldId id="518" r:id="rId19"/>
    <p:sldId id="498" r:id="rId20"/>
    <p:sldId id="445" r:id="rId21"/>
    <p:sldId id="519" r:id="rId22"/>
    <p:sldId id="363" r:id="rId23"/>
    <p:sldId id="364" r:id="rId24"/>
    <p:sldId id="496" r:id="rId25"/>
    <p:sldId id="342" r:id="rId26"/>
    <p:sldId id="521" r:id="rId27"/>
    <p:sldId id="535" r:id="rId28"/>
    <p:sldId id="381" r:id="rId29"/>
    <p:sldId id="470" r:id="rId30"/>
    <p:sldId id="471" r:id="rId31"/>
    <p:sldId id="472" r:id="rId32"/>
    <p:sldId id="366" r:id="rId33"/>
    <p:sldId id="367" r:id="rId34"/>
    <p:sldId id="368" r:id="rId35"/>
    <p:sldId id="369" r:id="rId36"/>
    <p:sldId id="370" r:id="rId37"/>
    <p:sldId id="371" r:id="rId38"/>
    <p:sldId id="372" r:id="rId39"/>
    <p:sldId id="534" r:id="rId40"/>
    <p:sldId id="533" r:id="rId41"/>
    <p:sldId id="475" r:id="rId42"/>
    <p:sldId id="479" r:id="rId43"/>
    <p:sldId id="375" r:id="rId44"/>
    <p:sldId id="376" r:id="rId45"/>
    <p:sldId id="374" r:id="rId46"/>
    <p:sldId id="378" r:id="rId47"/>
    <p:sldId id="377" r:id="rId48"/>
    <p:sldId id="480" r:id="rId49"/>
    <p:sldId id="380" r:id="rId50"/>
    <p:sldId id="527" r:id="rId51"/>
    <p:sldId id="466" r:id="rId52"/>
    <p:sldId id="468" r:id="rId53"/>
    <p:sldId id="523" r:id="rId54"/>
    <p:sldId id="525" r:id="rId55"/>
    <p:sldId id="491" r:id="rId56"/>
    <p:sldId id="494" r:id="rId57"/>
    <p:sldId id="493" r:id="rId58"/>
    <p:sldId id="489" r:id="rId59"/>
    <p:sldId id="484" r:id="rId60"/>
    <p:sldId id="486" r:id="rId61"/>
    <p:sldId id="447" r:id="rId62"/>
    <p:sldId id="501" r:id="rId63"/>
    <p:sldId id="500" r:id="rId64"/>
    <p:sldId id="336" r:id="rId6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100"/>
    <a:srgbClr val="9FDFFF"/>
    <a:srgbClr val="FFFFCC"/>
    <a:srgbClr val="66CCFF"/>
    <a:srgbClr val="CCFFFF"/>
    <a:srgbClr val="CCECFF"/>
    <a:srgbClr val="FFCCFF"/>
    <a:srgbClr val="CCFFCC"/>
    <a:srgbClr val="CCCC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215" autoAdjust="0"/>
    <p:restoredTop sz="93043" autoAdjust="0"/>
  </p:normalViewPr>
  <p:slideViewPr>
    <p:cSldViewPr>
      <p:cViewPr>
        <p:scale>
          <a:sx n="100" d="100"/>
          <a:sy n="100" d="100"/>
        </p:scale>
        <p:origin x="-1698" y="-11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9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A071B8D2-DB79-4567-B022-A7AC4B69827F}" type="datetimeFigureOut">
              <a:rPr lang="en-US" smtClean="0"/>
              <a:t>11/3/2017</a:t>
            </a:fld>
            <a:endParaRPr lang="en-US" dirty="0"/>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2E8F8934-FF95-40A5-A113-B17C3CE5D183}" type="slidenum">
              <a:rPr lang="en-US" smtClean="0"/>
              <a:t>‹#›</a:t>
            </a:fld>
            <a:endParaRPr lang="en-US" dirty="0"/>
          </a:p>
        </p:txBody>
      </p:sp>
    </p:spTree>
    <p:extLst>
      <p:ext uri="{BB962C8B-B14F-4D97-AF65-F5344CB8AC3E}">
        <p14:creationId xmlns:p14="http://schemas.microsoft.com/office/powerpoint/2010/main" val="3070603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5" tIns="48327" rIns="96655" bIns="48327" rtlCol="0"/>
          <a:lstStyle>
            <a:lvl1pPr algn="l">
              <a:defRPr sz="12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55" tIns="48327" rIns="96655" bIns="48327" rtlCol="0"/>
          <a:lstStyle>
            <a:lvl1pPr algn="r">
              <a:defRPr sz="1200"/>
            </a:lvl1pPr>
          </a:lstStyle>
          <a:p>
            <a:fld id="{84027D2E-274A-4628-899A-5385653DB323}" type="datetimeFigureOut">
              <a:rPr lang="en-US" smtClean="0"/>
              <a:t>11/3/2017</a:t>
            </a:fld>
            <a:endParaRPr lang="en-US" dirty="0"/>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5" tIns="48327" rIns="96655" bIns="48327" rtlCol="0" anchor="ctr"/>
          <a:lstStyle/>
          <a:p>
            <a:endParaRPr lang="en-US"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55" tIns="48327" rIns="96655" bIns="4832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3"/>
            <a:ext cx="3169920" cy="480060"/>
          </a:xfrm>
          <a:prstGeom prst="rect">
            <a:avLst/>
          </a:prstGeom>
        </p:spPr>
        <p:txBody>
          <a:bodyPr vert="horz" lIns="96655" tIns="48327" rIns="96655"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3"/>
            <a:ext cx="3169920" cy="480060"/>
          </a:xfrm>
          <a:prstGeom prst="rect">
            <a:avLst/>
          </a:prstGeom>
        </p:spPr>
        <p:txBody>
          <a:bodyPr vert="horz" lIns="96655" tIns="48327" rIns="96655" bIns="48327" rtlCol="0" anchor="b"/>
          <a:lstStyle>
            <a:lvl1pPr algn="r">
              <a:defRPr sz="1200"/>
            </a:lvl1pPr>
          </a:lstStyle>
          <a:p>
            <a:fld id="{E0D77741-1D19-432E-934C-1C4B91B8B9CE}" type="slidenum">
              <a:rPr lang="en-US" smtClean="0"/>
              <a:t>‹#›</a:t>
            </a:fld>
            <a:endParaRPr lang="en-US" dirty="0"/>
          </a:p>
        </p:txBody>
      </p:sp>
    </p:spTree>
    <p:extLst>
      <p:ext uri="{BB962C8B-B14F-4D97-AF65-F5344CB8AC3E}">
        <p14:creationId xmlns:p14="http://schemas.microsoft.com/office/powerpoint/2010/main" val="450973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D77741-1D19-432E-934C-1C4B91B8B9CE}" type="slidenum">
              <a:rPr lang="en-US" smtClean="0"/>
              <a:t>2</a:t>
            </a:fld>
            <a:endParaRPr lang="en-US" dirty="0"/>
          </a:p>
        </p:txBody>
      </p:sp>
    </p:spTree>
    <p:extLst>
      <p:ext uri="{BB962C8B-B14F-4D97-AF65-F5344CB8AC3E}">
        <p14:creationId xmlns:p14="http://schemas.microsoft.com/office/powerpoint/2010/main" val="486519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One of the best examples is in the area of Music. Musicians from all over the world can plat together</a:t>
            </a:r>
            <a:r>
              <a:rPr lang="en-US" baseline="0" dirty="0" smtClean="0"/>
              <a:t> in bands and orchestras because the language or music is standardized by the representation of the notes. Musicians who can not talk to each other can play together because of this.</a:t>
            </a:r>
            <a:endParaRPr lang="en-US" dirty="0" smtClean="0"/>
          </a:p>
        </p:txBody>
      </p:sp>
      <p:sp>
        <p:nvSpPr>
          <p:cNvPr id="4" name="Slide Number Placeholder 3"/>
          <p:cNvSpPr>
            <a:spLocks noGrp="1"/>
          </p:cNvSpPr>
          <p:nvPr>
            <p:ph type="sldNum" sz="quarter" idx="5"/>
          </p:nvPr>
        </p:nvSpPr>
        <p:spPr/>
        <p:txBody>
          <a:bodyPr/>
          <a:lstStyle/>
          <a:p>
            <a:pPr>
              <a:defRPr/>
            </a:pPr>
            <a:fld id="{E189F70F-CCFE-4D1D-9AA5-AB0A96AE9413}" type="slidenum">
              <a:rPr lang="en-US" smtClean="0"/>
              <a:pPr>
                <a:defRPr/>
              </a:pPr>
              <a:t>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Another example</a:t>
            </a:r>
            <a:r>
              <a:rPr lang="en-US" baseline="0" dirty="0" smtClean="0"/>
              <a:t> is related to the classification of dogs by breeds so that if someone says a type of dog we have a mental picture of what it looks like.</a:t>
            </a:r>
            <a:endParaRPr lang="en-US" dirty="0" smtClean="0"/>
          </a:p>
        </p:txBody>
      </p:sp>
      <p:sp>
        <p:nvSpPr>
          <p:cNvPr id="4" name="Slide Number Placeholder 3"/>
          <p:cNvSpPr>
            <a:spLocks noGrp="1"/>
          </p:cNvSpPr>
          <p:nvPr>
            <p:ph type="sldNum" sz="quarter" idx="5"/>
          </p:nvPr>
        </p:nvSpPr>
        <p:spPr/>
        <p:txBody>
          <a:bodyPr/>
          <a:lstStyle/>
          <a:p>
            <a:pPr>
              <a:defRPr/>
            </a:pPr>
            <a:fld id="{0D9F0429-3491-4B05-B208-BD40F0298F09}" type="slidenum">
              <a:rPr lang="en-US" smtClean="0"/>
              <a:pPr>
                <a:defRPr/>
              </a:pPr>
              <a:t>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 second examples is in computer science. Email and the web are possible because of standardizations</a:t>
            </a:r>
            <a:r>
              <a:rPr lang="en-US" baseline="0" dirty="0" smtClean="0"/>
              <a:t> of computer operations. This becomes very important in the information age we are experiencing now just like standardization of part was in the mass production of cars on the assembly line.</a:t>
            </a:r>
            <a:endParaRPr lang="en-US" dirty="0" smtClean="0"/>
          </a:p>
        </p:txBody>
      </p:sp>
      <p:sp>
        <p:nvSpPr>
          <p:cNvPr id="4" name="Slide Number Placeholder 3"/>
          <p:cNvSpPr>
            <a:spLocks noGrp="1"/>
          </p:cNvSpPr>
          <p:nvPr>
            <p:ph type="sldNum" sz="quarter" idx="5"/>
          </p:nvPr>
        </p:nvSpPr>
        <p:spPr/>
        <p:txBody>
          <a:bodyPr/>
          <a:lstStyle/>
          <a:p>
            <a:pPr>
              <a:defRPr/>
            </a:pPr>
            <a:fld id="{229E59D5-3578-4D86-9EA6-EDD20C323269}" type="slidenum">
              <a:rPr lang="en-US" smtClean="0"/>
              <a:pPr>
                <a:defRPr/>
              </a:pPr>
              <a:t>16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70662" indent="-296408" eaLnBrk="0" hangingPunct="0">
              <a:defRPr>
                <a:solidFill>
                  <a:schemeClr val="tx1"/>
                </a:solidFill>
                <a:latin typeface="Arial" pitchFamily="34" charset="0"/>
                <a:cs typeface="Arial" pitchFamily="34" charset="0"/>
              </a:defRPr>
            </a:lvl2pPr>
            <a:lvl3pPr marL="1185634" indent="-237127" eaLnBrk="0" hangingPunct="0">
              <a:defRPr>
                <a:solidFill>
                  <a:schemeClr val="tx1"/>
                </a:solidFill>
                <a:latin typeface="Arial" pitchFamily="34" charset="0"/>
                <a:cs typeface="Arial" pitchFamily="34" charset="0"/>
              </a:defRPr>
            </a:lvl3pPr>
            <a:lvl4pPr marL="1659887" indent="-237127" eaLnBrk="0" hangingPunct="0">
              <a:defRPr>
                <a:solidFill>
                  <a:schemeClr val="tx1"/>
                </a:solidFill>
                <a:latin typeface="Arial" pitchFamily="34" charset="0"/>
                <a:cs typeface="Arial" pitchFamily="34" charset="0"/>
              </a:defRPr>
            </a:lvl4pPr>
            <a:lvl5pPr marL="2134141" indent="-237127" eaLnBrk="0" hangingPunct="0">
              <a:defRPr>
                <a:solidFill>
                  <a:schemeClr val="tx1"/>
                </a:solidFill>
                <a:latin typeface="Arial" pitchFamily="34" charset="0"/>
                <a:cs typeface="Arial" pitchFamily="34" charset="0"/>
              </a:defRPr>
            </a:lvl5pPr>
            <a:lvl6pPr marL="2608395" indent="-237127" eaLnBrk="0" fontAlgn="base" hangingPunct="0">
              <a:spcBef>
                <a:spcPct val="0"/>
              </a:spcBef>
              <a:spcAft>
                <a:spcPct val="0"/>
              </a:spcAft>
              <a:defRPr>
                <a:solidFill>
                  <a:schemeClr val="tx1"/>
                </a:solidFill>
                <a:latin typeface="Arial" pitchFamily="34" charset="0"/>
                <a:cs typeface="Arial" pitchFamily="34" charset="0"/>
              </a:defRPr>
            </a:lvl6pPr>
            <a:lvl7pPr marL="3082648" indent="-237127" eaLnBrk="0" fontAlgn="base" hangingPunct="0">
              <a:spcBef>
                <a:spcPct val="0"/>
              </a:spcBef>
              <a:spcAft>
                <a:spcPct val="0"/>
              </a:spcAft>
              <a:defRPr>
                <a:solidFill>
                  <a:schemeClr val="tx1"/>
                </a:solidFill>
                <a:latin typeface="Arial" pitchFamily="34" charset="0"/>
                <a:cs typeface="Arial" pitchFamily="34" charset="0"/>
              </a:defRPr>
            </a:lvl7pPr>
            <a:lvl8pPr marL="3556902" indent="-237127" eaLnBrk="0" fontAlgn="base" hangingPunct="0">
              <a:spcBef>
                <a:spcPct val="0"/>
              </a:spcBef>
              <a:spcAft>
                <a:spcPct val="0"/>
              </a:spcAft>
              <a:defRPr>
                <a:solidFill>
                  <a:schemeClr val="tx1"/>
                </a:solidFill>
                <a:latin typeface="Arial" pitchFamily="34" charset="0"/>
                <a:cs typeface="Arial" pitchFamily="34" charset="0"/>
              </a:defRPr>
            </a:lvl8pPr>
            <a:lvl9pPr marL="4031155" indent="-237127"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A55A503-AAD2-4AC7-B9D6-213842F94F2A}" type="slidenum">
              <a:rPr lang="en-US" altLang="en-US" smtClean="0"/>
              <a:pPr eaLnBrk="1" hangingPunct="1"/>
              <a:t>17</a:t>
            </a:fld>
            <a:endParaRPr lang="en-US" alt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have been slow to build a terminology base for nursing. How can standardized languages be used by</a:t>
            </a:r>
            <a:r>
              <a:rPr lang="en-US" baseline="0" dirty="0" smtClean="0"/>
              <a:t> nurses? ( I will read the list).</a:t>
            </a:r>
            <a:endParaRPr lang="en-US" dirty="0"/>
          </a:p>
        </p:txBody>
      </p:sp>
      <p:sp>
        <p:nvSpPr>
          <p:cNvPr id="4" name="Slide Number Placeholder 3"/>
          <p:cNvSpPr>
            <a:spLocks noGrp="1"/>
          </p:cNvSpPr>
          <p:nvPr>
            <p:ph type="sldNum" sz="quarter" idx="10"/>
          </p:nvPr>
        </p:nvSpPr>
        <p:spPr/>
        <p:txBody>
          <a:bodyPr/>
          <a:lstStyle/>
          <a:p>
            <a:fld id="{B51587D8-5EDD-4FC4-BEBB-AE7CFD22FC54}" type="slidenum">
              <a:rPr lang="en-US" smtClean="0"/>
              <a:pPr/>
              <a:t>18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This model was first published in 1996 and reflects</a:t>
            </a:r>
            <a:r>
              <a:rPr lang="en-US" baseline="0" dirty="0" smtClean="0"/>
              <a:t> a change of thinking beyond just what the nurse does. The model builds on the nursing process and shows how nursing knowledge is built on the classifications of nursing diagnoses, patient outcomes and nursing treatments or interventions. Clinical decision making by the nurse becomes an important skill of the nurse. At the time this was developed an outcomes classification was only an idea of a content area that was needed to build the knowledge base of nursing.</a:t>
            </a:r>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DA22FCE-93BA-4AFF-9B8A-18D2A538F7B5}" type="slidenum">
              <a:rPr lang="en-US" smtClean="0"/>
              <a:pPr/>
              <a:t>20</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Pesut and Herman have identified 6 generations of the nursing process. (I will read the slide). Notice we have just moved onto the phase of knowledge building in the last 2 years. There model predicts that by 2025 we will have developed models of care for patient populations based on research/ By 2035. We will be able to predict the outcomes of patient who receive different nursing</a:t>
            </a:r>
            <a:r>
              <a:rPr lang="en-US" baseline="0" dirty="0" smtClean="0"/>
              <a:t> interventions, Patients will be able to choose interventions based on these predictions and the cost of the treatment.</a:t>
            </a:r>
            <a:endParaRPr lang="en-US" dirty="0" smtClean="0"/>
          </a:p>
        </p:txBody>
      </p:sp>
      <p:sp>
        <p:nvSpPr>
          <p:cNvPr id="80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D9A07D-5275-4B1A-952A-BA022E13E8FF}" type="slidenum">
              <a:rPr lang="en-US" smtClean="0"/>
              <a:pPr/>
              <a:t>21</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548542FB-933B-4ED8-A16B-D1FCE1B91B44}" type="slidenum">
              <a:rPr lang="en-US" smtClean="0"/>
              <a:pPr>
                <a:defRPr/>
              </a:pPr>
              <a:t>23</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C1BEF133-BEBE-4A90-8485-66335B17EEAC}" type="slidenum">
              <a:rPr lang="en-US" smtClean="0"/>
              <a:pPr>
                <a:defRPr/>
              </a:pPr>
              <a:t>25</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70662" indent="-296408" eaLnBrk="0" hangingPunct="0">
              <a:defRPr>
                <a:solidFill>
                  <a:schemeClr val="tx1"/>
                </a:solidFill>
                <a:latin typeface="Arial" charset="0"/>
                <a:cs typeface="Arial" charset="0"/>
              </a:defRPr>
            </a:lvl2pPr>
            <a:lvl3pPr marL="1185634" indent="-237127" eaLnBrk="0" hangingPunct="0">
              <a:defRPr>
                <a:solidFill>
                  <a:schemeClr val="tx1"/>
                </a:solidFill>
                <a:latin typeface="Arial" charset="0"/>
                <a:cs typeface="Arial" charset="0"/>
              </a:defRPr>
            </a:lvl3pPr>
            <a:lvl4pPr marL="1659887" indent="-237127" eaLnBrk="0" hangingPunct="0">
              <a:defRPr>
                <a:solidFill>
                  <a:schemeClr val="tx1"/>
                </a:solidFill>
                <a:latin typeface="Arial" charset="0"/>
                <a:cs typeface="Arial" charset="0"/>
              </a:defRPr>
            </a:lvl4pPr>
            <a:lvl5pPr marL="2134141" indent="-237127" eaLnBrk="0" hangingPunct="0">
              <a:defRPr>
                <a:solidFill>
                  <a:schemeClr val="tx1"/>
                </a:solidFill>
                <a:latin typeface="Arial" charset="0"/>
                <a:cs typeface="Arial" charset="0"/>
              </a:defRPr>
            </a:lvl5pPr>
            <a:lvl6pPr marL="2608395" indent="-237127" eaLnBrk="0" fontAlgn="base" hangingPunct="0">
              <a:spcBef>
                <a:spcPct val="0"/>
              </a:spcBef>
              <a:spcAft>
                <a:spcPct val="0"/>
              </a:spcAft>
              <a:defRPr>
                <a:solidFill>
                  <a:schemeClr val="tx1"/>
                </a:solidFill>
                <a:latin typeface="Arial" charset="0"/>
                <a:cs typeface="Arial" charset="0"/>
              </a:defRPr>
            </a:lvl6pPr>
            <a:lvl7pPr marL="3082648" indent="-237127" eaLnBrk="0" fontAlgn="base" hangingPunct="0">
              <a:spcBef>
                <a:spcPct val="0"/>
              </a:spcBef>
              <a:spcAft>
                <a:spcPct val="0"/>
              </a:spcAft>
              <a:defRPr>
                <a:solidFill>
                  <a:schemeClr val="tx1"/>
                </a:solidFill>
                <a:latin typeface="Arial" charset="0"/>
                <a:cs typeface="Arial" charset="0"/>
              </a:defRPr>
            </a:lvl7pPr>
            <a:lvl8pPr marL="3556902" indent="-237127" eaLnBrk="0" fontAlgn="base" hangingPunct="0">
              <a:spcBef>
                <a:spcPct val="0"/>
              </a:spcBef>
              <a:spcAft>
                <a:spcPct val="0"/>
              </a:spcAft>
              <a:defRPr>
                <a:solidFill>
                  <a:schemeClr val="tx1"/>
                </a:solidFill>
                <a:latin typeface="Arial" charset="0"/>
                <a:cs typeface="Arial" charset="0"/>
              </a:defRPr>
            </a:lvl8pPr>
            <a:lvl9pPr marL="4031155" indent="-237127" eaLnBrk="0" fontAlgn="base" hangingPunct="0">
              <a:spcBef>
                <a:spcPct val="0"/>
              </a:spcBef>
              <a:spcAft>
                <a:spcPct val="0"/>
              </a:spcAft>
              <a:defRPr>
                <a:solidFill>
                  <a:schemeClr val="tx1"/>
                </a:solidFill>
                <a:latin typeface="Arial" charset="0"/>
                <a:cs typeface="Arial" charset="0"/>
              </a:defRPr>
            </a:lvl9pPr>
          </a:lstStyle>
          <a:p>
            <a:pPr eaLnBrk="1" hangingPunct="1"/>
            <a:fld id="{C53B53DB-3AF1-4EE8-BD8C-262188C58AAA}" type="slidenum">
              <a:rPr lang="en-US" altLang="en-US" smtClean="0"/>
              <a:pPr eaLnBrk="1" hangingPunct="1"/>
              <a:t>27</a:t>
            </a:fld>
            <a:endParaRPr lang="en-US" altLang="en-US" dirty="0" smtClean="0"/>
          </a:p>
        </p:txBody>
      </p:sp>
      <p:sp>
        <p:nvSpPr>
          <p:cNvPr id="983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8" name="Rectangle 3"/>
          <p:cNvSpPr>
            <a:spLocks noGrp="1" noChangeArrowheads="1"/>
          </p:cNvSpPr>
          <p:nvPr>
            <p:ph type="body" idx="1"/>
          </p:nvPr>
        </p:nvSpPr>
        <p:spPr bwMode="auto">
          <a:xfrm>
            <a:off x="974035" y="4561226"/>
            <a:ext cx="5367130" cy="431857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Our second funded grant focused on testing the measurement scales in NOC.  We used four methods in our research. The first focused on inter-rater reliability. This determined how close 2 nurses rated the same patient. We were looking for score over 80%. Second we used other measurement tools from the literature that were similar to our outcomes and expected correlations greater than .60. We also examined the change scores for outcomes after interventions were provided. Here we used t-tested to determine the difference. Finally we asked nurses how difficult it was to use the outcomes.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Iowa is located in the part of the United</a:t>
            </a:r>
            <a:r>
              <a:rPr lang="en-US" baseline="0" dirty="0" smtClean="0"/>
              <a:t> States know as the heartland. It is bordered on the east and west by 2 large rivers. The Mississippi on the east and the Missouri river on the west. It is 240 miles straight west of Chicago.</a:t>
            </a:r>
            <a:endParaRPr lang="en-US" dirty="0"/>
          </a:p>
        </p:txBody>
      </p:sp>
      <p:sp>
        <p:nvSpPr>
          <p:cNvPr id="4" name="Slide Number Placeholder 3"/>
          <p:cNvSpPr>
            <a:spLocks noGrp="1"/>
          </p:cNvSpPr>
          <p:nvPr>
            <p:ph type="sldNum" sz="quarter" idx="10"/>
          </p:nvPr>
        </p:nvSpPr>
        <p:spPr/>
        <p:txBody>
          <a:bodyPr/>
          <a:lstStyle/>
          <a:p>
            <a:fld id="{B51587D8-5EDD-4FC4-BEBB-AE7CFD22FC54}"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(I will</a:t>
            </a:r>
            <a:r>
              <a:rPr lang="en-US" baseline="0" dirty="0" smtClean="0"/>
              <a:t> read this slide)</a:t>
            </a:r>
            <a:endParaRPr lang="en-US" dirty="0" smtClean="0"/>
          </a:p>
        </p:txBody>
      </p:sp>
      <p:sp>
        <p:nvSpPr>
          <p:cNvPr id="4" name="Slide Number Placeholder 3"/>
          <p:cNvSpPr>
            <a:spLocks noGrp="1"/>
          </p:cNvSpPr>
          <p:nvPr>
            <p:ph type="sldNum" sz="quarter" idx="5"/>
          </p:nvPr>
        </p:nvSpPr>
        <p:spPr/>
        <p:txBody>
          <a:bodyPr/>
          <a:lstStyle/>
          <a:p>
            <a:pPr>
              <a:defRPr/>
            </a:pPr>
            <a:fld id="{38590B70-1526-43E7-AB57-031ED6AC0087}" type="slidenum">
              <a:rPr lang="en-US" smtClean="0"/>
              <a:pPr>
                <a:defRPr/>
              </a:pPr>
              <a:t>28</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662" indent="-296408" eaLnBrk="0" hangingPunct="0">
              <a:spcBef>
                <a:spcPct val="30000"/>
              </a:spcBef>
              <a:defRPr sz="1200">
                <a:solidFill>
                  <a:schemeClr val="tx1"/>
                </a:solidFill>
                <a:latin typeface="Calibri" pitchFamily="34" charset="0"/>
              </a:defRPr>
            </a:lvl2pPr>
            <a:lvl3pPr marL="1185634" indent="-237127" eaLnBrk="0" hangingPunct="0">
              <a:spcBef>
                <a:spcPct val="30000"/>
              </a:spcBef>
              <a:defRPr sz="1200">
                <a:solidFill>
                  <a:schemeClr val="tx1"/>
                </a:solidFill>
                <a:latin typeface="Calibri" pitchFamily="34" charset="0"/>
              </a:defRPr>
            </a:lvl3pPr>
            <a:lvl4pPr marL="1659887" indent="-237127" eaLnBrk="0" hangingPunct="0">
              <a:spcBef>
                <a:spcPct val="30000"/>
              </a:spcBef>
              <a:defRPr sz="1200">
                <a:solidFill>
                  <a:schemeClr val="tx1"/>
                </a:solidFill>
                <a:latin typeface="Calibri" pitchFamily="34" charset="0"/>
              </a:defRPr>
            </a:lvl4pPr>
            <a:lvl5pPr marL="2134141" indent="-237127" eaLnBrk="0" hangingPunct="0">
              <a:spcBef>
                <a:spcPct val="30000"/>
              </a:spcBef>
              <a:defRPr sz="1200">
                <a:solidFill>
                  <a:schemeClr val="tx1"/>
                </a:solidFill>
                <a:latin typeface="Calibri" pitchFamily="34" charset="0"/>
              </a:defRPr>
            </a:lvl5pPr>
            <a:lvl6pPr marL="2608395" indent="-237127" eaLnBrk="0" fontAlgn="base" hangingPunct="0">
              <a:spcBef>
                <a:spcPct val="30000"/>
              </a:spcBef>
              <a:spcAft>
                <a:spcPct val="0"/>
              </a:spcAft>
              <a:defRPr sz="1200">
                <a:solidFill>
                  <a:schemeClr val="tx1"/>
                </a:solidFill>
                <a:latin typeface="Calibri" pitchFamily="34" charset="0"/>
              </a:defRPr>
            </a:lvl6pPr>
            <a:lvl7pPr marL="3082648" indent="-237127" eaLnBrk="0" fontAlgn="base" hangingPunct="0">
              <a:spcBef>
                <a:spcPct val="30000"/>
              </a:spcBef>
              <a:spcAft>
                <a:spcPct val="0"/>
              </a:spcAft>
              <a:defRPr sz="1200">
                <a:solidFill>
                  <a:schemeClr val="tx1"/>
                </a:solidFill>
                <a:latin typeface="Calibri" pitchFamily="34" charset="0"/>
              </a:defRPr>
            </a:lvl7pPr>
            <a:lvl8pPr marL="3556902" indent="-237127" eaLnBrk="0" fontAlgn="base" hangingPunct="0">
              <a:spcBef>
                <a:spcPct val="30000"/>
              </a:spcBef>
              <a:spcAft>
                <a:spcPct val="0"/>
              </a:spcAft>
              <a:defRPr sz="1200">
                <a:solidFill>
                  <a:schemeClr val="tx1"/>
                </a:solidFill>
                <a:latin typeface="Calibri" pitchFamily="34" charset="0"/>
              </a:defRPr>
            </a:lvl8pPr>
            <a:lvl9pPr marL="4031155" indent="-23712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4D4790E-719C-4D5D-9C4A-3A5510F17921}" type="slidenum">
              <a:rPr lang="en-US" altLang="en-US" smtClean="0">
                <a:latin typeface="Arial" pitchFamily="34" charset="0"/>
                <a:cs typeface="Arial" pitchFamily="34" charset="0"/>
              </a:rPr>
              <a:pPr eaLnBrk="1" hangingPunct="1">
                <a:spcBef>
                  <a:spcPct val="0"/>
                </a:spcBef>
              </a:pPr>
              <a:t>29</a:t>
            </a:fld>
            <a:endParaRPr lang="en-US" altLang="en-US" dirty="0" smtClean="0">
              <a:latin typeface="Arial" pitchFamily="34" charset="0"/>
              <a:cs typeface="Arial" pitchFamily="34" charset="0"/>
            </a:endParaRPr>
          </a:p>
        </p:txBody>
      </p:sp>
      <p:sp>
        <p:nvSpPr>
          <p:cNvPr id="1198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6AEB5697-E0A1-4D44-9DE7-B6684C2A4700}" type="slidenum">
              <a:rPr lang="en-US" smtClean="0"/>
              <a:pPr>
                <a:defRPr/>
              </a:pPr>
              <a:t>32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4D4298D-5D8F-4CB3-AF85-70F2F86D518F}" type="slidenum">
              <a:rPr lang="en-US" smtClean="0"/>
              <a:pPr>
                <a:defRPr/>
              </a:pPr>
              <a:t>33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A7E2BEA-D35C-45F9-8547-80F186A430BA}" type="slidenum">
              <a:rPr lang="en-US" smtClean="0"/>
              <a:pPr>
                <a:defRPr/>
              </a:pPr>
              <a:t>34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119CF96-4DF7-4F14-BC57-D0A21611F4EB}" type="slidenum">
              <a:rPr lang="en-US" smtClean="0"/>
              <a:pPr>
                <a:defRPr/>
              </a:pPr>
              <a:t>35</a:t>
            </a:fld>
            <a:endParaRPr lang="en-US" dirty="0" smtClean="0"/>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684" name="Rectangle 3"/>
          <p:cNvSpPr>
            <a:spLocks noGrp="1" noChangeArrowheads="1"/>
          </p:cNvSpPr>
          <p:nvPr>
            <p:ph type="body" idx="1"/>
          </p:nvPr>
        </p:nvSpPr>
        <p:spPr bwMode="auto">
          <a:xfrm>
            <a:off x="975360" y="4560570"/>
            <a:ext cx="5364480" cy="4320540"/>
          </a:xfrm>
          <a:noFill/>
        </p:spPr>
        <p:txBody>
          <a:bodyPr wrap="square" numCol="1" anchor="t" anchorCtr="0" compatLnSpc="1">
            <a:prstTxWarp prst="textNoShape">
              <a:avLst/>
            </a:prstTxWarp>
          </a:bodyPr>
          <a:lstStyle/>
          <a:p>
            <a:pPr eaLnBrk="1" hangingPunct="1">
              <a:spcBef>
                <a:spcPct val="0"/>
              </a:spcBef>
            </a:pPr>
            <a:endParaRPr lang="en-US" sz="15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58EDA7D7-C848-49C7-A190-06DF7EB93ACE}" type="slidenum">
              <a:rPr lang="en-US" smtClean="0"/>
              <a:pPr>
                <a:defRPr/>
              </a:pPr>
              <a:t>36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15D9FC7-990A-4F25-9604-9D93D9520915}" type="slidenum">
              <a:rPr lang="en-US" smtClean="0"/>
              <a:pPr>
                <a:defRPr/>
              </a:pPr>
              <a:t>37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9F816E07-F999-45AE-B8A6-316485B2E496}" type="slidenum">
              <a:rPr lang="en-US" smtClean="0"/>
              <a:pPr>
                <a:defRPr/>
              </a:pPr>
              <a:t>38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an sample of a NOC outcome. You can see the label name-</a:t>
            </a:r>
            <a:r>
              <a:rPr lang="en-US" baseline="0" dirty="0" smtClean="0"/>
              <a:t> Gait. The definition of gait. The 2 measurement scales- severely compromised and the severity scale, and the a short list of references.</a:t>
            </a:r>
            <a:endParaRPr lang="en-US" dirty="0"/>
          </a:p>
        </p:txBody>
      </p:sp>
      <p:sp>
        <p:nvSpPr>
          <p:cNvPr id="4" name="Slide Number Placeholder 3"/>
          <p:cNvSpPr>
            <a:spLocks noGrp="1"/>
          </p:cNvSpPr>
          <p:nvPr>
            <p:ph type="sldNum" sz="quarter" idx="10"/>
          </p:nvPr>
        </p:nvSpPr>
        <p:spPr/>
        <p:txBody>
          <a:bodyPr/>
          <a:lstStyle/>
          <a:p>
            <a:fld id="{B70D93BA-B66B-40FC-8833-09CCBB9B2152}" type="slidenum">
              <a:rPr lang="en-US" smtClean="0"/>
              <a:pPr/>
              <a:t>41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Iowa is one of the 50 states that make up the U.S. It has about 3 million people.</a:t>
            </a:r>
            <a:r>
              <a:rPr lang="en-US" baseline="0" dirty="0" smtClean="0"/>
              <a:t> Is predominately rural and has 4 seasons. It is know as the Hawkeye State and the logo of the hawkeye is the sports symbol of the University of Iowa Athletic department. Pictured  is a typical fall scene in Iowa and the state flag.</a:t>
            </a:r>
            <a:endParaRPr lang="en-US" dirty="0"/>
          </a:p>
        </p:txBody>
      </p:sp>
      <p:sp>
        <p:nvSpPr>
          <p:cNvPr id="4" name="Slide Number Placeholder 3"/>
          <p:cNvSpPr>
            <a:spLocks noGrp="1"/>
          </p:cNvSpPr>
          <p:nvPr>
            <p:ph type="sldNum" sz="quarter" idx="10"/>
          </p:nvPr>
        </p:nvSpPr>
        <p:spPr/>
        <p:txBody>
          <a:bodyPr/>
          <a:lstStyle/>
          <a:p>
            <a:fld id="{B51587D8-5EDD-4FC4-BEBB-AE7CFD22FC54}" type="slidenum">
              <a:rPr lang="en-US" smtClean="0"/>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do you select</a:t>
            </a:r>
            <a:r>
              <a:rPr lang="en-US" baseline="0" dirty="0" smtClean="0"/>
              <a:t> an outcome? The nurse should consider several factors, The patient problem or diagnosis, the patient preferences, and the characteristics of the patient (age, gender, medical diagnosis for example). In addition the planned treatment is also an important consideration.</a:t>
            </a:r>
            <a:endParaRPr lang="en-US" dirty="0"/>
          </a:p>
        </p:txBody>
      </p:sp>
      <p:sp>
        <p:nvSpPr>
          <p:cNvPr id="4" name="Slide Number Placeholder 3"/>
          <p:cNvSpPr>
            <a:spLocks noGrp="1"/>
          </p:cNvSpPr>
          <p:nvPr>
            <p:ph type="sldNum" sz="quarter" idx="10"/>
          </p:nvPr>
        </p:nvSpPr>
        <p:spPr/>
        <p:txBody>
          <a:bodyPr/>
          <a:lstStyle/>
          <a:p>
            <a:fld id="{B51587D8-5EDD-4FC4-BEBB-AE7CFD22FC54}" type="slidenum">
              <a:rPr lang="en-US" smtClean="0"/>
              <a:pPr/>
              <a:t>42</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9B85B885-D795-4697-9007-DC9C411AD448}" type="slidenum">
              <a:rPr lang="en-US" smtClean="0"/>
              <a:pPr>
                <a:defRPr/>
              </a:pPr>
              <a:t>43</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A3D71005-2630-4363-AAFE-943AB3C36BDF}" type="slidenum">
              <a:rPr lang="en-US" smtClean="0"/>
              <a:pPr>
                <a:defRPr/>
              </a:pPr>
              <a:t>44</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16C92CB9-57A6-4B97-BB75-AE0FF6E9953A}" type="slidenum">
              <a:rPr lang="en-US" smtClean="0"/>
              <a:pPr>
                <a:defRPr/>
              </a:pPr>
              <a:t>45</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3328268-739C-423F-83F0-4CEBACD8BB32}" type="slidenum">
              <a:rPr lang="en-US" smtClean="0"/>
              <a:pPr>
                <a:defRPr/>
              </a:pPr>
              <a:t>46</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F310963-3322-41C2-9341-A66BA6D95686}" type="slidenum">
              <a:rPr lang="en-US" smtClean="0"/>
              <a:pPr>
                <a:defRPr/>
              </a:pPr>
              <a:t>47</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This allows you to determine a change in rating score. It is defined as (I will read the slide).</a:t>
            </a:r>
          </a:p>
        </p:txBody>
      </p:sp>
      <p:sp>
        <p:nvSpPr>
          <p:cNvPr id="4" name="Slide Number Placeholder 3"/>
          <p:cNvSpPr>
            <a:spLocks noGrp="1"/>
          </p:cNvSpPr>
          <p:nvPr>
            <p:ph type="sldNum" sz="quarter" idx="5"/>
          </p:nvPr>
        </p:nvSpPr>
        <p:spPr/>
        <p:txBody>
          <a:bodyPr/>
          <a:lstStyle/>
          <a:p>
            <a:pPr>
              <a:defRPr/>
            </a:pPr>
            <a:fld id="{787A4DF1-33A3-482A-B0DC-E09137050106}" type="slidenum">
              <a:rPr lang="en-US" smtClean="0"/>
              <a:pPr>
                <a:defRPr/>
              </a:pPr>
              <a:t>48</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6E2BED47-1F9B-4218-82DA-67CBF57D45D5}" type="slidenum">
              <a:rPr lang="en-US" smtClean="0"/>
              <a:pPr>
                <a:defRPr/>
              </a:pPr>
              <a:t>49</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8EFFF578-F045-4345-BC27-BD98FC72FD59}" type="slidenum">
              <a:rPr lang="en-US" smtClean="0"/>
              <a:pPr>
                <a:defRPr/>
              </a:pPr>
              <a:t>51</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143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662" indent="-296408" eaLnBrk="0" hangingPunct="0">
              <a:spcBef>
                <a:spcPct val="30000"/>
              </a:spcBef>
              <a:defRPr sz="1200">
                <a:solidFill>
                  <a:schemeClr val="tx1"/>
                </a:solidFill>
                <a:latin typeface="Calibri" pitchFamily="34" charset="0"/>
              </a:defRPr>
            </a:lvl2pPr>
            <a:lvl3pPr marL="1185634" indent="-237127" eaLnBrk="0" hangingPunct="0">
              <a:spcBef>
                <a:spcPct val="30000"/>
              </a:spcBef>
              <a:defRPr sz="1200">
                <a:solidFill>
                  <a:schemeClr val="tx1"/>
                </a:solidFill>
                <a:latin typeface="Calibri" pitchFamily="34" charset="0"/>
              </a:defRPr>
            </a:lvl3pPr>
            <a:lvl4pPr marL="1659887" indent="-237127" eaLnBrk="0" hangingPunct="0">
              <a:spcBef>
                <a:spcPct val="30000"/>
              </a:spcBef>
              <a:defRPr sz="1200">
                <a:solidFill>
                  <a:schemeClr val="tx1"/>
                </a:solidFill>
                <a:latin typeface="Calibri" pitchFamily="34" charset="0"/>
              </a:defRPr>
            </a:lvl4pPr>
            <a:lvl5pPr marL="2134141" indent="-237127" eaLnBrk="0" hangingPunct="0">
              <a:spcBef>
                <a:spcPct val="30000"/>
              </a:spcBef>
              <a:defRPr sz="1200">
                <a:solidFill>
                  <a:schemeClr val="tx1"/>
                </a:solidFill>
                <a:latin typeface="Calibri" pitchFamily="34" charset="0"/>
              </a:defRPr>
            </a:lvl5pPr>
            <a:lvl6pPr marL="2608395" indent="-237127" eaLnBrk="0" fontAlgn="base" hangingPunct="0">
              <a:spcBef>
                <a:spcPct val="30000"/>
              </a:spcBef>
              <a:spcAft>
                <a:spcPct val="0"/>
              </a:spcAft>
              <a:defRPr sz="1200">
                <a:solidFill>
                  <a:schemeClr val="tx1"/>
                </a:solidFill>
                <a:latin typeface="Calibri" pitchFamily="34" charset="0"/>
              </a:defRPr>
            </a:lvl6pPr>
            <a:lvl7pPr marL="3082648" indent="-237127" eaLnBrk="0" fontAlgn="base" hangingPunct="0">
              <a:spcBef>
                <a:spcPct val="30000"/>
              </a:spcBef>
              <a:spcAft>
                <a:spcPct val="0"/>
              </a:spcAft>
              <a:defRPr sz="1200">
                <a:solidFill>
                  <a:schemeClr val="tx1"/>
                </a:solidFill>
                <a:latin typeface="Calibri" pitchFamily="34" charset="0"/>
              </a:defRPr>
            </a:lvl7pPr>
            <a:lvl8pPr marL="3556902" indent="-237127" eaLnBrk="0" fontAlgn="base" hangingPunct="0">
              <a:spcBef>
                <a:spcPct val="30000"/>
              </a:spcBef>
              <a:spcAft>
                <a:spcPct val="0"/>
              </a:spcAft>
              <a:defRPr sz="1200">
                <a:solidFill>
                  <a:schemeClr val="tx1"/>
                </a:solidFill>
                <a:latin typeface="Calibri" pitchFamily="34" charset="0"/>
              </a:defRPr>
            </a:lvl8pPr>
            <a:lvl9pPr marL="4031155" indent="-23712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62A07A3-ED6A-49F9-B209-B16DB515404A}" type="slidenum">
              <a:rPr lang="en-US" altLang="en-US" smtClean="0">
                <a:latin typeface="Arial" pitchFamily="34" charset="0"/>
                <a:cs typeface="Arial" pitchFamily="34" charset="0"/>
              </a:rPr>
              <a:pPr eaLnBrk="1" hangingPunct="1">
                <a:spcBef>
                  <a:spcPct val="0"/>
                </a:spcBef>
              </a:pPr>
              <a:t>55</a:t>
            </a:fld>
            <a:endParaRPr lang="en-US" altLang="en-US" dirty="0"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Center is located in the College of Nursing on the campus of the University of Iowa. It was established in 1995 by the Iowa</a:t>
            </a:r>
            <a:r>
              <a:rPr lang="en-US" baseline="0" dirty="0" smtClean="0"/>
              <a:t> Board of regents that oversees the three state universities in Iowa. It is the only regents approved center in our college. The purpose of the center is to facilitate the ongoing upkeep and development of the of the Nursing Interventions Classification and the Nursing Outcomes Classificaton.</a:t>
            </a:r>
            <a:endParaRPr lang="en-US" dirty="0"/>
          </a:p>
        </p:txBody>
      </p:sp>
      <p:sp>
        <p:nvSpPr>
          <p:cNvPr id="4" name="Slide Number Placeholder 3"/>
          <p:cNvSpPr>
            <a:spLocks noGrp="1"/>
          </p:cNvSpPr>
          <p:nvPr>
            <p:ph type="sldNum" sz="quarter" idx="10"/>
          </p:nvPr>
        </p:nvSpPr>
        <p:spPr/>
        <p:txBody>
          <a:bodyPr/>
          <a:lstStyle/>
          <a:p>
            <a:fld id="{B51587D8-5EDD-4FC4-BEBB-AE7CFD22FC54}" type="slidenum">
              <a:rPr lang="en-US" smtClean="0"/>
              <a:pPr/>
              <a:t>6</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147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662" indent="-296408" eaLnBrk="0" hangingPunct="0">
              <a:spcBef>
                <a:spcPct val="30000"/>
              </a:spcBef>
              <a:defRPr sz="1200">
                <a:solidFill>
                  <a:schemeClr val="tx1"/>
                </a:solidFill>
                <a:latin typeface="Calibri" pitchFamily="34" charset="0"/>
              </a:defRPr>
            </a:lvl2pPr>
            <a:lvl3pPr marL="1185634" indent="-237127" eaLnBrk="0" hangingPunct="0">
              <a:spcBef>
                <a:spcPct val="30000"/>
              </a:spcBef>
              <a:defRPr sz="1200">
                <a:solidFill>
                  <a:schemeClr val="tx1"/>
                </a:solidFill>
                <a:latin typeface="Calibri" pitchFamily="34" charset="0"/>
              </a:defRPr>
            </a:lvl3pPr>
            <a:lvl4pPr marL="1659887" indent="-237127" eaLnBrk="0" hangingPunct="0">
              <a:spcBef>
                <a:spcPct val="30000"/>
              </a:spcBef>
              <a:defRPr sz="1200">
                <a:solidFill>
                  <a:schemeClr val="tx1"/>
                </a:solidFill>
                <a:latin typeface="Calibri" pitchFamily="34" charset="0"/>
              </a:defRPr>
            </a:lvl4pPr>
            <a:lvl5pPr marL="2134141" indent="-237127" eaLnBrk="0" hangingPunct="0">
              <a:spcBef>
                <a:spcPct val="30000"/>
              </a:spcBef>
              <a:defRPr sz="1200">
                <a:solidFill>
                  <a:schemeClr val="tx1"/>
                </a:solidFill>
                <a:latin typeface="Calibri" pitchFamily="34" charset="0"/>
              </a:defRPr>
            </a:lvl5pPr>
            <a:lvl6pPr marL="2608395" indent="-237127" eaLnBrk="0" fontAlgn="base" hangingPunct="0">
              <a:spcBef>
                <a:spcPct val="30000"/>
              </a:spcBef>
              <a:spcAft>
                <a:spcPct val="0"/>
              </a:spcAft>
              <a:defRPr sz="1200">
                <a:solidFill>
                  <a:schemeClr val="tx1"/>
                </a:solidFill>
                <a:latin typeface="Calibri" pitchFamily="34" charset="0"/>
              </a:defRPr>
            </a:lvl6pPr>
            <a:lvl7pPr marL="3082648" indent="-237127" eaLnBrk="0" fontAlgn="base" hangingPunct="0">
              <a:spcBef>
                <a:spcPct val="30000"/>
              </a:spcBef>
              <a:spcAft>
                <a:spcPct val="0"/>
              </a:spcAft>
              <a:defRPr sz="1200">
                <a:solidFill>
                  <a:schemeClr val="tx1"/>
                </a:solidFill>
                <a:latin typeface="Calibri" pitchFamily="34" charset="0"/>
              </a:defRPr>
            </a:lvl7pPr>
            <a:lvl8pPr marL="3556902" indent="-237127" eaLnBrk="0" fontAlgn="base" hangingPunct="0">
              <a:spcBef>
                <a:spcPct val="30000"/>
              </a:spcBef>
              <a:spcAft>
                <a:spcPct val="0"/>
              </a:spcAft>
              <a:defRPr sz="1200">
                <a:solidFill>
                  <a:schemeClr val="tx1"/>
                </a:solidFill>
                <a:latin typeface="Calibri" pitchFamily="34" charset="0"/>
              </a:defRPr>
            </a:lvl8pPr>
            <a:lvl9pPr marL="4031155" indent="-23712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D08C827-9F4D-4E18-91B5-C6442E898931}" type="slidenum">
              <a:rPr lang="en-US" altLang="en-US" smtClean="0">
                <a:latin typeface="Arial" pitchFamily="34" charset="0"/>
                <a:cs typeface="Arial" pitchFamily="34" charset="0"/>
              </a:rPr>
              <a:pPr eaLnBrk="1" hangingPunct="1">
                <a:spcBef>
                  <a:spcPct val="0"/>
                </a:spcBef>
              </a:pPr>
              <a:t>56</a:t>
            </a:fld>
            <a:endParaRPr lang="en-US" altLang="en-US" dirty="0" smtClean="0">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146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662" indent="-296408" eaLnBrk="0" hangingPunct="0">
              <a:spcBef>
                <a:spcPct val="30000"/>
              </a:spcBef>
              <a:defRPr sz="1200">
                <a:solidFill>
                  <a:schemeClr val="tx1"/>
                </a:solidFill>
                <a:latin typeface="Calibri" pitchFamily="34" charset="0"/>
              </a:defRPr>
            </a:lvl2pPr>
            <a:lvl3pPr marL="1185634" indent="-237127" eaLnBrk="0" hangingPunct="0">
              <a:spcBef>
                <a:spcPct val="30000"/>
              </a:spcBef>
              <a:defRPr sz="1200">
                <a:solidFill>
                  <a:schemeClr val="tx1"/>
                </a:solidFill>
                <a:latin typeface="Calibri" pitchFamily="34" charset="0"/>
              </a:defRPr>
            </a:lvl3pPr>
            <a:lvl4pPr marL="1659887" indent="-237127" eaLnBrk="0" hangingPunct="0">
              <a:spcBef>
                <a:spcPct val="30000"/>
              </a:spcBef>
              <a:defRPr sz="1200">
                <a:solidFill>
                  <a:schemeClr val="tx1"/>
                </a:solidFill>
                <a:latin typeface="Calibri" pitchFamily="34" charset="0"/>
              </a:defRPr>
            </a:lvl4pPr>
            <a:lvl5pPr marL="2134141" indent="-237127" eaLnBrk="0" hangingPunct="0">
              <a:spcBef>
                <a:spcPct val="30000"/>
              </a:spcBef>
              <a:defRPr sz="1200">
                <a:solidFill>
                  <a:schemeClr val="tx1"/>
                </a:solidFill>
                <a:latin typeface="Calibri" pitchFamily="34" charset="0"/>
              </a:defRPr>
            </a:lvl5pPr>
            <a:lvl6pPr marL="2608395" indent="-237127" eaLnBrk="0" fontAlgn="base" hangingPunct="0">
              <a:spcBef>
                <a:spcPct val="30000"/>
              </a:spcBef>
              <a:spcAft>
                <a:spcPct val="0"/>
              </a:spcAft>
              <a:defRPr sz="1200">
                <a:solidFill>
                  <a:schemeClr val="tx1"/>
                </a:solidFill>
                <a:latin typeface="Calibri" pitchFamily="34" charset="0"/>
              </a:defRPr>
            </a:lvl6pPr>
            <a:lvl7pPr marL="3082648" indent="-237127" eaLnBrk="0" fontAlgn="base" hangingPunct="0">
              <a:spcBef>
                <a:spcPct val="30000"/>
              </a:spcBef>
              <a:spcAft>
                <a:spcPct val="0"/>
              </a:spcAft>
              <a:defRPr sz="1200">
                <a:solidFill>
                  <a:schemeClr val="tx1"/>
                </a:solidFill>
                <a:latin typeface="Calibri" pitchFamily="34" charset="0"/>
              </a:defRPr>
            </a:lvl7pPr>
            <a:lvl8pPr marL="3556902" indent="-237127" eaLnBrk="0" fontAlgn="base" hangingPunct="0">
              <a:spcBef>
                <a:spcPct val="30000"/>
              </a:spcBef>
              <a:spcAft>
                <a:spcPct val="0"/>
              </a:spcAft>
              <a:defRPr sz="1200">
                <a:solidFill>
                  <a:schemeClr val="tx1"/>
                </a:solidFill>
                <a:latin typeface="Calibri" pitchFamily="34" charset="0"/>
              </a:defRPr>
            </a:lvl8pPr>
            <a:lvl9pPr marL="4031155" indent="-23712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938F04B1-6105-4ACE-AD93-546A2DFBFC94}" type="slidenum">
              <a:rPr lang="en-US" altLang="en-US" smtClean="0">
                <a:latin typeface="Arial" pitchFamily="34" charset="0"/>
                <a:cs typeface="Arial" pitchFamily="34" charset="0"/>
              </a:rPr>
              <a:pPr eaLnBrk="1" hangingPunct="1">
                <a:spcBef>
                  <a:spcPct val="0"/>
                </a:spcBef>
              </a:pPr>
              <a:t>57</a:t>
            </a:fld>
            <a:endParaRPr lang="en-US" altLang="en-US" dirty="0" smtClean="0">
              <a:latin typeface="Arial" pitchFamily="34" charset="0"/>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141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662" indent="-296408" eaLnBrk="0" hangingPunct="0">
              <a:spcBef>
                <a:spcPct val="30000"/>
              </a:spcBef>
              <a:defRPr sz="1200">
                <a:solidFill>
                  <a:schemeClr val="tx1"/>
                </a:solidFill>
                <a:latin typeface="Calibri" pitchFamily="34" charset="0"/>
              </a:defRPr>
            </a:lvl2pPr>
            <a:lvl3pPr marL="1185634" indent="-237127" eaLnBrk="0" hangingPunct="0">
              <a:spcBef>
                <a:spcPct val="30000"/>
              </a:spcBef>
              <a:defRPr sz="1200">
                <a:solidFill>
                  <a:schemeClr val="tx1"/>
                </a:solidFill>
                <a:latin typeface="Calibri" pitchFamily="34" charset="0"/>
              </a:defRPr>
            </a:lvl3pPr>
            <a:lvl4pPr marL="1659887" indent="-237127" eaLnBrk="0" hangingPunct="0">
              <a:spcBef>
                <a:spcPct val="30000"/>
              </a:spcBef>
              <a:defRPr sz="1200">
                <a:solidFill>
                  <a:schemeClr val="tx1"/>
                </a:solidFill>
                <a:latin typeface="Calibri" pitchFamily="34" charset="0"/>
              </a:defRPr>
            </a:lvl4pPr>
            <a:lvl5pPr marL="2134141" indent="-237127" eaLnBrk="0" hangingPunct="0">
              <a:spcBef>
                <a:spcPct val="30000"/>
              </a:spcBef>
              <a:defRPr sz="1200">
                <a:solidFill>
                  <a:schemeClr val="tx1"/>
                </a:solidFill>
                <a:latin typeface="Calibri" pitchFamily="34" charset="0"/>
              </a:defRPr>
            </a:lvl5pPr>
            <a:lvl6pPr marL="2608395" indent="-237127" eaLnBrk="0" fontAlgn="base" hangingPunct="0">
              <a:spcBef>
                <a:spcPct val="30000"/>
              </a:spcBef>
              <a:spcAft>
                <a:spcPct val="0"/>
              </a:spcAft>
              <a:defRPr sz="1200">
                <a:solidFill>
                  <a:schemeClr val="tx1"/>
                </a:solidFill>
                <a:latin typeface="Calibri" pitchFamily="34" charset="0"/>
              </a:defRPr>
            </a:lvl6pPr>
            <a:lvl7pPr marL="3082648" indent="-237127" eaLnBrk="0" fontAlgn="base" hangingPunct="0">
              <a:spcBef>
                <a:spcPct val="30000"/>
              </a:spcBef>
              <a:spcAft>
                <a:spcPct val="0"/>
              </a:spcAft>
              <a:defRPr sz="1200">
                <a:solidFill>
                  <a:schemeClr val="tx1"/>
                </a:solidFill>
                <a:latin typeface="Calibri" pitchFamily="34" charset="0"/>
              </a:defRPr>
            </a:lvl7pPr>
            <a:lvl8pPr marL="3556902" indent="-237127" eaLnBrk="0" fontAlgn="base" hangingPunct="0">
              <a:spcBef>
                <a:spcPct val="30000"/>
              </a:spcBef>
              <a:spcAft>
                <a:spcPct val="0"/>
              </a:spcAft>
              <a:defRPr sz="1200">
                <a:solidFill>
                  <a:schemeClr val="tx1"/>
                </a:solidFill>
                <a:latin typeface="Calibri" pitchFamily="34" charset="0"/>
              </a:defRPr>
            </a:lvl8pPr>
            <a:lvl9pPr marL="4031155" indent="-23712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DC6278C-BE22-440F-8B8D-43CFAE1DA554}" type="slidenum">
              <a:rPr lang="en-US" altLang="en-US" smtClean="0">
                <a:latin typeface="Arial" pitchFamily="34" charset="0"/>
                <a:cs typeface="Arial" pitchFamily="34" charset="0"/>
              </a:rPr>
              <a:pPr eaLnBrk="1" hangingPunct="1">
                <a:spcBef>
                  <a:spcPct val="0"/>
                </a:spcBef>
              </a:pPr>
              <a:t>58</a:t>
            </a:fld>
            <a:endParaRPr lang="en-US" altLang="en-US" dirty="0" smtClean="0">
              <a:latin typeface="Arial" pitchFamily="34" charset="0"/>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137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662" indent="-296408" eaLnBrk="0" hangingPunct="0">
              <a:spcBef>
                <a:spcPct val="30000"/>
              </a:spcBef>
              <a:defRPr sz="1200">
                <a:solidFill>
                  <a:schemeClr val="tx1"/>
                </a:solidFill>
                <a:latin typeface="Calibri" pitchFamily="34" charset="0"/>
              </a:defRPr>
            </a:lvl2pPr>
            <a:lvl3pPr marL="1185634" indent="-237127" eaLnBrk="0" hangingPunct="0">
              <a:spcBef>
                <a:spcPct val="30000"/>
              </a:spcBef>
              <a:defRPr sz="1200">
                <a:solidFill>
                  <a:schemeClr val="tx1"/>
                </a:solidFill>
                <a:latin typeface="Calibri" pitchFamily="34" charset="0"/>
              </a:defRPr>
            </a:lvl3pPr>
            <a:lvl4pPr marL="1659887" indent="-237127" eaLnBrk="0" hangingPunct="0">
              <a:spcBef>
                <a:spcPct val="30000"/>
              </a:spcBef>
              <a:defRPr sz="1200">
                <a:solidFill>
                  <a:schemeClr val="tx1"/>
                </a:solidFill>
                <a:latin typeface="Calibri" pitchFamily="34" charset="0"/>
              </a:defRPr>
            </a:lvl4pPr>
            <a:lvl5pPr marL="2134141" indent="-237127" eaLnBrk="0" hangingPunct="0">
              <a:spcBef>
                <a:spcPct val="30000"/>
              </a:spcBef>
              <a:defRPr sz="1200">
                <a:solidFill>
                  <a:schemeClr val="tx1"/>
                </a:solidFill>
                <a:latin typeface="Calibri" pitchFamily="34" charset="0"/>
              </a:defRPr>
            </a:lvl5pPr>
            <a:lvl6pPr marL="2608395" indent="-237127" eaLnBrk="0" fontAlgn="base" hangingPunct="0">
              <a:spcBef>
                <a:spcPct val="30000"/>
              </a:spcBef>
              <a:spcAft>
                <a:spcPct val="0"/>
              </a:spcAft>
              <a:defRPr sz="1200">
                <a:solidFill>
                  <a:schemeClr val="tx1"/>
                </a:solidFill>
                <a:latin typeface="Calibri" pitchFamily="34" charset="0"/>
              </a:defRPr>
            </a:lvl6pPr>
            <a:lvl7pPr marL="3082648" indent="-237127" eaLnBrk="0" fontAlgn="base" hangingPunct="0">
              <a:spcBef>
                <a:spcPct val="30000"/>
              </a:spcBef>
              <a:spcAft>
                <a:spcPct val="0"/>
              </a:spcAft>
              <a:defRPr sz="1200">
                <a:solidFill>
                  <a:schemeClr val="tx1"/>
                </a:solidFill>
                <a:latin typeface="Calibri" pitchFamily="34" charset="0"/>
              </a:defRPr>
            </a:lvl7pPr>
            <a:lvl8pPr marL="3556902" indent="-237127" eaLnBrk="0" fontAlgn="base" hangingPunct="0">
              <a:spcBef>
                <a:spcPct val="30000"/>
              </a:spcBef>
              <a:spcAft>
                <a:spcPct val="0"/>
              </a:spcAft>
              <a:defRPr sz="1200">
                <a:solidFill>
                  <a:schemeClr val="tx1"/>
                </a:solidFill>
                <a:latin typeface="Calibri" pitchFamily="34" charset="0"/>
              </a:defRPr>
            </a:lvl8pPr>
            <a:lvl9pPr marL="4031155" indent="-23712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EDD58F7B-02FA-4685-8E47-D04181183F37}" type="slidenum">
              <a:rPr lang="en-US" altLang="en-US" smtClean="0">
                <a:latin typeface="Arial" pitchFamily="34" charset="0"/>
                <a:cs typeface="Arial" pitchFamily="34" charset="0"/>
              </a:rPr>
              <a:pPr eaLnBrk="1" hangingPunct="1">
                <a:spcBef>
                  <a:spcPct val="0"/>
                </a:spcBef>
              </a:pPr>
              <a:t>59</a:t>
            </a:fld>
            <a:endParaRPr lang="en-US" altLang="en-US" dirty="0" smtClean="0">
              <a:latin typeface="Arial" pitchFamily="34" charset="0"/>
              <a:cs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138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662" indent="-296408" eaLnBrk="0" hangingPunct="0">
              <a:spcBef>
                <a:spcPct val="30000"/>
              </a:spcBef>
              <a:defRPr sz="1200">
                <a:solidFill>
                  <a:schemeClr val="tx1"/>
                </a:solidFill>
                <a:latin typeface="Calibri" pitchFamily="34" charset="0"/>
              </a:defRPr>
            </a:lvl2pPr>
            <a:lvl3pPr marL="1185634" indent="-237127" eaLnBrk="0" hangingPunct="0">
              <a:spcBef>
                <a:spcPct val="30000"/>
              </a:spcBef>
              <a:defRPr sz="1200">
                <a:solidFill>
                  <a:schemeClr val="tx1"/>
                </a:solidFill>
                <a:latin typeface="Calibri" pitchFamily="34" charset="0"/>
              </a:defRPr>
            </a:lvl3pPr>
            <a:lvl4pPr marL="1659887" indent="-237127" eaLnBrk="0" hangingPunct="0">
              <a:spcBef>
                <a:spcPct val="30000"/>
              </a:spcBef>
              <a:defRPr sz="1200">
                <a:solidFill>
                  <a:schemeClr val="tx1"/>
                </a:solidFill>
                <a:latin typeface="Calibri" pitchFamily="34" charset="0"/>
              </a:defRPr>
            </a:lvl4pPr>
            <a:lvl5pPr marL="2134141" indent="-237127" eaLnBrk="0" hangingPunct="0">
              <a:spcBef>
                <a:spcPct val="30000"/>
              </a:spcBef>
              <a:defRPr sz="1200">
                <a:solidFill>
                  <a:schemeClr val="tx1"/>
                </a:solidFill>
                <a:latin typeface="Calibri" pitchFamily="34" charset="0"/>
              </a:defRPr>
            </a:lvl5pPr>
            <a:lvl6pPr marL="2608395" indent="-237127" eaLnBrk="0" fontAlgn="base" hangingPunct="0">
              <a:spcBef>
                <a:spcPct val="30000"/>
              </a:spcBef>
              <a:spcAft>
                <a:spcPct val="0"/>
              </a:spcAft>
              <a:defRPr sz="1200">
                <a:solidFill>
                  <a:schemeClr val="tx1"/>
                </a:solidFill>
                <a:latin typeface="Calibri" pitchFamily="34" charset="0"/>
              </a:defRPr>
            </a:lvl6pPr>
            <a:lvl7pPr marL="3082648" indent="-237127" eaLnBrk="0" fontAlgn="base" hangingPunct="0">
              <a:spcBef>
                <a:spcPct val="30000"/>
              </a:spcBef>
              <a:spcAft>
                <a:spcPct val="0"/>
              </a:spcAft>
              <a:defRPr sz="1200">
                <a:solidFill>
                  <a:schemeClr val="tx1"/>
                </a:solidFill>
                <a:latin typeface="Calibri" pitchFamily="34" charset="0"/>
              </a:defRPr>
            </a:lvl7pPr>
            <a:lvl8pPr marL="3556902" indent="-237127" eaLnBrk="0" fontAlgn="base" hangingPunct="0">
              <a:spcBef>
                <a:spcPct val="30000"/>
              </a:spcBef>
              <a:spcAft>
                <a:spcPct val="0"/>
              </a:spcAft>
              <a:defRPr sz="1200">
                <a:solidFill>
                  <a:schemeClr val="tx1"/>
                </a:solidFill>
                <a:latin typeface="Calibri" pitchFamily="34" charset="0"/>
              </a:defRPr>
            </a:lvl8pPr>
            <a:lvl9pPr marL="4031155" indent="-23712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960B417-686A-457F-955A-CD47EAB9150E}" type="slidenum">
              <a:rPr lang="en-US" altLang="en-US" smtClean="0">
                <a:latin typeface="Arial" pitchFamily="34" charset="0"/>
                <a:cs typeface="Arial" pitchFamily="34" charset="0"/>
              </a:rPr>
              <a:pPr eaLnBrk="1" hangingPunct="1">
                <a:spcBef>
                  <a:spcPct val="0"/>
                </a:spcBef>
              </a:pPr>
              <a:t>60</a:t>
            </a:fld>
            <a:endParaRPr lang="en-US" altLang="en-US" dirty="0" smtClean="0">
              <a:latin typeface="Arial" pitchFamily="34" charset="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0431CBD6-5925-4411-BD5F-A5EA3AA80895}" type="slidenum">
              <a:rPr lang="en-US" smtClean="0"/>
              <a:pPr>
                <a:defRPr/>
              </a:pPr>
              <a:t>61</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C1BEF133-BEBE-4A90-8485-66335B17EEAC}" type="slidenum">
              <a:rPr lang="en-US" smtClean="0"/>
              <a:pPr>
                <a:defRPr/>
              </a:pPr>
              <a:t>62</a:t>
            </a:fld>
            <a:endParaRPr lang="en-US" dirty="0"/>
          </a:p>
        </p:txBody>
      </p:sp>
    </p:spTree>
    <p:extLst>
      <p:ext uri="{BB962C8B-B14F-4D97-AF65-F5344CB8AC3E}">
        <p14:creationId xmlns:p14="http://schemas.microsoft.com/office/powerpoint/2010/main" val="40830173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year we</a:t>
            </a:r>
            <a:r>
              <a:rPr lang="en-US" baseline="0" dirty="0" smtClean="0"/>
              <a:t> celebrate of 20 years of NOC. </a:t>
            </a:r>
            <a:endParaRPr lang="en-US" dirty="0"/>
          </a:p>
        </p:txBody>
      </p:sp>
      <p:sp>
        <p:nvSpPr>
          <p:cNvPr id="4" name="Slide Number Placeholder 3"/>
          <p:cNvSpPr>
            <a:spLocks noGrp="1"/>
          </p:cNvSpPr>
          <p:nvPr>
            <p:ph type="sldNum" sz="quarter" idx="10"/>
          </p:nvPr>
        </p:nvSpPr>
        <p:spPr/>
        <p:txBody>
          <a:bodyPr/>
          <a:lstStyle/>
          <a:p>
            <a:fld id="{B51587D8-5EDD-4FC4-BEBB-AE7CFD22FC54}" type="slidenum">
              <a:rPr lang="en-US" smtClean="0"/>
              <a:pPr/>
              <a:t>63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These are the members of the Executive Board of the Center. Cheryl Wagner was added to the board and is an editor on the NIC team.</a:t>
            </a:r>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9F8BD9-91D8-4089-AA35-B5AEF4948EAF}" type="slidenum">
              <a:rPr lang="en-US" smtClean="0"/>
              <a:pPr/>
              <a:t>7</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The need for nursing data</a:t>
            </a:r>
            <a:r>
              <a:rPr lang="en-US" baseline="0" dirty="0" smtClean="0"/>
              <a:t> was established by Florence Nightingale many years ago. (I will read the quote)</a:t>
            </a:r>
            <a:endParaRPr lang="en-US" dirty="0" smtClean="0"/>
          </a:p>
        </p:txBody>
      </p:sp>
      <p:sp>
        <p:nvSpPr>
          <p:cNvPr id="4" name="Slide Number Placeholder 3"/>
          <p:cNvSpPr>
            <a:spLocks noGrp="1"/>
          </p:cNvSpPr>
          <p:nvPr>
            <p:ph type="sldNum" sz="quarter" idx="5"/>
          </p:nvPr>
        </p:nvSpPr>
        <p:spPr/>
        <p:txBody>
          <a:bodyPr/>
          <a:lstStyle/>
          <a:p>
            <a:pPr>
              <a:defRPr/>
            </a:pPr>
            <a:fld id="{8F279023-C3B6-4831-AFC9-531B8EB10437}" type="slidenum">
              <a:rPr lang="en-US" smtClean="0"/>
              <a:pPr>
                <a:defRPr/>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These are the benefits</a:t>
            </a:r>
            <a:r>
              <a:rPr lang="en-US" baseline="0" dirty="0" smtClean="0"/>
              <a:t> of comparable data established by Florence. ( I will read them). Notice how they are still relevant today.</a:t>
            </a:r>
            <a:endParaRPr lang="en-US" dirty="0" smtClean="0"/>
          </a:p>
        </p:txBody>
      </p:sp>
      <p:sp>
        <p:nvSpPr>
          <p:cNvPr id="4" name="Slide Number Placeholder 3"/>
          <p:cNvSpPr>
            <a:spLocks noGrp="1"/>
          </p:cNvSpPr>
          <p:nvPr>
            <p:ph type="sldNum" sz="quarter" idx="5"/>
          </p:nvPr>
        </p:nvSpPr>
        <p:spPr/>
        <p:txBody>
          <a:bodyPr/>
          <a:lstStyle/>
          <a:p>
            <a:pPr>
              <a:defRPr/>
            </a:pPr>
            <a:fld id="{B8A86A05-B67C-49FF-8093-40EFD56E693E}" type="slidenum">
              <a:rPr lang="en-US" smtClean="0"/>
              <a:pPr>
                <a:defRPr/>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Another famous quote about</a:t>
            </a:r>
            <a:r>
              <a:rPr lang="en-US" baseline="0" dirty="0" smtClean="0"/>
              <a:t> the important of Nursing terminology comes fro June Clark from Wales and Norma Lang from the U. S. They state: (I will read the quote). This quote was from 1992. The year that NIC was first published. It is still frequently cited today/</a:t>
            </a:r>
            <a:endParaRPr lang="en-US" dirty="0" smtClean="0"/>
          </a:p>
        </p:txBody>
      </p:sp>
      <p:sp>
        <p:nvSpPr>
          <p:cNvPr id="4" name="Slide Number Placeholder 3"/>
          <p:cNvSpPr>
            <a:spLocks noGrp="1"/>
          </p:cNvSpPr>
          <p:nvPr>
            <p:ph type="sldNum" sz="quarter" idx="5"/>
          </p:nvPr>
        </p:nvSpPr>
        <p:spPr/>
        <p:txBody>
          <a:bodyPr/>
          <a:lstStyle/>
          <a:p>
            <a:pPr>
              <a:defRPr/>
            </a:pPr>
            <a:fld id="{56FDE7AE-D917-4A0C-BB5A-D80990912B69}" type="slidenum">
              <a:rPr lang="en-US" smtClean="0"/>
              <a:pPr>
                <a:defRPr/>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Let’s start</a:t>
            </a:r>
            <a:r>
              <a:rPr lang="en-US" baseline="0" dirty="0" smtClean="0"/>
              <a:t> out discussion with identifying how our world is organized and structured by many classifications and terminologies</a:t>
            </a:r>
            <a:endParaRPr lang="en-US" dirty="0" smtClean="0"/>
          </a:p>
        </p:txBody>
      </p:sp>
      <p:sp>
        <p:nvSpPr>
          <p:cNvPr id="4" name="Slide Number Placeholder 3"/>
          <p:cNvSpPr>
            <a:spLocks noGrp="1"/>
          </p:cNvSpPr>
          <p:nvPr>
            <p:ph type="sldNum" sz="quarter" idx="5"/>
          </p:nvPr>
        </p:nvSpPr>
        <p:spPr/>
        <p:txBody>
          <a:bodyPr/>
          <a:lstStyle/>
          <a:p>
            <a:pPr>
              <a:defRPr/>
            </a:pPr>
            <a:fld id="{C0325820-1860-4098-9DD9-DCE9B411E123}" type="slidenum">
              <a:rPr lang="en-US" smtClean="0"/>
              <a:pPr>
                <a:defRPr/>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19399" y="2514600"/>
            <a:ext cx="4714875" cy="1980248"/>
          </a:xfrm>
          <a:prstGeom prst="rect">
            <a:avLst/>
          </a:prstGeom>
        </p:spPr>
      </p:pic>
      <p:sp>
        <p:nvSpPr>
          <p:cNvPr id="8" name="Rectangle 7"/>
          <p:cNvSpPr/>
          <p:nvPr userDrawn="1"/>
        </p:nvSpPr>
        <p:spPr>
          <a:xfrm>
            <a:off x="0" y="0"/>
            <a:ext cx="1600200" cy="6858000"/>
          </a:xfrm>
          <a:prstGeom prst="rect">
            <a:avLst/>
          </a:prstGeom>
          <a:solidFill>
            <a:srgbClr val="FFE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prstGeom prst="rect">
            <a:avLst/>
          </a:prstGeom>
        </p:spPr>
        <p:txBody>
          <a:bodyPr anchor="ctr"/>
          <a:lstStyle>
            <a:lvl1pPr>
              <a:defRPr sz="4000" b="1"/>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a:prstGeom prst="rect">
            <a:avLst/>
          </a:prstGeom>
        </p:spPr>
        <p:txBody>
          <a:bodyPr/>
          <a:lstStyle>
            <a:lvl1pPr>
              <a:defRPr b="1"/>
            </a:lvl1pPr>
            <a:lvl2pPr>
              <a:defRPr b="1"/>
            </a:lvl2pPr>
            <a:lvl3pPr>
              <a:defRPr b="1"/>
            </a:lvl3pPr>
            <a:lvl4pPr>
              <a:defRPr b="1"/>
            </a:lvl4pPr>
            <a:lvl5pPr>
              <a:defRPr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9" name="Straight Connector 8"/>
          <p:cNvCxnSpPr/>
          <p:nvPr userDrawn="1"/>
        </p:nvCxnSpPr>
        <p:spPr>
          <a:xfrm>
            <a:off x="762000" y="1219200"/>
            <a:ext cx="74676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25873" y="6172200"/>
            <a:ext cx="9235440" cy="685800"/>
          </a:xfrm>
          <a:prstGeom prst="rect">
            <a:avLst/>
          </a:prstGeom>
          <a:solidFill>
            <a:srgbClr val="FFE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Rectangle 11"/>
          <p:cNvSpPr/>
          <p:nvPr userDrawn="1"/>
        </p:nvSpPr>
        <p:spPr>
          <a:xfrm>
            <a:off x="-25873" y="6172200"/>
            <a:ext cx="9235440" cy="685800"/>
          </a:xfrm>
          <a:prstGeom prst="rect">
            <a:avLst/>
          </a:prstGeom>
          <a:solidFill>
            <a:srgbClr val="FFE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b="1"/>
            </a:lvl1pPr>
            <a:lvl2pPr>
              <a:defRPr sz="2000" b="1"/>
            </a:lvl2pPr>
            <a:lvl3pPr>
              <a:defRPr sz="1800" b="1"/>
            </a:lvl3pPr>
            <a:lvl4pPr>
              <a:defRPr sz="1600" b="1"/>
            </a:lvl4pPr>
            <a:lvl5pPr>
              <a:defRPr sz="1600" b="1"/>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b="1"/>
            </a:lvl1pPr>
            <a:lvl2pPr>
              <a:defRPr sz="2000" b="1"/>
            </a:lvl2pPr>
            <a:lvl3pPr>
              <a:defRPr sz="1800" b="1"/>
            </a:lvl3pPr>
            <a:lvl4pPr>
              <a:defRPr sz="1600" b="1"/>
            </a:lvl4pPr>
            <a:lvl5pPr>
              <a:defRPr sz="1600" b="1"/>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0" name="Straight Connector 9"/>
          <p:cNvCxnSpPr/>
          <p:nvPr userDrawn="1"/>
        </p:nvCxnSpPr>
        <p:spPr>
          <a:xfrm>
            <a:off x="762000" y="1257300"/>
            <a:ext cx="74676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tle 1"/>
          <p:cNvSpPr>
            <a:spLocks noGrp="1"/>
          </p:cNvSpPr>
          <p:nvPr>
            <p:ph type="title"/>
          </p:nvPr>
        </p:nvSpPr>
        <p:spPr>
          <a:xfrm>
            <a:off x="457200" y="274638"/>
            <a:ext cx="8229600" cy="944562"/>
          </a:xfrm>
          <a:prstGeom prst="rect">
            <a:avLst/>
          </a:prstGeom>
        </p:spPr>
        <p:txBody>
          <a:bodyPr anchor="ctr"/>
          <a:lstStyle>
            <a:lvl1pPr>
              <a:defRPr sz="4000" b="1"/>
            </a:lvl1p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41248" y="2130425"/>
            <a:ext cx="7772400" cy="1470025"/>
          </a:xfrm>
          <a:prstGeom prst="rect">
            <a:avLst/>
          </a:prstGeom>
        </p:spPr>
        <p:txBody>
          <a:bodyPr/>
          <a:lstStyle>
            <a:lvl1pPr>
              <a:defRPr b="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Rectangle 4"/>
          <p:cNvSpPr/>
          <p:nvPr userDrawn="1"/>
        </p:nvSpPr>
        <p:spPr>
          <a:xfrm>
            <a:off x="-25873" y="6172200"/>
            <a:ext cx="9235440" cy="685800"/>
          </a:xfrm>
          <a:prstGeom prst="rect">
            <a:avLst/>
          </a:prstGeom>
          <a:solidFill>
            <a:srgbClr val="FFE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40014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a:prstGeom prst="rect">
            <a:avLst/>
          </a:prstGeom>
        </p:spPr>
        <p:txBody>
          <a:bodyPr/>
          <a:lstStyle/>
          <a:p>
            <a:r>
              <a:rPr lang="en-US" dirty="0" smtClean="0"/>
              <a:t>Click to edit Master title style</a:t>
            </a:r>
            <a:endParaRPr lang="en-US" dirty="0"/>
          </a:p>
        </p:txBody>
      </p:sp>
      <p:sp>
        <p:nvSpPr>
          <p:cNvPr id="3" name="Rectangle 4"/>
          <p:cNvSpPr>
            <a:spLocks noGrp="1" noChangeArrowheads="1"/>
          </p:cNvSpPr>
          <p:nvPr>
            <p:ph type="dt" sz="half" idx="10"/>
          </p:nvPr>
        </p:nvSpPr>
        <p:spPr>
          <a:xfrm>
            <a:off x="457200" y="6243638"/>
            <a:ext cx="2133600" cy="457200"/>
          </a:xfrm>
          <a:prstGeom prst="rect">
            <a:avLst/>
          </a:prstGeom>
        </p:spPr>
        <p:txBody>
          <a:bodyPr/>
          <a:lstStyle>
            <a:lvl1pPr>
              <a:defRPr>
                <a:latin typeface="Arial" charset="0"/>
                <a:cs typeface="Arial" charset="0"/>
              </a:defRPr>
            </a:lvl1pPr>
          </a:lstStyle>
          <a:p>
            <a:pPr>
              <a:defRPr/>
            </a:pPr>
            <a:endParaRPr lang="en-US" altLang="en-US" dirty="0"/>
          </a:p>
        </p:txBody>
      </p:sp>
      <p:sp>
        <p:nvSpPr>
          <p:cNvPr id="4" name="Rectangle 5"/>
          <p:cNvSpPr>
            <a:spLocks noGrp="1" noChangeArrowheads="1"/>
          </p:cNvSpPr>
          <p:nvPr>
            <p:ph type="ftr" sz="quarter" idx="11"/>
          </p:nvPr>
        </p:nvSpPr>
        <p:spPr>
          <a:xfrm>
            <a:off x="3124200" y="6248400"/>
            <a:ext cx="2895600" cy="457200"/>
          </a:xfrm>
          <a:prstGeom prst="rect">
            <a:avLst/>
          </a:prstGeom>
        </p:spPr>
        <p:txBody>
          <a:bodyPr/>
          <a:lstStyle>
            <a:lvl1pPr>
              <a:defRPr>
                <a:latin typeface="Arial" charset="0"/>
                <a:cs typeface="Arial" charset="0"/>
              </a:defRPr>
            </a:lvl1pPr>
          </a:lstStyle>
          <a:p>
            <a:pPr>
              <a:defRPr/>
            </a:pPr>
            <a:endParaRPr lang="en-US" altLang="en-US" dirty="0"/>
          </a:p>
        </p:txBody>
      </p:sp>
      <p:sp>
        <p:nvSpPr>
          <p:cNvPr id="5" name="Rectangle 6"/>
          <p:cNvSpPr>
            <a:spLocks noGrp="1" noChangeArrowheads="1"/>
          </p:cNvSpPr>
          <p:nvPr>
            <p:ph type="sldNum" sz="quarter" idx="12"/>
          </p:nvPr>
        </p:nvSpPr>
        <p:spPr>
          <a:xfrm>
            <a:off x="6553200" y="6243638"/>
            <a:ext cx="2133600" cy="457200"/>
          </a:xfrm>
          <a:prstGeom prst="rect">
            <a:avLst/>
          </a:prstGeom>
        </p:spPr>
        <p:txBody>
          <a:bodyPr/>
          <a:lstStyle>
            <a:lvl1pPr>
              <a:defRPr>
                <a:latin typeface="Arial" charset="0"/>
                <a:cs typeface="Arial" charset="0"/>
              </a:defRPr>
            </a:lvl1pPr>
          </a:lstStyle>
          <a:p>
            <a:pPr>
              <a:defRPr/>
            </a:pPr>
            <a:fld id="{E6D68335-D0EF-49CE-BFAD-646E073A2B03}" type="slidenum">
              <a:rPr lang="en-US" altLang="en-US"/>
              <a:pPr>
                <a:defRPr/>
              </a:pPr>
              <a:t>‹#›</a:t>
            </a:fld>
            <a:endParaRPr lang="en-US" altLang="en-US" dirty="0"/>
          </a:p>
        </p:txBody>
      </p:sp>
    </p:spTree>
    <p:extLst>
      <p:ext uri="{BB962C8B-B14F-4D97-AF65-F5344CB8AC3E}">
        <p14:creationId xmlns:p14="http://schemas.microsoft.com/office/powerpoint/2010/main" val="1263182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3371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5" r:id="rId4"/>
    <p:sldLayoutId id="2147483657" r:id="rId5"/>
    <p:sldLayoutId id="2147483660" r:id="rId6"/>
    <p:sldLayoutId id="2147483661"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5.gif"/><Relationship Id="rId4" Type="http://schemas.openxmlformats.org/officeDocument/2006/relationships/image" Target="../media/image24.wmf"/></Relationships>
</file>

<file path=ppt/slides/_rels/slide17.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2.jpeg"/><Relationship Id="rId3" Type="http://schemas.openxmlformats.org/officeDocument/2006/relationships/image" Target="../media/image26.wmf"/><Relationship Id="rId7" Type="http://schemas.openxmlformats.org/officeDocument/2006/relationships/hyperlink" Target="http://en.wikipedia.org/wiki/File:Arret.jpg" TargetMode="External"/><Relationship Id="rId12" Type="http://schemas.openxmlformats.org/officeDocument/2006/relationships/hyperlink" Target="http://www.google.com/imgres?imgurl=http://www.topnews.in/files/Red-Cross101.png&amp;imgrefurl=http://www.topnews.in/red-cross-zimbabwe-prone-new-cholera-epidemic-2196066&amp;h=600&amp;w=900&amp;sz=6&amp;tbnid=lb5pUE1VUf3hRM:&amp;tbnh=97&amp;tbnw=146&amp;prev=/images?q%3Dred%2Bcross&amp;hl=en&amp;usg=__3aidz2P-D0sYpuEZRP2Sx0c2fzs=&amp;ei=GkeFS_DXNZOONq6wpTQ&amp;sa=X&amp;oi=image_result&amp;resnum=18&amp;ct=image&amp;ved=0CFIQ9QEwEQ"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1.jpeg"/><Relationship Id="rId5" Type="http://schemas.openxmlformats.org/officeDocument/2006/relationships/hyperlink" Target="http://en.wikipedia.org/wiki/File:Stop_sign_MUTCD.svg" TargetMode="External"/><Relationship Id="rId10" Type="http://schemas.openxmlformats.org/officeDocument/2006/relationships/image" Target="../media/image30.jpeg"/><Relationship Id="rId4" Type="http://schemas.openxmlformats.org/officeDocument/2006/relationships/image" Target="../media/image27.jpeg"/><Relationship Id="rId9" Type="http://schemas.openxmlformats.org/officeDocument/2006/relationships/hyperlink" Target="http://en.wikipedia.org/wiki/File:Stad_Irish_stop_sign.jpg"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0.tif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8800" y="4645025"/>
            <a:ext cx="3276600" cy="2184400"/>
          </a:xfrm>
          <a:prstGeom prst="rect">
            <a:avLst/>
          </a:prstGeom>
        </p:spPr>
      </p:pic>
    </p:spTree>
    <p:extLst>
      <p:ext uri="{BB962C8B-B14F-4D97-AF65-F5344CB8AC3E}">
        <p14:creationId xmlns:p14="http://schemas.microsoft.com/office/powerpoint/2010/main" val="14940967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8"/>
          <p:cNvSpPr>
            <a:spLocks noGrp="1" noChangeArrowheads="1"/>
          </p:cNvSpPr>
          <p:nvPr>
            <p:ph type="title"/>
          </p:nvPr>
        </p:nvSpPr>
        <p:spPr/>
        <p:txBody>
          <a:bodyPr/>
          <a:lstStyle/>
          <a:p>
            <a:pPr eaLnBrk="1" hangingPunct="1"/>
            <a:r>
              <a:rPr lang="en-US" b="1" dirty="0" smtClean="0"/>
              <a:t>Benefits of Comparable Data</a:t>
            </a:r>
            <a:r>
              <a:rPr lang="en-US" dirty="0" smtClean="0"/>
              <a:t> </a:t>
            </a:r>
          </a:p>
        </p:txBody>
      </p:sp>
      <p:sp>
        <p:nvSpPr>
          <p:cNvPr id="5123" name="Rectangle 9"/>
          <p:cNvSpPr>
            <a:spLocks noGrp="1" noChangeArrowheads="1"/>
          </p:cNvSpPr>
          <p:nvPr>
            <p:ph type="body" idx="1"/>
          </p:nvPr>
        </p:nvSpPr>
        <p:spPr>
          <a:xfrm>
            <a:off x="381000" y="1447800"/>
            <a:ext cx="8229600" cy="4724400"/>
          </a:xfrm>
        </p:spPr>
        <p:txBody>
          <a:bodyPr>
            <a:normAutofit lnSpcReduction="10000"/>
          </a:bodyPr>
          <a:lstStyle/>
          <a:p>
            <a:pPr>
              <a:spcBef>
                <a:spcPts val="1800"/>
              </a:spcBef>
              <a:buSzPct val="70000"/>
            </a:pPr>
            <a:r>
              <a:rPr lang="en-US" b="1" dirty="0" smtClean="0"/>
              <a:t>Save life and suffering</a:t>
            </a:r>
          </a:p>
          <a:p>
            <a:pPr>
              <a:spcBef>
                <a:spcPts val="1800"/>
              </a:spcBef>
              <a:buSzPct val="70000"/>
            </a:pPr>
            <a:r>
              <a:rPr lang="en-US" b="1" dirty="0" smtClean="0"/>
              <a:t>Identify unnecessary deaths</a:t>
            </a:r>
          </a:p>
          <a:p>
            <a:pPr>
              <a:spcBef>
                <a:spcPts val="1800"/>
              </a:spcBef>
              <a:buSzPct val="70000"/>
            </a:pPr>
            <a:r>
              <a:rPr lang="en-US" b="1" dirty="0" smtClean="0"/>
              <a:t>Improve the treatment and management of the sick</a:t>
            </a:r>
          </a:p>
          <a:p>
            <a:pPr>
              <a:spcBef>
                <a:spcPts val="1800"/>
              </a:spcBef>
              <a:buSzPct val="70000"/>
            </a:pPr>
            <a:r>
              <a:rPr lang="en-US" b="1" dirty="0" smtClean="0"/>
              <a:t>Determine the effectiveness of particular operations and treatments</a:t>
            </a:r>
          </a:p>
          <a:p>
            <a:pPr>
              <a:spcBef>
                <a:spcPts val="1800"/>
              </a:spcBef>
              <a:buSzPct val="70000"/>
            </a:pPr>
            <a:r>
              <a:rPr lang="en-US" b="1" dirty="0" smtClean="0"/>
              <a:t>Determine the influence of the hospital upon outcomes</a:t>
            </a:r>
          </a:p>
        </p:txBody>
      </p:sp>
    </p:spTree>
    <p:extLst>
      <p:ext uri="{BB962C8B-B14F-4D97-AF65-F5344CB8AC3E}">
        <p14:creationId xmlns:p14="http://schemas.microsoft.com/office/powerpoint/2010/main" val="18946818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2"/>
          <p:cNvSpPr>
            <a:spLocks noGrp="1" noChangeArrowheads="1"/>
          </p:cNvSpPr>
          <p:nvPr>
            <p:ph type="ctrTitle"/>
          </p:nvPr>
        </p:nvSpPr>
        <p:spPr>
          <a:xfrm>
            <a:off x="914400" y="1600200"/>
            <a:ext cx="5334000" cy="2895600"/>
          </a:xfrm>
        </p:spPr>
        <p:txBody>
          <a:bodyPr>
            <a:normAutofit/>
          </a:bodyPr>
          <a:lstStyle/>
          <a:p>
            <a:pPr eaLnBrk="1" hangingPunct="1"/>
            <a:r>
              <a:rPr lang="en-US" sz="3000" b="1" dirty="0" smtClean="0">
                <a:solidFill>
                  <a:schemeClr val="tx1"/>
                </a:solidFill>
                <a:latin typeface="Arial Black" pitchFamily="34" charset="0"/>
              </a:rPr>
              <a:t>If we cannot name it, we cannot control it, practice it, teach it, finance it, or put it into public policy</a:t>
            </a:r>
            <a:r>
              <a:rPr lang="en-US" sz="3000" b="1" dirty="0" smtClean="0">
                <a:solidFill>
                  <a:schemeClr val="tx1"/>
                </a:solidFill>
              </a:rPr>
              <a:t/>
            </a:r>
            <a:br>
              <a:rPr lang="en-US" sz="3000" b="1" dirty="0" smtClean="0">
                <a:solidFill>
                  <a:schemeClr val="tx1"/>
                </a:solidFill>
              </a:rPr>
            </a:br>
            <a:endParaRPr lang="en-US" sz="3000" b="1" dirty="0" smtClean="0">
              <a:solidFill>
                <a:schemeClr val="tx1"/>
              </a:solidFill>
            </a:endParaRPr>
          </a:p>
        </p:txBody>
      </p:sp>
      <p:sp>
        <p:nvSpPr>
          <p:cNvPr id="6147" name="Rectangle 5"/>
          <p:cNvSpPr>
            <a:spLocks noGrp="1" noChangeArrowheads="1"/>
          </p:cNvSpPr>
          <p:nvPr>
            <p:ph type="subTitle" idx="1"/>
          </p:nvPr>
        </p:nvSpPr>
        <p:spPr>
          <a:xfrm>
            <a:off x="914400" y="5181600"/>
            <a:ext cx="7696200" cy="1143000"/>
          </a:xfrm>
        </p:spPr>
        <p:txBody>
          <a:bodyPr>
            <a:normAutofit lnSpcReduction="10000"/>
          </a:bodyPr>
          <a:lstStyle/>
          <a:p>
            <a:pPr eaLnBrk="1" hangingPunct="1">
              <a:lnSpc>
                <a:spcPct val="90000"/>
              </a:lnSpc>
            </a:pPr>
            <a:r>
              <a:rPr lang="en-US" sz="2400" dirty="0" smtClean="0"/>
              <a:t>Clark, J., &amp; Lang, N. (1992). Nursing's next advance: An internal classification for nursing practice. </a:t>
            </a:r>
            <a:r>
              <a:rPr lang="en-US" sz="2400" i="1" dirty="0" smtClean="0"/>
              <a:t>International Nursing Review</a:t>
            </a:r>
            <a:r>
              <a:rPr lang="en-US" sz="2400" dirty="0" smtClean="0"/>
              <a:t>, </a:t>
            </a:r>
            <a:r>
              <a:rPr lang="en-US" sz="2400" i="1" dirty="0" smtClean="0"/>
              <a:t>39</a:t>
            </a:r>
            <a:r>
              <a:rPr lang="en-US" sz="2400" dirty="0" smtClean="0"/>
              <a:t>(4), 109-111,128</a:t>
            </a:r>
            <a:r>
              <a:rPr lang="en-US" dirty="0" smtClean="0"/>
              <a:t>. </a:t>
            </a:r>
          </a:p>
        </p:txBody>
      </p:sp>
      <p:pic>
        <p:nvPicPr>
          <p:cNvPr id="6148" name="Picture 9" descr="Norma Lang"/>
          <p:cNvPicPr>
            <a:picLocks noGrp="1" noChangeAspect="1" noChangeArrowheads="1"/>
          </p:cNvPicPr>
          <p:nvPr>
            <p:ph sz="quarter" idx="4294967295"/>
          </p:nvPr>
        </p:nvPicPr>
        <p:blipFill>
          <a:blip r:embed="rId3" cstate="print"/>
          <a:srcRect/>
          <a:stretch>
            <a:fillRect/>
          </a:stretch>
        </p:blipFill>
        <p:spPr>
          <a:xfrm>
            <a:off x="7391400" y="2743200"/>
            <a:ext cx="1455738" cy="2189163"/>
          </a:xfrm>
          <a:prstGeom prst="rect">
            <a:avLst/>
          </a:prstGeom>
          <a:ln w="228600" cap="sq" cmpd="thickThin">
            <a:solidFill>
              <a:srgbClr val="000000"/>
            </a:solidFill>
            <a:prstDash val="solid"/>
            <a:miter lim="800000"/>
          </a:ln>
          <a:effectLst>
            <a:innerShdw blurRad="76200">
              <a:srgbClr val="000000"/>
            </a:innerShdw>
          </a:effectLst>
        </p:spPr>
      </p:pic>
      <p:pic>
        <p:nvPicPr>
          <p:cNvPr id="5" name="Picture 4" descr="521px-June_Clark.jpg"/>
          <p:cNvPicPr>
            <a:picLocks noChangeAspect="1"/>
          </p:cNvPicPr>
          <p:nvPr/>
        </p:nvPicPr>
        <p:blipFill>
          <a:blip r:embed="rId4" cstate="print"/>
          <a:stretch>
            <a:fillRect/>
          </a:stretch>
        </p:blipFill>
        <p:spPr>
          <a:xfrm>
            <a:off x="7391400" y="228600"/>
            <a:ext cx="1545372" cy="21336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0091457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Nursing is more than tasks</a:t>
            </a:r>
            <a:endParaRPr lang="en-US" dirty="0"/>
          </a:p>
        </p:txBody>
      </p:sp>
      <p:sp>
        <p:nvSpPr>
          <p:cNvPr id="3" name="Content Placeholder 2"/>
          <p:cNvSpPr>
            <a:spLocks noGrp="1"/>
          </p:cNvSpPr>
          <p:nvPr>
            <p:ph idx="1"/>
          </p:nvPr>
        </p:nvSpPr>
        <p:spPr>
          <a:xfrm>
            <a:off x="1066800" y="1371600"/>
            <a:ext cx="7010400" cy="4543425"/>
          </a:xfrm>
        </p:spPr>
        <p:txBody>
          <a:bodyPr/>
          <a:lstStyle/>
          <a:p>
            <a:endParaRPr lang="en-US" dirty="0"/>
          </a:p>
        </p:txBody>
      </p:sp>
      <p:pic>
        <p:nvPicPr>
          <p:cNvPr id="2050" name="Picture 2" descr="https://s3.amazonaws.com/nt_images/PublishThumbnails/front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371600"/>
            <a:ext cx="7010400" cy="4543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4379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a:xfrm>
            <a:off x="76200" y="274638"/>
            <a:ext cx="8991600" cy="868362"/>
          </a:xfrm>
          <a:prstGeom prst="rect">
            <a:avLst/>
          </a:prstGeom>
        </p:spPr>
        <p:txBody>
          <a:bodyPr>
            <a:normAutofit fontScale="90000"/>
          </a:bodyPr>
          <a:lstStyle/>
          <a:p>
            <a:pPr eaLnBrk="1" hangingPunct="1"/>
            <a:r>
              <a:rPr lang="en-US" b="1" dirty="0" smtClean="0"/>
              <a:t>Our World is Structured by Many Classifications </a:t>
            </a:r>
          </a:p>
        </p:txBody>
      </p:sp>
      <p:sp>
        <p:nvSpPr>
          <p:cNvPr id="2" name="Content Placeholder 1"/>
          <p:cNvSpPr>
            <a:spLocks noGrp="1"/>
          </p:cNvSpPr>
          <p:nvPr>
            <p:ph idx="1"/>
          </p:nvPr>
        </p:nvSpPr>
        <p:spPr/>
        <p:txBody>
          <a:bodyPr/>
          <a:lstStyle/>
          <a:p>
            <a:r>
              <a:rPr lang="en-US" dirty="0" smtClean="0"/>
              <a:t>We learn new views of the world through classifications </a:t>
            </a:r>
          </a:p>
          <a:p>
            <a:r>
              <a:rPr lang="en-US" dirty="0" smtClean="0"/>
              <a:t>Many of these are international</a:t>
            </a:r>
          </a:p>
          <a:p>
            <a:r>
              <a:rPr lang="en-US" dirty="0" smtClean="0"/>
              <a:t>Add to our understanding of the world</a:t>
            </a:r>
          </a:p>
          <a:p>
            <a:pPr marL="457200" lvl="1" indent="0">
              <a:buNone/>
            </a:pPr>
            <a:endParaRPr lang="en-US" dirty="0"/>
          </a:p>
        </p:txBody>
      </p:sp>
      <p:pic>
        <p:nvPicPr>
          <p:cNvPr id="7171" name="Picture 5"/>
          <p:cNvPicPr>
            <a:picLocks noChangeAspect="1" noChangeArrowheads="1"/>
          </p:cNvPicPr>
          <p:nvPr/>
        </p:nvPicPr>
        <p:blipFill>
          <a:blip r:embed="rId3" cstate="print"/>
          <a:srcRect/>
          <a:stretch>
            <a:fillRect/>
          </a:stretch>
        </p:blipFill>
        <p:spPr bwMode="auto">
          <a:xfrm>
            <a:off x="4572000" y="3733800"/>
            <a:ext cx="4343400" cy="2895600"/>
          </a:xfrm>
          <a:prstGeom prst="rect">
            <a:avLst/>
          </a:prstGeom>
          <a:noFill/>
          <a:ln w="9525">
            <a:noFill/>
            <a:miter lim="800000"/>
            <a:headEnd/>
            <a:tailEnd/>
          </a:ln>
        </p:spPr>
      </p:pic>
    </p:spTree>
    <p:extLst>
      <p:ext uri="{BB962C8B-B14F-4D97-AF65-F5344CB8AC3E}">
        <p14:creationId xmlns:p14="http://schemas.microsoft.com/office/powerpoint/2010/main" val="247023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4638"/>
            <a:ext cx="8229600" cy="792162"/>
          </a:xfrm>
          <a:prstGeom prst="rect">
            <a:avLst/>
          </a:prstGeom>
        </p:spPr>
        <p:txBody>
          <a:bodyPr anchor="ctr"/>
          <a:lstStyle/>
          <a:p>
            <a:pPr eaLnBrk="1" hangingPunct="1"/>
            <a:r>
              <a:rPr lang="en-US" sz="3600" b="1" dirty="0" smtClean="0"/>
              <a:t>Examples of Classifications &amp;  Taxonomies</a:t>
            </a:r>
          </a:p>
        </p:txBody>
      </p:sp>
      <p:sp>
        <p:nvSpPr>
          <p:cNvPr id="8195" name="Rectangle 3"/>
          <p:cNvSpPr>
            <a:spLocks noGrp="1" noChangeArrowheads="1"/>
          </p:cNvSpPr>
          <p:nvPr>
            <p:ph idx="1"/>
          </p:nvPr>
        </p:nvSpPr>
        <p:spPr>
          <a:prstGeom prst="rect">
            <a:avLst/>
          </a:prstGeom>
        </p:spPr>
        <p:txBody>
          <a:bodyPr/>
          <a:lstStyle/>
          <a:p>
            <a:pPr eaLnBrk="1" hangingPunct="1">
              <a:buFont typeface="Wingdings" pitchFamily="2" charset="2"/>
              <a:buNone/>
            </a:pPr>
            <a:endParaRPr lang="en-US" b="1" dirty="0" smtClean="0"/>
          </a:p>
          <a:p>
            <a:pPr eaLnBrk="1" hangingPunct="1">
              <a:buFont typeface="Wingdings" pitchFamily="2" charset="2"/>
              <a:buNone/>
            </a:pPr>
            <a:r>
              <a:rPr lang="en-US" b="1" dirty="0" smtClean="0"/>
              <a:t>Music</a:t>
            </a:r>
          </a:p>
          <a:p>
            <a:pPr eaLnBrk="1" hangingPunct="1"/>
            <a:endParaRPr lang="en-US" b="1" dirty="0" smtClean="0"/>
          </a:p>
          <a:p>
            <a:pPr eaLnBrk="1" hangingPunct="1"/>
            <a:endParaRPr lang="en-US" b="1" dirty="0" smtClean="0"/>
          </a:p>
          <a:p>
            <a:pPr eaLnBrk="1" hangingPunct="1">
              <a:buFont typeface="Wingdings" pitchFamily="2" charset="2"/>
              <a:buNone/>
            </a:pPr>
            <a:endParaRPr lang="en-US" b="1" dirty="0" smtClean="0"/>
          </a:p>
        </p:txBody>
      </p:sp>
      <p:pic>
        <p:nvPicPr>
          <p:cNvPr id="8196" name="Picture 10"/>
          <p:cNvPicPr>
            <a:picLocks noChangeAspect="1" noChangeArrowheads="1"/>
          </p:cNvPicPr>
          <p:nvPr/>
        </p:nvPicPr>
        <p:blipFill>
          <a:blip r:embed="rId3" cstate="print"/>
          <a:srcRect/>
          <a:stretch>
            <a:fillRect/>
          </a:stretch>
        </p:blipFill>
        <p:spPr bwMode="auto">
          <a:xfrm>
            <a:off x="2286000" y="1752600"/>
            <a:ext cx="5638800" cy="3886200"/>
          </a:xfrm>
          <a:prstGeom prst="rect">
            <a:avLst/>
          </a:prstGeom>
          <a:noFill/>
          <a:ln w="9525">
            <a:noFill/>
            <a:miter lim="800000"/>
            <a:headEnd/>
            <a:tailEnd/>
          </a:ln>
        </p:spPr>
      </p:pic>
      <p:pic>
        <p:nvPicPr>
          <p:cNvPr id="1027" name="Picture 3" descr="C:\Users\moorhead\AppData\Local\Microsoft\Windows\Temporary Internet Files\Content.IE5\PB77U8QG\14357-illustration-of-a-violin-pv[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81000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0124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prstGeom prst="rect">
            <a:avLst/>
          </a:prstGeom>
        </p:spPr>
        <p:txBody>
          <a:bodyPr anchor="ctr">
            <a:normAutofit fontScale="90000"/>
          </a:bodyPr>
          <a:lstStyle/>
          <a:p>
            <a:pPr eaLnBrk="1" hangingPunct="1"/>
            <a:r>
              <a:rPr lang="en-US" sz="3600" b="1" dirty="0" smtClean="0"/>
              <a:t>Examples of Classifications and Taxonomies</a:t>
            </a:r>
          </a:p>
        </p:txBody>
      </p:sp>
      <p:sp>
        <p:nvSpPr>
          <p:cNvPr id="11266" name="Rectangle 3"/>
          <p:cNvSpPr>
            <a:spLocks noGrp="1" noChangeArrowheads="1"/>
          </p:cNvSpPr>
          <p:nvPr>
            <p:ph idx="1"/>
          </p:nvPr>
        </p:nvSpPr>
        <p:spPr>
          <a:prstGeom prst="rect">
            <a:avLst/>
          </a:prstGeom>
        </p:spPr>
        <p:txBody>
          <a:bodyPr/>
          <a:lstStyle/>
          <a:p>
            <a:pPr eaLnBrk="1" hangingPunct="1">
              <a:buFont typeface="Wingdings" pitchFamily="2" charset="2"/>
              <a:buNone/>
            </a:pPr>
            <a:r>
              <a:rPr lang="en-US" b="1" dirty="0" smtClean="0"/>
              <a:t>Dog Breeds</a:t>
            </a:r>
          </a:p>
        </p:txBody>
      </p:sp>
      <p:pic>
        <p:nvPicPr>
          <p:cNvPr id="11268" name="Picture 7" descr="C:\Users\ssweeney\AppData\Local\Microsoft\Windows\Temporary Internet Files\Content.IE5\9XZHM5C5\MPj04365880000[1].jpg"/>
          <p:cNvPicPr>
            <a:picLocks noChangeAspect="1" noChangeArrowheads="1"/>
          </p:cNvPicPr>
          <p:nvPr/>
        </p:nvPicPr>
        <p:blipFill>
          <a:blip r:embed="rId3" cstate="print"/>
          <a:srcRect l="10699" t="13095" b="3571"/>
          <a:stretch>
            <a:fillRect/>
          </a:stretch>
        </p:blipFill>
        <p:spPr bwMode="auto">
          <a:xfrm>
            <a:off x="228600" y="2089150"/>
            <a:ext cx="2452688" cy="3200400"/>
          </a:xfrm>
          <a:prstGeom prst="rect">
            <a:avLst/>
          </a:prstGeom>
          <a:noFill/>
          <a:ln w="9525">
            <a:noFill/>
            <a:miter lim="800000"/>
            <a:headEnd/>
            <a:tailEnd/>
          </a:ln>
        </p:spPr>
      </p:pic>
      <p:pic>
        <p:nvPicPr>
          <p:cNvPr id="11269" name="Picture 8" descr="C:\Users\ssweeney\AppData\Local\Microsoft\Windows\Temporary Internet Files\Content.IE5\GK3YNT99\MPj04070160000[1].jpg"/>
          <p:cNvPicPr>
            <a:picLocks noChangeAspect="1" noChangeArrowheads="1"/>
          </p:cNvPicPr>
          <p:nvPr/>
        </p:nvPicPr>
        <p:blipFill>
          <a:blip r:embed="rId4" cstate="print"/>
          <a:srcRect l="8890" t="6670" r="11099"/>
          <a:stretch>
            <a:fillRect/>
          </a:stretch>
        </p:blipFill>
        <p:spPr bwMode="auto">
          <a:xfrm>
            <a:off x="5715000" y="3689350"/>
            <a:ext cx="2703512" cy="2101850"/>
          </a:xfrm>
          <a:prstGeom prst="rect">
            <a:avLst/>
          </a:prstGeom>
          <a:noFill/>
          <a:ln w="9525">
            <a:noFill/>
            <a:miter lim="800000"/>
            <a:headEnd/>
            <a:tailEnd/>
          </a:ln>
        </p:spPr>
      </p:pic>
      <p:pic>
        <p:nvPicPr>
          <p:cNvPr id="2050" name="Picture 2" descr="C:\Users\moorhead\AppData\Local\Microsoft\Windows\Temporary Internet Files\Content.IE5\PB77U8QG\Golden_Retriever_Hund_Dog[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0335" y="1503236"/>
            <a:ext cx="2974665" cy="197815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moorhead\AppData\Local\Microsoft\Windows\Temporary Internet Files\Content.IE5\3HHFX2XN\Puppy_on_Halong_Bay[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24200" y="4229100"/>
            <a:ext cx="2400623"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moorhead\AppData\Local\Microsoft\Windows\Temporary Internet Files\Content.IE5\C6JAR0EG\Funny_dog[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00801" y="1905000"/>
            <a:ext cx="2184108" cy="1456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15144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228600" y="274638"/>
            <a:ext cx="8458200" cy="944562"/>
          </a:xfrm>
          <a:prstGeom prst="rect">
            <a:avLst/>
          </a:prstGeom>
        </p:spPr>
        <p:txBody>
          <a:bodyPr anchor="ctr"/>
          <a:lstStyle/>
          <a:p>
            <a:pPr eaLnBrk="1" hangingPunct="1"/>
            <a:r>
              <a:rPr lang="en-US" sz="3600" b="1" dirty="0" smtClean="0"/>
              <a:t>Examples of Classifications and Taxonomies</a:t>
            </a:r>
          </a:p>
        </p:txBody>
      </p:sp>
      <p:sp>
        <p:nvSpPr>
          <p:cNvPr id="9218" name="Rectangle 3"/>
          <p:cNvSpPr>
            <a:spLocks noGrp="1" noChangeArrowheads="1"/>
          </p:cNvSpPr>
          <p:nvPr>
            <p:ph idx="1"/>
          </p:nvPr>
        </p:nvSpPr>
        <p:spPr>
          <a:prstGeom prst="rect">
            <a:avLst/>
          </a:prstGeom>
        </p:spPr>
        <p:txBody>
          <a:bodyPr/>
          <a:lstStyle/>
          <a:p>
            <a:pPr eaLnBrk="1" hangingPunct="1">
              <a:buFont typeface="Wingdings" pitchFamily="2" charset="2"/>
              <a:buNone/>
            </a:pPr>
            <a:r>
              <a:rPr lang="en-US" b="1" dirty="0" smtClean="0"/>
              <a:t> </a:t>
            </a:r>
          </a:p>
          <a:p>
            <a:pPr eaLnBrk="1" hangingPunct="1">
              <a:buFont typeface="Wingdings" pitchFamily="2" charset="2"/>
              <a:buNone/>
            </a:pPr>
            <a:r>
              <a:rPr lang="en-US" b="1" dirty="0" smtClean="0"/>
              <a:t>Computer Science</a:t>
            </a:r>
          </a:p>
        </p:txBody>
      </p:sp>
      <p:pic>
        <p:nvPicPr>
          <p:cNvPr id="9220" name="Picture 7"/>
          <p:cNvPicPr>
            <a:picLocks noChangeAspect="1" noChangeArrowheads="1"/>
          </p:cNvPicPr>
          <p:nvPr/>
        </p:nvPicPr>
        <p:blipFill>
          <a:blip r:embed="rId3" cstate="print"/>
          <a:srcRect/>
          <a:stretch>
            <a:fillRect/>
          </a:stretch>
        </p:blipFill>
        <p:spPr bwMode="auto">
          <a:xfrm>
            <a:off x="4876800" y="1371600"/>
            <a:ext cx="4140200" cy="3505200"/>
          </a:xfrm>
          <a:prstGeom prst="rect">
            <a:avLst/>
          </a:prstGeom>
          <a:noFill/>
          <a:ln w="9525">
            <a:noFill/>
            <a:miter lim="800000"/>
            <a:headEnd/>
            <a:tailEnd/>
          </a:ln>
        </p:spPr>
      </p:pic>
      <p:pic>
        <p:nvPicPr>
          <p:cNvPr id="3074" name="Picture 2" descr="C:\Program Files\Microsoft Office\MEDIA\CAGCAT10\j0234657.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2743200"/>
            <a:ext cx="1713586" cy="166786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oorhead\AppData\Local\Microsoft\Windows\Temporary Internet Files\Content.IE5\S35A67QI\computer-cartoon-class[1].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895725"/>
            <a:ext cx="28956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61050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Examples of Standards for Safety</a:t>
            </a:r>
          </a:p>
        </p:txBody>
      </p:sp>
      <p:pic>
        <p:nvPicPr>
          <p:cNvPr id="24579" name="Picture 2" descr="C:\Program Files\Microsoft Office\MEDIA\CAGCAT10\j0293238.wmf"/>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6629400" y="1524000"/>
            <a:ext cx="1749425" cy="1292225"/>
          </a:xfrm>
          <a:noFill/>
        </p:spPr>
      </p:pic>
      <p:pic>
        <p:nvPicPr>
          <p:cNvPr id="24580" name="Picture 2" descr="http://image.absoluteastronomy.com/images/encyclopediaimages/t/th/thomas_school_bus_bus.jpg"/>
          <p:cNvPicPr>
            <a:picLocks noChangeAspect="1" noChangeArrowheads="1"/>
          </p:cNvPicPr>
          <p:nvPr/>
        </p:nvPicPr>
        <p:blipFill>
          <a:blip r:embed="rId4">
            <a:extLst>
              <a:ext uri="{28A0092B-C50C-407E-A947-70E740481C1C}">
                <a14:useLocalDpi xmlns:a14="http://schemas.microsoft.com/office/drawing/2010/main" val="0"/>
              </a:ext>
            </a:extLst>
          </a:blip>
          <a:srcRect r="15942"/>
          <a:stretch>
            <a:fillRect/>
          </a:stretch>
        </p:blipFill>
        <p:spPr bwMode="auto">
          <a:xfrm>
            <a:off x="1524000" y="1524000"/>
            <a:ext cx="220980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4" descr="http://upload.wikimedia.org/wikipedia/commons/thumb/a/a7/Stop_sign_MUTCD.svg/220px-Stop_sign_MUTCD.svg.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4648200"/>
            <a:ext cx="14097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6" descr="http://upload.wikimedia.org/wikipedia/commons/thumb/9/9f/Arret.jpg/94px-Arret.jp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72400" y="4724400"/>
            <a:ext cx="8953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10" descr="http://upload.wikimedia.org/wikipedia/commons/thumb/c/c1/Stad_Irish_stop_sign.jpg/120px-Stad_Irish_stop_sign.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53200" y="3429000"/>
            <a:ext cx="11430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4" descr="http://www.elve.net/men/za971.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38400" y="4114800"/>
            <a:ext cx="1876425"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Picture 6" descr="http://www.google.com/images?q=tbn:lb5pUE1VUf3hRM::www.topnews.in/files/Red-Cross101.png&amp;h=78&amp;w=117&amp;usg=__m1TT8SpD7z4lp5KRu-S1Ok6HGp4=">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l="14493" r="15942"/>
          <a:stretch>
            <a:fillRect/>
          </a:stretch>
        </p:blipFill>
        <p:spPr bwMode="auto">
          <a:xfrm>
            <a:off x="4038600" y="1447800"/>
            <a:ext cx="1828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95488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noAutofit/>
          </a:bodyPr>
          <a:lstStyle/>
          <a:p>
            <a:r>
              <a:rPr lang="en-US" dirty="0" smtClean="0"/>
              <a:t>Standardized Languages help Nurses </a:t>
            </a:r>
            <a:endParaRPr lang="en-US" dirty="0"/>
          </a:p>
        </p:txBody>
      </p:sp>
      <p:sp>
        <p:nvSpPr>
          <p:cNvPr id="3" name="Content Placeholder 2"/>
          <p:cNvSpPr>
            <a:spLocks noGrp="1"/>
          </p:cNvSpPr>
          <p:nvPr>
            <p:ph idx="1"/>
          </p:nvPr>
        </p:nvSpPr>
        <p:spPr>
          <a:xfrm>
            <a:off x="533400" y="1447800"/>
            <a:ext cx="8229600" cy="4648200"/>
          </a:xfrm>
        </p:spPr>
        <p:txBody>
          <a:bodyPr/>
          <a:lstStyle/>
          <a:p>
            <a:pPr>
              <a:buSzPct val="100000"/>
            </a:pPr>
            <a:r>
              <a:rPr lang="en-US" dirty="0"/>
              <a:t>D</a:t>
            </a:r>
            <a:r>
              <a:rPr lang="en-US" dirty="0" smtClean="0"/>
              <a:t>escribe the phenomenon of interest</a:t>
            </a:r>
          </a:p>
          <a:p>
            <a:pPr>
              <a:buSzPct val="100000"/>
            </a:pPr>
            <a:r>
              <a:rPr lang="en-US" dirty="0"/>
              <a:t>S</a:t>
            </a:r>
            <a:r>
              <a:rPr lang="en-US" dirty="0" smtClean="0"/>
              <a:t>hare observations &amp; knowledge with other nurses and disciplines</a:t>
            </a:r>
          </a:p>
          <a:p>
            <a:pPr>
              <a:buSzPct val="100000"/>
            </a:pPr>
            <a:r>
              <a:rPr lang="en-US" dirty="0"/>
              <a:t>M</a:t>
            </a:r>
            <a:r>
              <a:rPr lang="en-US" dirty="0" smtClean="0"/>
              <a:t>ake the work of the profession visible</a:t>
            </a:r>
          </a:p>
          <a:p>
            <a:pPr>
              <a:buSzPct val="100000"/>
            </a:pPr>
            <a:r>
              <a:rPr lang="en-US" dirty="0"/>
              <a:t>B</a:t>
            </a:r>
            <a:r>
              <a:rPr lang="en-US" dirty="0" smtClean="0"/>
              <a:t>ring order to the domain of practice</a:t>
            </a:r>
          </a:p>
          <a:p>
            <a:pPr>
              <a:buSzPct val="100000"/>
            </a:pPr>
            <a:r>
              <a:rPr lang="en-US" dirty="0"/>
              <a:t>E</a:t>
            </a:r>
            <a:r>
              <a:rPr lang="en-US" dirty="0" smtClean="0"/>
              <a:t>valuate quality of care &amp; conduct research</a:t>
            </a:r>
          </a:p>
          <a:p>
            <a:pPr>
              <a:buSzPct val="100000"/>
            </a:pPr>
            <a:r>
              <a:rPr lang="en-US" dirty="0"/>
              <a:t>B</a:t>
            </a:r>
            <a:r>
              <a:rPr lang="en-US" dirty="0" smtClean="0"/>
              <a:t>uild evidence for expert practice</a:t>
            </a:r>
            <a:endParaRPr lang="en-US" dirty="0"/>
          </a:p>
        </p:txBody>
      </p:sp>
    </p:spTree>
    <p:extLst>
      <p:ext uri="{BB962C8B-B14F-4D97-AF65-F5344CB8AC3E}">
        <p14:creationId xmlns:p14="http://schemas.microsoft.com/office/powerpoint/2010/main" val="658983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57200" y="152400"/>
            <a:ext cx="8520113" cy="762000"/>
          </a:xfrm>
          <a:prstGeom prst="rect">
            <a:avLst/>
          </a:prstGeom>
          <a:noFill/>
          <a:ln>
            <a:miter lim="800000"/>
            <a:headEnd/>
            <a:tailEnd/>
          </a:ln>
        </p:spPr>
        <p:txBody>
          <a:bodyPr vert="horz" wrap="square" lIns="90488" tIns="44450" rIns="90488" bIns="44450" numCol="1" anchor="t" anchorCtr="0" compatLnSpc="1">
            <a:prstTxWarp prst="textNoShape">
              <a:avLst/>
            </a:prstTxWarp>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Six Phases of the Nursing Process</a:t>
            </a:r>
          </a:p>
        </p:txBody>
      </p:sp>
      <p:grpSp>
        <p:nvGrpSpPr>
          <p:cNvPr id="9" name="Group 8"/>
          <p:cNvGrpSpPr/>
          <p:nvPr/>
        </p:nvGrpSpPr>
        <p:grpSpPr>
          <a:xfrm>
            <a:off x="295274" y="914400"/>
            <a:ext cx="8617136" cy="5868948"/>
            <a:chOff x="295274" y="914400"/>
            <a:chExt cx="8617136" cy="5868948"/>
          </a:xfrm>
        </p:grpSpPr>
        <p:sp>
          <p:nvSpPr>
            <p:cNvPr id="3" name="Rounded Rectangle 2"/>
            <p:cNvSpPr/>
            <p:nvPr/>
          </p:nvSpPr>
          <p:spPr>
            <a:xfrm>
              <a:off x="3351340" y="914400"/>
              <a:ext cx="2834640" cy="1188720"/>
            </a:xfrm>
            <a:prstGeom prst="round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3410504" y="1238226"/>
              <a:ext cx="2554497" cy="461665"/>
            </a:xfrm>
            <a:prstGeom prst="rect">
              <a:avLst/>
            </a:prstGeom>
            <a:solidFill>
              <a:srgbClr val="CCCCFF"/>
            </a:solidFill>
          </p:spPr>
          <p:txBody>
            <a:bodyPr wrap="square" rtlCol="0">
              <a:spAutoFit/>
            </a:bodyPr>
            <a:lstStyle/>
            <a:p>
              <a:pPr algn="ctr"/>
              <a:r>
                <a:rPr lang="en-US" sz="2400" b="1" dirty="0" smtClean="0"/>
                <a:t>Assessment</a:t>
              </a:r>
            </a:p>
          </p:txBody>
        </p:sp>
        <p:sp>
          <p:nvSpPr>
            <p:cNvPr id="18" name="Rounded Rectangle 17"/>
            <p:cNvSpPr/>
            <p:nvPr/>
          </p:nvSpPr>
          <p:spPr>
            <a:xfrm>
              <a:off x="6077770" y="2209800"/>
              <a:ext cx="2834640" cy="1188720"/>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6251626" y="2286000"/>
              <a:ext cx="2468880" cy="461665"/>
            </a:xfrm>
            <a:prstGeom prst="rect">
              <a:avLst/>
            </a:prstGeom>
            <a:solidFill>
              <a:srgbClr val="FFCCFF"/>
            </a:solidFill>
          </p:spPr>
          <p:txBody>
            <a:bodyPr wrap="square" rtlCol="0">
              <a:spAutoFit/>
            </a:bodyPr>
            <a:lstStyle/>
            <a:p>
              <a:pPr algn="ctr"/>
              <a:r>
                <a:rPr lang="en-US" sz="2400" b="1" dirty="0" smtClean="0"/>
                <a:t>Diagnosis</a:t>
              </a:r>
            </a:p>
          </p:txBody>
        </p:sp>
        <p:sp>
          <p:nvSpPr>
            <p:cNvPr id="27" name="Rounded Rectangle 26"/>
            <p:cNvSpPr/>
            <p:nvPr/>
          </p:nvSpPr>
          <p:spPr>
            <a:xfrm>
              <a:off x="6068746" y="4185707"/>
              <a:ext cx="2834640" cy="1188720"/>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6169210" y="4128147"/>
              <a:ext cx="2468880" cy="830997"/>
            </a:xfrm>
            <a:prstGeom prst="rect">
              <a:avLst/>
            </a:prstGeom>
            <a:noFill/>
          </p:spPr>
          <p:txBody>
            <a:bodyPr wrap="square" rtlCol="0">
              <a:spAutoFit/>
            </a:bodyPr>
            <a:lstStyle/>
            <a:p>
              <a:pPr algn="ctr"/>
              <a:r>
                <a:rPr lang="en-US" sz="2400" b="1" dirty="0" smtClean="0"/>
                <a:t>Outcome Identification</a:t>
              </a:r>
            </a:p>
          </p:txBody>
        </p:sp>
        <p:sp>
          <p:nvSpPr>
            <p:cNvPr id="30" name="Rounded Rectangle 29"/>
            <p:cNvSpPr/>
            <p:nvPr/>
          </p:nvSpPr>
          <p:spPr>
            <a:xfrm>
              <a:off x="618165" y="4156722"/>
              <a:ext cx="2834640" cy="118872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660886" y="4298784"/>
              <a:ext cx="2558432" cy="461665"/>
            </a:xfrm>
            <a:prstGeom prst="rect">
              <a:avLst/>
            </a:prstGeom>
            <a:solidFill>
              <a:srgbClr val="CCFFFF"/>
            </a:solidFill>
          </p:spPr>
          <p:txBody>
            <a:bodyPr wrap="square" rtlCol="0">
              <a:spAutoFit/>
            </a:bodyPr>
            <a:lstStyle/>
            <a:p>
              <a:pPr algn="ctr"/>
              <a:r>
                <a:rPr lang="en-US" sz="2400" b="1" dirty="0" smtClean="0"/>
                <a:t>Implementation</a:t>
              </a:r>
            </a:p>
          </p:txBody>
        </p:sp>
        <p:sp>
          <p:nvSpPr>
            <p:cNvPr id="33" name="Rounded Rectangle 32"/>
            <p:cNvSpPr/>
            <p:nvPr/>
          </p:nvSpPr>
          <p:spPr>
            <a:xfrm>
              <a:off x="609600" y="2171700"/>
              <a:ext cx="2834640" cy="1188720"/>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668764" y="2352648"/>
              <a:ext cx="2554497" cy="461665"/>
            </a:xfrm>
            <a:prstGeom prst="rect">
              <a:avLst/>
            </a:prstGeom>
            <a:noFill/>
          </p:spPr>
          <p:txBody>
            <a:bodyPr wrap="square" rtlCol="0">
              <a:spAutoFit/>
            </a:bodyPr>
            <a:lstStyle/>
            <a:p>
              <a:pPr algn="ctr"/>
              <a:r>
                <a:rPr lang="en-US" sz="2400" b="1" dirty="0" smtClean="0"/>
                <a:t>Evaluation</a:t>
              </a:r>
            </a:p>
          </p:txBody>
        </p:sp>
        <p:sp>
          <p:nvSpPr>
            <p:cNvPr id="36" name="Rounded Rectangle 35"/>
            <p:cNvSpPr/>
            <p:nvPr/>
          </p:nvSpPr>
          <p:spPr>
            <a:xfrm>
              <a:off x="3313241" y="5410200"/>
              <a:ext cx="2834640" cy="118872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3465303" y="5562600"/>
              <a:ext cx="2554497" cy="461665"/>
            </a:xfrm>
            <a:prstGeom prst="rect">
              <a:avLst/>
            </a:prstGeom>
            <a:solidFill>
              <a:srgbClr val="CCFFCC"/>
            </a:solidFill>
          </p:spPr>
          <p:txBody>
            <a:bodyPr wrap="square" rtlCol="0">
              <a:spAutoFit/>
            </a:bodyPr>
            <a:lstStyle/>
            <a:p>
              <a:pPr algn="ctr"/>
              <a:r>
                <a:rPr lang="en-US" sz="2400" b="1" dirty="0" smtClean="0"/>
                <a:t>Planning</a:t>
              </a:r>
            </a:p>
          </p:txBody>
        </p:sp>
        <p:sp>
          <p:nvSpPr>
            <p:cNvPr id="22" name="TextBox 21"/>
            <p:cNvSpPr txBox="1"/>
            <p:nvPr/>
          </p:nvSpPr>
          <p:spPr>
            <a:xfrm>
              <a:off x="741153" y="2800350"/>
              <a:ext cx="2554497" cy="461665"/>
            </a:xfrm>
            <a:prstGeom prst="rect">
              <a:avLst/>
            </a:prstGeom>
            <a:solidFill>
              <a:srgbClr val="FFFFCC"/>
            </a:solidFill>
            <a:scene3d>
              <a:camera prst="orthographicFront"/>
              <a:lightRig rig="threePt" dir="t"/>
            </a:scene3d>
            <a:sp3d>
              <a:bevelT/>
            </a:sp3d>
          </p:spPr>
          <p:txBody>
            <a:bodyPr wrap="square" rtlCol="0">
              <a:spAutoFit/>
            </a:bodyPr>
            <a:lstStyle/>
            <a:p>
              <a:pPr algn="ctr"/>
              <a:r>
                <a:rPr lang="en-US" sz="2400" b="1" dirty="0" smtClean="0"/>
                <a:t>NOC Evaluation</a:t>
              </a:r>
            </a:p>
          </p:txBody>
        </p:sp>
        <p:sp>
          <p:nvSpPr>
            <p:cNvPr id="29" name="Bent Arrow 28"/>
            <p:cNvSpPr/>
            <p:nvPr/>
          </p:nvSpPr>
          <p:spPr>
            <a:xfrm>
              <a:off x="1881242" y="1416672"/>
              <a:ext cx="687086" cy="69458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5" name="Bent Arrow 34"/>
            <p:cNvSpPr/>
            <p:nvPr/>
          </p:nvSpPr>
          <p:spPr>
            <a:xfrm rot="5400000">
              <a:off x="6712816" y="1471984"/>
              <a:ext cx="687086" cy="69458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Bent Arrow 38"/>
            <p:cNvSpPr/>
            <p:nvPr/>
          </p:nvSpPr>
          <p:spPr>
            <a:xfrm rot="10800000">
              <a:off x="6629400" y="5610204"/>
              <a:ext cx="687086" cy="69458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2" name="Bent Arrow 41"/>
            <p:cNvSpPr/>
            <p:nvPr/>
          </p:nvSpPr>
          <p:spPr>
            <a:xfrm rot="16200000">
              <a:off x="1756348" y="5511206"/>
              <a:ext cx="687086" cy="69458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3" name="Up Arrow 42"/>
            <p:cNvSpPr/>
            <p:nvPr/>
          </p:nvSpPr>
          <p:spPr>
            <a:xfrm>
              <a:off x="6978219" y="3433201"/>
              <a:ext cx="338267" cy="6852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Up Arrow 43"/>
            <p:cNvSpPr/>
            <p:nvPr/>
          </p:nvSpPr>
          <p:spPr>
            <a:xfrm>
              <a:off x="1776878" y="3433202"/>
              <a:ext cx="338267" cy="6852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p:cNvSpPr txBox="1"/>
            <p:nvPr/>
          </p:nvSpPr>
          <p:spPr>
            <a:xfrm>
              <a:off x="647700" y="4745446"/>
              <a:ext cx="2767005" cy="461665"/>
            </a:xfrm>
            <a:prstGeom prst="rect">
              <a:avLst/>
            </a:prstGeom>
            <a:solidFill>
              <a:srgbClr val="CCFFFF"/>
            </a:solidFill>
            <a:scene3d>
              <a:camera prst="orthographicFront"/>
              <a:lightRig rig="threePt" dir="t"/>
            </a:scene3d>
            <a:sp3d>
              <a:bevelT/>
            </a:sp3d>
          </p:spPr>
          <p:txBody>
            <a:bodyPr wrap="square" rtlCol="0">
              <a:spAutoFit/>
            </a:bodyPr>
            <a:lstStyle/>
            <a:p>
              <a:pPr algn="ctr"/>
              <a:r>
                <a:rPr lang="en-US" sz="2400" b="1" dirty="0" smtClean="0"/>
                <a:t>NIC Implementation</a:t>
              </a:r>
            </a:p>
          </p:txBody>
        </p:sp>
        <p:sp>
          <p:nvSpPr>
            <p:cNvPr id="46" name="TextBox 45"/>
            <p:cNvSpPr txBox="1"/>
            <p:nvPr/>
          </p:nvSpPr>
          <p:spPr>
            <a:xfrm>
              <a:off x="6311056" y="2879705"/>
              <a:ext cx="2468880" cy="461665"/>
            </a:xfrm>
            <a:prstGeom prst="rect">
              <a:avLst/>
            </a:prstGeom>
            <a:solidFill>
              <a:srgbClr val="FFCCFF"/>
            </a:solidFill>
            <a:scene3d>
              <a:camera prst="orthographicFront"/>
              <a:lightRig rig="threePt" dir="t"/>
            </a:scene3d>
            <a:sp3d>
              <a:bevelT/>
            </a:sp3d>
          </p:spPr>
          <p:txBody>
            <a:bodyPr wrap="square" rtlCol="0">
              <a:spAutoFit/>
            </a:bodyPr>
            <a:lstStyle/>
            <a:p>
              <a:pPr algn="ctr"/>
              <a:r>
                <a:rPr lang="en-US" sz="2400" b="1" dirty="0" smtClean="0"/>
                <a:t>NANDA-I</a:t>
              </a:r>
            </a:p>
          </p:txBody>
        </p:sp>
        <p:sp>
          <p:nvSpPr>
            <p:cNvPr id="47" name="TextBox 46"/>
            <p:cNvSpPr txBox="1"/>
            <p:nvPr/>
          </p:nvSpPr>
          <p:spPr>
            <a:xfrm>
              <a:off x="3409950" y="6051205"/>
              <a:ext cx="2656470" cy="461665"/>
            </a:xfrm>
            <a:prstGeom prst="rect">
              <a:avLst/>
            </a:prstGeom>
            <a:solidFill>
              <a:srgbClr val="CCFFCC"/>
            </a:solidFill>
            <a:scene3d>
              <a:camera prst="orthographicFront"/>
              <a:lightRig rig="threePt" dir="t"/>
            </a:scene3d>
            <a:sp3d>
              <a:bevelT/>
            </a:sp3d>
          </p:spPr>
          <p:txBody>
            <a:bodyPr wrap="square" rtlCol="0">
              <a:spAutoFit/>
            </a:bodyPr>
            <a:lstStyle/>
            <a:p>
              <a:pPr algn="ctr"/>
              <a:r>
                <a:rPr lang="en-US" sz="2400" b="1" dirty="0" smtClean="0"/>
                <a:t>NNN Care Planning</a:t>
              </a:r>
            </a:p>
          </p:txBody>
        </p:sp>
        <p:sp>
          <p:nvSpPr>
            <p:cNvPr id="48" name="TextBox 47"/>
            <p:cNvSpPr txBox="1"/>
            <p:nvPr/>
          </p:nvSpPr>
          <p:spPr>
            <a:xfrm>
              <a:off x="6301531" y="4877261"/>
              <a:ext cx="2468880" cy="461665"/>
            </a:xfrm>
            <a:prstGeom prst="rect">
              <a:avLst/>
            </a:prstGeom>
            <a:solidFill>
              <a:srgbClr val="FFFFCC"/>
            </a:solidFill>
            <a:scene3d>
              <a:camera prst="orthographicFront"/>
              <a:lightRig rig="threePt" dir="t"/>
            </a:scene3d>
            <a:sp3d>
              <a:bevelT/>
            </a:sp3d>
          </p:spPr>
          <p:txBody>
            <a:bodyPr wrap="square" rtlCol="0">
              <a:spAutoFit/>
            </a:bodyPr>
            <a:lstStyle/>
            <a:p>
              <a:pPr algn="ctr"/>
              <a:r>
                <a:rPr lang="en-US" sz="2400" b="1" dirty="0" smtClean="0"/>
                <a:t>NOC Selection</a:t>
              </a:r>
            </a:p>
          </p:txBody>
        </p:sp>
        <p:sp>
          <p:nvSpPr>
            <p:cNvPr id="4" name="TextBox 3"/>
            <p:cNvSpPr txBox="1"/>
            <p:nvPr/>
          </p:nvSpPr>
          <p:spPr>
            <a:xfrm>
              <a:off x="3838574" y="2833363"/>
              <a:ext cx="1876426" cy="1107996"/>
            </a:xfrm>
            <a:prstGeom prst="rect">
              <a:avLst/>
            </a:prstGeom>
            <a:solidFill>
              <a:schemeClr val="accent6">
                <a:lumMod val="60000"/>
                <a:lumOff val="40000"/>
              </a:schemeClr>
            </a:solidFill>
            <a:ln>
              <a:noFill/>
            </a:ln>
            <a:effectLst>
              <a:glow rad="139700">
                <a:schemeClr val="accent6">
                  <a:satMod val="175000"/>
                  <a:alpha val="40000"/>
                </a:schemeClr>
              </a:glow>
            </a:effectLst>
            <a:scene3d>
              <a:camera prst="orthographicFront"/>
              <a:lightRig rig="threePt" dir="t"/>
            </a:scene3d>
            <a:sp3d>
              <a:bevelT w="114300" prst="hardEdge"/>
            </a:sp3d>
          </p:spPr>
          <p:txBody>
            <a:bodyPr wrap="square" rtlCol="0">
              <a:spAutoFit/>
            </a:bodyPr>
            <a:lstStyle/>
            <a:p>
              <a:pPr algn="ctr"/>
              <a:r>
                <a:rPr lang="en-US" sz="2200" b="1" dirty="0" smtClean="0"/>
                <a:t>Individual</a:t>
              </a:r>
            </a:p>
            <a:p>
              <a:pPr algn="ctr"/>
              <a:r>
                <a:rPr lang="en-US" sz="2200" b="1" dirty="0" smtClean="0"/>
                <a:t>Family</a:t>
              </a:r>
            </a:p>
            <a:p>
              <a:pPr algn="ctr"/>
              <a:r>
                <a:rPr lang="en-US" sz="2200" b="1" dirty="0" smtClean="0"/>
                <a:t>Community</a:t>
              </a:r>
              <a:endParaRPr lang="en-US" sz="2200" b="1" dirty="0"/>
            </a:p>
          </p:txBody>
        </p:sp>
        <p:sp>
          <p:nvSpPr>
            <p:cNvPr id="8" name="TextBox 7"/>
            <p:cNvSpPr txBox="1"/>
            <p:nvPr/>
          </p:nvSpPr>
          <p:spPr>
            <a:xfrm>
              <a:off x="295274" y="6229350"/>
              <a:ext cx="3114675" cy="553998"/>
            </a:xfrm>
            <a:prstGeom prst="rect">
              <a:avLst/>
            </a:prstGeom>
            <a:noFill/>
          </p:spPr>
          <p:txBody>
            <a:bodyPr wrap="square" rtlCol="0">
              <a:spAutoFit/>
            </a:bodyPr>
            <a:lstStyle/>
            <a:p>
              <a:r>
                <a:rPr lang="en-US" sz="1500" dirty="0" smtClean="0"/>
                <a:t>© 2014 Center for Nursing Classification &amp; Clinical Effectiveness</a:t>
              </a:r>
              <a:endParaRPr lang="en-US" sz="1500" dirty="0"/>
            </a:p>
          </p:txBody>
        </p:sp>
      </p:grpSp>
    </p:spTree>
    <p:extLst>
      <p:ext uri="{BB962C8B-B14F-4D97-AF65-F5344CB8AC3E}">
        <p14:creationId xmlns:p14="http://schemas.microsoft.com/office/powerpoint/2010/main" val="5214480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4825" y="1219200"/>
            <a:ext cx="8229600" cy="2133600"/>
          </a:xfrm>
        </p:spPr>
        <p:txBody>
          <a:bodyPr/>
          <a:lstStyle/>
          <a:p>
            <a:r>
              <a:rPr lang="en-US" dirty="0" smtClean="0"/>
              <a:t>Measuring Outcomes of Nursing Care using the Nursing Outcomes Classification (NOC)</a:t>
            </a:r>
            <a:endParaRPr lang="en-US" dirty="0"/>
          </a:p>
        </p:txBody>
      </p:sp>
      <p:sp>
        <p:nvSpPr>
          <p:cNvPr id="3" name="Subtitle 2"/>
          <p:cNvSpPr>
            <a:spLocks noGrp="1"/>
          </p:cNvSpPr>
          <p:nvPr>
            <p:ph type="subTitle" idx="1"/>
          </p:nvPr>
        </p:nvSpPr>
        <p:spPr>
          <a:xfrm>
            <a:off x="1066800" y="3581400"/>
            <a:ext cx="7086600" cy="1524000"/>
          </a:xfrm>
        </p:spPr>
        <p:txBody>
          <a:bodyPr/>
          <a:lstStyle/>
          <a:p>
            <a:r>
              <a:rPr lang="en-US" sz="2800" dirty="0"/>
              <a:t>Sue Moorhead, PhD, RN, </a:t>
            </a:r>
            <a:r>
              <a:rPr lang="en-US" sz="2800" dirty="0" smtClean="0"/>
              <a:t>FNI, FCNC, FAAN</a:t>
            </a:r>
            <a:r>
              <a:rPr lang="en-US" sz="2800" dirty="0"/>
              <a:t/>
            </a:r>
            <a:br>
              <a:rPr lang="en-US" sz="2800" dirty="0"/>
            </a:br>
            <a:r>
              <a:rPr lang="en-US" sz="2800" dirty="0"/>
              <a:t>University of Iowa, College of Nursing</a:t>
            </a:r>
            <a:br>
              <a:rPr lang="en-US" sz="2800" dirty="0"/>
            </a:br>
            <a:r>
              <a:rPr lang="en-US" sz="2800" dirty="0"/>
              <a:t>Iowa City, Iowa USA</a:t>
            </a:r>
          </a:p>
        </p:txBody>
      </p:sp>
      <p:sp>
        <p:nvSpPr>
          <p:cNvPr id="5" name="Subtitle 2"/>
          <p:cNvSpPr>
            <a:spLocks noGrp="1"/>
          </p:cNvSpPr>
          <p:nvPr/>
        </p:nvSpPr>
        <p:spPr>
          <a:xfrm>
            <a:off x="885825" y="6248340"/>
            <a:ext cx="7467600" cy="600105"/>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Times New Roman" pitchFamily="18" charset="0"/>
                <a:ea typeface="+mn-ea"/>
                <a:cs typeface="Times New Roman" pitchFamily="18" charset="0"/>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sz="2000" b="1" dirty="0">
              <a:solidFill>
                <a:schemeClr val="tx1"/>
              </a:solidFill>
            </a:endParaRPr>
          </a:p>
        </p:txBody>
      </p:sp>
    </p:spTree>
    <p:extLst>
      <p:ext uri="{BB962C8B-B14F-4D97-AF65-F5344CB8AC3E}">
        <p14:creationId xmlns:p14="http://schemas.microsoft.com/office/powerpoint/2010/main" val="22015138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4"/>
          <p:cNvGrpSpPr>
            <a:grpSpLocks/>
          </p:cNvGrpSpPr>
          <p:nvPr/>
        </p:nvGrpSpPr>
        <p:grpSpPr bwMode="auto">
          <a:xfrm>
            <a:off x="838200" y="685800"/>
            <a:ext cx="8001000" cy="4876800"/>
            <a:chOff x="528" y="1008"/>
            <a:chExt cx="5040" cy="2688"/>
          </a:xfrm>
        </p:grpSpPr>
        <p:sp>
          <p:nvSpPr>
            <p:cNvPr id="13316" name="Text Box 55"/>
            <p:cNvSpPr txBox="1">
              <a:spLocks noChangeArrowheads="1"/>
            </p:cNvSpPr>
            <p:nvPr/>
          </p:nvSpPr>
          <p:spPr bwMode="auto">
            <a:xfrm>
              <a:off x="2304" y="1008"/>
              <a:ext cx="2208" cy="237"/>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altLang="ja-JP" b="1" dirty="0">
                  <a:latin typeface="Times New Roman" pitchFamily="18" charset="0"/>
                  <a:ea typeface="MS PGothic" pitchFamily="34" charset="-128"/>
                </a:rPr>
                <a:t>Nursing Knowledge</a:t>
              </a:r>
              <a:r>
                <a:rPr lang="ja-JP" altLang="en-US" b="1">
                  <a:latin typeface="Times New Roman" pitchFamily="18" charset="0"/>
                  <a:ea typeface="MS PGothic" pitchFamily="34" charset="-128"/>
                </a:rPr>
                <a:t>　</a:t>
              </a:r>
              <a:endParaRPr lang="en-US" altLang="ja-JP" b="1" dirty="0">
                <a:latin typeface="Verdana" pitchFamily="34" charset="0"/>
                <a:ea typeface="MS PGothic" pitchFamily="34" charset="-128"/>
              </a:endParaRPr>
            </a:p>
          </p:txBody>
        </p:sp>
        <p:sp>
          <p:nvSpPr>
            <p:cNvPr id="13317" name="Line 56"/>
            <p:cNvSpPr>
              <a:spLocks noChangeShapeType="1"/>
            </p:cNvSpPr>
            <p:nvPr/>
          </p:nvSpPr>
          <p:spPr bwMode="auto">
            <a:xfrm flipH="1">
              <a:off x="2055" y="1296"/>
              <a:ext cx="249" cy="432"/>
            </a:xfrm>
            <a:prstGeom prst="line">
              <a:avLst/>
            </a:prstGeom>
            <a:noFill/>
            <a:ln w="19050">
              <a:solidFill>
                <a:schemeClr val="tx1"/>
              </a:solidFill>
              <a:round/>
              <a:headEnd/>
              <a:tailEnd type="triangle" w="med" len="med"/>
            </a:ln>
          </p:spPr>
          <p:txBody>
            <a:bodyPr wrap="none"/>
            <a:lstStyle/>
            <a:p>
              <a:endParaRPr lang="en-US" dirty="0"/>
            </a:p>
          </p:txBody>
        </p:sp>
        <p:sp>
          <p:nvSpPr>
            <p:cNvPr id="13318" name="Line 57"/>
            <p:cNvSpPr>
              <a:spLocks noChangeShapeType="1"/>
            </p:cNvSpPr>
            <p:nvPr/>
          </p:nvSpPr>
          <p:spPr bwMode="auto">
            <a:xfrm>
              <a:off x="3408" y="1304"/>
              <a:ext cx="0" cy="432"/>
            </a:xfrm>
            <a:prstGeom prst="line">
              <a:avLst/>
            </a:prstGeom>
            <a:noFill/>
            <a:ln w="19050">
              <a:solidFill>
                <a:schemeClr val="tx1"/>
              </a:solidFill>
              <a:round/>
              <a:headEnd/>
              <a:tailEnd type="triangle" w="med" len="med"/>
            </a:ln>
          </p:spPr>
          <p:txBody>
            <a:bodyPr wrap="none"/>
            <a:lstStyle/>
            <a:p>
              <a:endParaRPr lang="en-US" dirty="0"/>
            </a:p>
          </p:txBody>
        </p:sp>
        <p:sp>
          <p:nvSpPr>
            <p:cNvPr id="13319" name="Line 58"/>
            <p:cNvSpPr>
              <a:spLocks noChangeShapeType="1"/>
            </p:cNvSpPr>
            <p:nvPr/>
          </p:nvSpPr>
          <p:spPr bwMode="auto">
            <a:xfrm>
              <a:off x="4512" y="1296"/>
              <a:ext cx="249" cy="432"/>
            </a:xfrm>
            <a:prstGeom prst="line">
              <a:avLst/>
            </a:prstGeom>
            <a:noFill/>
            <a:ln w="19050">
              <a:solidFill>
                <a:schemeClr val="tx1"/>
              </a:solidFill>
              <a:round/>
              <a:headEnd/>
              <a:tailEnd type="triangle" w="med" len="med"/>
            </a:ln>
          </p:spPr>
          <p:txBody>
            <a:bodyPr wrap="none"/>
            <a:lstStyle/>
            <a:p>
              <a:endParaRPr lang="en-US" dirty="0"/>
            </a:p>
          </p:txBody>
        </p:sp>
        <p:sp>
          <p:nvSpPr>
            <p:cNvPr id="13320" name="Text Box 59"/>
            <p:cNvSpPr txBox="1">
              <a:spLocks noChangeArrowheads="1"/>
            </p:cNvSpPr>
            <p:nvPr/>
          </p:nvSpPr>
          <p:spPr bwMode="auto">
            <a:xfrm>
              <a:off x="1536" y="1728"/>
              <a:ext cx="1200" cy="322"/>
            </a:xfrm>
            <a:prstGeom prst="rect">
              <a:avLst/>
            </a:prstGeom>
            <a:solidFill>
              <a:srgbClr val="FFFF99"/>
            </a:solidFill>
            <a:ln w="9525">
              <a:solidFill>
                <a:schemeClr val="tx1"/>
              </a:solidFill>
              <a:miter lim="800000"/>
              <a:headEnd/>
              <a:tailEnd/>
            </a:ln>
          </p:spPr>
          <p:txBody>
            <a:bodyPr>
              <a:spAutoFit/>
            </a:bodyPr>
            <a:lstStyle/>
            <a:p>
              <a:pPr algn="ctr">
                <a:spcBef>
                  <a:spcPct val="50000"/>
                </a:spcBef>
              </a:pPr>
              <a:r>
                <a:rPr lang="en-US" altLang="ja-JP" sz="1600" b="1" dirty="0">
                  <a:latin typeface="Times New Roman" pitchFamily="18" charset="0"/>
                  <a:ea typeface="MS PGothic" pitchFamily="34" charset="-128"/>
                </a:rPr>
                <a:t>Diagnoses Classification</a:t>
              </a:r>
              <a:r>
                <a:rPr lang="ja-JP" altLang="en-US" sz="1600" b="1" dirty="0">
                  <a:latin typeface="Times New Roman" pitchFamily="18" charset="0"/>
                  <a:ea typeface="MS PGothic" pitchFamily="34" charset="-128"/>
                </a:rPr>
                <a:t>　　　　　</a:t>
              </a:r>
              <a:endParaRPr lang="en-US" altLang="ja-JP" sz="1600" b="1" dirty="0">
                <a:latin typeface="Times New Roman" pitchFamily="18" charset="0"/>
                <a:ea typeface="MS PGothic" pitchFamily="34" charset="-128"/>
              </a:endParaRPr>
            </a:p>
          </p:txBody>
        </p:sp>
        <p:sp>
          <p:nvSpPr>
            <p:cNvPr id="13321" name="Text Box 60"/>
            <p:cNvSpPr txBox="1">
              <a:spLocks noChangeArrowheads="1"/>
            </p:cNvSpPr>
            <p:nvPr/>
          </p:nvSpPr>
          <p:spPr bwMode="auto">
            <a:xfrm>
              <a:off x="4320" y="1727"/>
              <a:ext cx="1248" cy="322"/>
            </a:xfrm>
            <a:prstGeom prst="rect">
              <a:avLst/>
            </a:prstGeom>
            <a:solidFill>
              <a:srgbClr val="FFFF99"/>
            </a:solidFill>
            <a:ln w="9525">
              <a:solidFill>
                <a:schemeClr val="tx1"/>
              </a:solidFill>
              <a:miter lim="800000"/>
              <a:headEnd/>
              <a:tailEnd/>
            </a:ln>
          </p:spPr>
          <p:txBody>
            <a:bodyPr>
              <a:spAutoFit/>
            </a:bodyPr>
            <a:lstStyle/>
            <a:p>
              <a:pPr algn="ctr">
                <a:spcBef>
                  <a:spcPct val="50000"/>
                </a:spcBef>
              </a:pPr>
              <a:r>
                <a:rPr lang="en-US" altLang="ja-JP" sz="1600" b="1" dirty="0" smtClean="0">
                  <a:latin typeface="Times New Roman" pitchFamily="18" charset="0"/>
                  <a:ea typeface="MS PGothic" pitchFamily="34" charset="-128"/>
                </a:rPr>
                <a:t>Interventions</a:t>
              </a:r>
            </a:p>
            <a:p>
              <a:pPr algn="ctr"/>
              <a:r>
                <a:rPr lang="en-US" altLang="ja-JP" sz="1600" b="1" dirty="0" smtClean="0">
                  <a:latin typeface="Times New Roman" pitchFamily="18" charset="0"/>
                  <a:ea typeface="MS PGothic" pitchFamily="34" charset="-128"/>
                </a:rPr>
                <a:t>Classification </a:t>
              </a:r>
              <a:endParaRPr lang="en-US" altLang="ja-JP" sz="1600" b="1" dirty="0">
                <a:latin typeface="Verdana" pitchFamily="34" charset="0"/>
                <a:ea typeface="MS PGothic" pitchFamily="34" charset="-128"/>
              </a:endParaRPr>
            </a:p>
          </p:txBody>
        </p:sp>
        <p:sp>
          <p:nvSpPr>
            <p:cNvPr id="13322" name="Text Box 61"/>
            <p:cNvSpPr txBox="1">
              <a:spLocks noChangeArrowheads="1"/>
            </p:cNvSpPr>
            <p:nvPr/>
          </p:nvSpPr>
          <p:spPr bwMode="auto">
            <a:xfrm>
              <a:off x="2976" y="1727"/>
              <a:ext cx="1200" cy="322"/>
            </a:xfrm>
            <a:prstGeom prst="rect">
              <a:avLst/>
            </a:prstGeom>
            <a:solidFill>
              <a:srgbClr val="FFFF99"/>
            </a:solidFill>
            <a:ln w="9525">
              <a:solidFill>
                <a:schemeClr val="tx1"/>
              </a:solidFill>
              <a:miter lim="800000"/>
              <a:headEnd/>
              <a:tailEnd/>
            </a:ln>
          </p:spPr>
          <p:txBody>
            <a:bodyPr>
              <a:spAutoFit/>
            </a:bodyPr>
            <a:lstStyle/>
            <a:p>
              <a:pPr algn="ctr">
                <a:spcBef>
                  <a:spcPct val="50000"/>
                </a:spcBef>
              </a:pPr>
              <a:r>
                <a:rPr lang="en-US" altLang="ja-JP" sz="1600" b="1" dirty="0" smtClean="0">
                  <a:latin typeface="Times New Roman" pitchFamily="18" charset="0"/>
                  <a:ea typeface="MS PGothic" pitchFamily="34" charset="-128"/>
                </a:rPr>
                <a:t>Outcomes</a:t>
              </a:r>
            </a:p>
            <a:p>
              <a:pPr algn="ctr"/>
              <a:r>
                <a:rPr lang="en-US" altLang="ja-JP" sz="1600" b="1" dirty="0" smtClean="0">
                  <a:latin typeface="Times New Roman" pitchFamily="18" charset="0"/>
                  <a:ea typeface="MS PGothic" pitchFamily="34" charset="-128"/>
                </a:rPr>
                <a:t>Classification </a:t>
              </a:r>
              <a:r>
                <a:rPr lang="ja-JP" altLang="en-US" sz="1600" b="1">
                  <a:latin typeface="Times New Roman" pitchFamily="18" charset="0"/>
                  <a:ea typeface="MS PGothic" pitchFamily="34" charset="-128"/>
                </a:rPr>
                <a:t>　　　　</a:t>
              </a:r>
              <a:endParaRPr lang="en-US" altLang="ja-JP" sz="1600" b="1" dirty="0">
                <a:latin typeface="Times New Roman" pitchFamily="18" charset="0"/>
                <a:ea typeface="MS PGothic" pitchFamily="34" charset="-128"/>
              </a:endParaRPr>
            </a:p>
          </p:txBody>
        </p:sp>
        <p:sp>
          <p:nvSpPr>
            <p:cNvPr id="13323" name="Line 62"/>
            <p:cNvSpPr>
              <a:spLocks noChangeShapeType="1"/>
            </p:cNvSpPr>
            <p:nvPr/>
          </p:nvSpPr>
          <p:spPr bwMode="auto">
            <a:xfrm>
              <a:off x="2016" y="2160"/>
              <a:ext cx="0" cy="432"/>
            </a:xfrm>
            <a:prstGeom prst="line">
              <a:avLst/>
            </a:prstGeom>
            <a:noFill/>
            <a:ln w="19050">
              <a:solidFill>
                <a:schemeClr val="tx1"/>
              </a:solidFill>
              <a:round/>
              <a:headEnd/>
              <a:tailEnd type="triangle" w="med" len="med"/>
            </a:ln>
          </p:spPr>
          <p:txBody>
            <a:bodyPr wrap="none"/>
            <a:lstStyle/>
            <a:p>
              <a:endParaRPr lang="en-US" dirty="0"/>
            </a:p>
          </p:txBody>
        </p:sp>
        <p:sp>
          <p:nvSpPr>
            <p:cNvPr id="13324" name="Line 63"/>
            <p:cNvSpPr>
              <a:spLocks noChangeShapeType="1"/>
            </p:cNvSpPr>
            <p:nvPr/>
          </p:nvSpPr>
          <p:spPr bwMode="auto">
            <a:xfrm>
              <a:off x="3552" y="2142"/>
              <a:ext cx="0" cy="432"/>
            </a:xfrm>
            <a:prstGeom prst="line">
              <a:avLst/>
            </a:prstGeom>
            <a:noFill/>
            <a:ln w="19050">
              <a:solidFill>
                <a:schemeClr val="tx1"/>
              </a:solidFill>
              <a:round/>
              <a:headEnd/>
              <a:tailEnd type="triangle" w="med" len="med"/>
            </a:ln>
          </p:spPr>
          <p:txBody>
            <a:bodyPr wrap="none"/>
            <a:lstStyle/>
            <a:p>
              <a:endParaRPr lang="en-US" dirty="0"/>
            </a:p>
          </p:txBody>
        </p:sp>
        <p:sp>
          <p:nvSpPr>
            <p:cNvPr id="13325" name="Line 64"/>
            <p:cNvSpPr>
              <a:spLocks noChangeShapeType="1"/>
            </p:cNvSpPr>
            <p:nvPr/>
          </p:nvSpPr>
          <p:spPr bwMode="auto">
            <a:xfrm>
              <a:off x="4896" y="2142"/>
              <a:ext cx="0" cy="432"/>
            </a:xfrm>
            <a:prstGeom prst="line">
              <a:avLst/>
            </a:prstGeom>
            <a:noFill/>
            <a:ln w="19050">
              <a:solidFill>
                <a:schemeClr val="tx1"/>
              </a:solidFill>
              <a:round/>
              <a:headEnd/>
              <a:tailEnd type="triangle" w="med" len="med"/>
            </a:ln>
          </p:spPr>
          <p:txBody>
            <a:bodyPr wrap="none"/>
            <a:lstStyle/>
            <a:p>
              <a:endParaRPr lang="en-US" dirty="0"/>
            </a:p>
          </p:txBody>
        </p:sp>
        <p:sp>
          <p:nvSpPr>
            <p:cNvPr id="13326" name="Text Box 65"/>
            <p:cNvSpPr txBox="1">
              <a:spLocks noChangeArrowheads="1"/>
            </p:cNvSpPr>
            <p:nvPr/>
          </p:nvSpPr>
          <p:spPr bwMode="auto">
            <a:xfrm>
              <a:off x="1680" y="2573"/>
              <a:ext cx="672" cy="237"/>
            </a:xfrm>
            <a:prstGeom prst="rect">
              <a:avLst/>
            </a:prstGeom>
            <a:solidFill>
              <a:srgbClr val="BFF0EF"/>
            </a:solidFill>
            <a:ln w="9525">
              <a:solidFill>
                <a:schemeClr val="tx1"/>
              </a:solidFill>
              <a:miter lim="800000"/>
              <a:headEnd/>
              <a:tailEnd/>
            </a:ln>
          </p:spPr>
          <p:txBody>
            <a:bodyPr>
              <a:spAutoFit/>
            </a:bodyPr>
            <a:lstStyle/>
            <a:p>
              <a:pPr algn="ctr">
                <a:spcBef>
                  <a:spcPct val="50000"/>
                </a:spcBef>
              </a:pPr>
              <a:r>
                <a:rPr lang="en-US" altLang="ja-JP" b="1" dirty="0">
                  <a:latin typeface="Times New Roman" pitchFamily="18" charset="0"/>
                  <a:ea typeface="MS PGothic" pitchFamily="34" charset="-128"/>
                </a:rPr>
                <a:t>Choice</a:t>
              </a:r>
              <a:r>
                <a:rPr lang="en-US" altLang="ja-JP" dirty="0">
                  <a:latin typeface="Times New Roman" pitchFamily="18" charset="0"/>
                  <a:ea typeface="MS PGothic" pitchFamily="34" charset="-128"/>
                </a:rPr>
                <a:t> </a:t>
              </a:r>
              <a:endParaRPr lang="en-US" altLang="ja-JP" sz="1400" dirty="0">
                <a:latin typeface="Verdana" pitchFamily="34" charset="0"/>
                <a:ea typeface="MS PGothic" pitchFamily="34" charset="-128"/>
              </a:endParaRPr>
            </a:p>
          </p:txBody>
        </p:sp>
        <p:sp>
          <p:nvSpPr>
            <p:cNvPr id="13327" name="Text Box 66"/>
            <p:cNvSpPr txBox="1">
              <a:spLocks noChangeArrowheads="1"/>
            </p:cNvSpPr>
            <p:nvPr/>
          </p:nvSpPr>
          <p:spPr bwMode="auto">
            <a:xfrm>
              <a:off x="3216" y="2573"/>
              <a:ext cx="672" cy="218"/>
            </a:xfrm>
            <a:prstGeom prst="rect">
              <a:avLst/>
            </a:prstGeom>
            <a:solidFill>
              <a:srgbClr val="BFF0EF"/>
            </a:solidFill>
            <a:ln w="9525">
              <a:solidFill>
                <a:schemeClr val="tx1"/>
              </a:solidFill>
              <a:miter lim="800000"/>
              <a:headEnd/>
              <a:tailEnd/>
            </a:ln>
          </p:spPr>
          <p:txBody>
            <a:bodyPr>
              <a:spAutoFit/>
            </a:bodyPr>
            <a:lstStyle/>
            <a:p>
              <a:pPr algn="ctr">
                <a:spcBef>
                  <a:spcPct val="50000"/>
                </a:spcBef>
              </a:pPr>
              <a:r>
                <a:rPr lang="en-US" altLang="ja-JP" sz="1600" b="1" dirty="0">
                  <a:latin typeface="Times New Roman" pitchFamily="18" charset="0"/>
                  <a:ea typeface="MS PGothic" pitchFamily="34" charset="-128"/>
                </a:rPr>
                <a:t>Choice </a:t>
              </a:r>
              <a:r>
                <a:rPr lang="en-US" altLang="ja-JP" sz="1600" dirty="0">
                  <a:latin typeface="Times New Roman" pitchFamily="18" charset="0"/>
                  <a:ea typeface="MS PGothic" pitchFamily="34" charset="-128"/>
                </a:rPr>
                <a:t>  </a:t>
              </a:r>
              <a:endParaRPr lang="en-US" altLang="ja-JP" sz="1400" dirty="0">
                <a:latin typeface="Times New Roman" pitchFamily="18" charset="0"/>
                <a:ea typeface="MS PGothic" pitchFamily="34" charset="-128"/>
              </a:endParaRPr>
            </a:p>
          </p:txBody>
        </p:sp>
        <p:sp>
          <p:nvSpPr>
            <p:cNvPr id="13328" name="Text Box 67"/>
            <p:cNvSpPr txBox="1">
              <a:spLocks noChangeArrowheads="1"/>
            </p:cNvSpPr>
            <p:nvPr/>
          </p:nvSpPr>
          <p:spPr bwMode="auto">
            <a:xfrm>
              <a:off x="4608" y="2573"/>
              <a:ext cx="672" cy="218"/>
            </a:xfrm>
            <a:prstGeom prst="rect">
              <a:avLst/>
            </a:prstGeom>
            <a:solidFill>
              <a:srgbClr val="BFF0EF"/>
            </a:solidFill>
            <a:ln w="9525">
              <a:solidFill>
                <a:schemeClr val="tx1"/>
              </a:solidFill>
              <a:miter lim="800000"/>
              <a:headEnd/>
              <a:tailEnd/>
            </a:ln>
          </p:spPr>
          <p:txBody>
            <a:bodyPr>
              <a:spAutoFit/>
            </a:bodyPr>
            <a:lstStyle/>
            <a:p>
              <a:pPr algn="ctr">
                <a:spcBef>
                  <a:spcPct val="50000"/>
                </a:spcBef>
              </a:pPr>
              <a:r>
                <a:rPr lang="en-US" altLang="ja-JP" sz="1600" b="1" dirty="0">
                  <a:latin typeface="Times New Roman" pitchFamily="18" charset="0"/>
                  <a:ea typeface="MS PGothic" pitchFamily="34" charset="-128"/>
                </a:rPr>
                <a:t>Choice  </a:t>
              </a:r>
              <a:r>
                <a:rPr lang="en-US" altLang="ja-JP" sz="1600" dirty="0">
                  <a:latin typeface="Times New Roman" pitchFamily="18" charset="0"/>
                  <a:ea typeface="MS PGothic" pitchFamily="34" charset="-128"/>
                </a:rPr>
                <a:t> </a:t>
              </a:r>
              <a:endParaRPr lang="en-US" altLang="ja-JP" sz="1400" dirty="0">
                <a:latin typeface="Times New Roman" pitchFamily="18" charset="0"/>
                <a:ea typeface="MS PGothic" pitchFamily="34" charset="-128"/>
              </a:endParaRPr>
            </a:p>
          </p:txBody>
        </p:sp>
        <p:sp>
          <p:nvSpPr>
            <p:cNvPr id="13329" name="Line 68"/>
            <p:cNvSpPr>
              <a:spLocks noChangeShapeType="1"/>
            </p:cNvSpPr>
            <p:nvPr/>
          </p:nvSpPr>
          <p:spPr bwMode="auto">
            <a:xfrm>
              <a:off x="4944" y="2832"/>
              <a:ext cx="0" cy="432"/>
            </a:xfrm>
            <a:prstGeom prst="line">
              <a:avLst/>
            </a:prstGeom>
            <a:noFill/>
            <a:ln w="19050">
              <a:solidFill>
                <a:schemeClr val="tx1"/>
              </a:solidFill>
              <a:round/>
              <a:headEnd/>
              <a:tailEnd type="triangle" w="med" len="med"/>
            </a:ln>
          </p:spPr>
          <p:txBody>
            <a:bodyPr wrap="none"/>
            <a:lstStyle/>
            <a:p>
              <a:endParaRPr lang="en-US" dirty="0"/>
            </a:p>
          </p:txBody>
        </p:sp>
        <p:sp>
          <p:nvSpPr>
            <p:cNvPr id="13330" name="Line 69"/>
            <p:cNvSpPr>
              <a:spLocks noChangeShapeType="1"/>
            </p:cNvSpPr>
            <p:nvPr/>
          </p:nvSpPr>
          <p:spPr bwMode="auto">
            <a:xfrm>
              <a:off x="3552" y="2832"/>
              <a:ext cx="0" cy="432"/>
            </a:xfrm>
            <a:prstGeom prst="line">
              <a:avLst/>
            </a:prstGeom>
            <a:noFill/>
            <a:ln w="19050">
              <a:solidFill>
                <a:schemeClr val="tx1"/>
              </a:solidFill>
              <a:round/>
              <a:headEnd/>
              <a:tailEnd type="triangle" w="med" len="med"/>
            </a:ln>
          </p:spPr>
          <p:txBody>
            <a:bodyPr wrap="none"/>
            <a:lstStyle/>
            <a:p>
              <a:endParaRPr lang="en-US" dirty="0"/>
            </a:p>
          </p:txBody>
        </p:sp>
        <p:sp>
          <p:nvSpPr>
            <p:cNvPr id="13331" name="Line 70"/>
            <p:cNvSpPr>
              <a:spLocks noChangeShapeType="1"/>
            </p:cNvSpPr>
            <p:nvPr/>
          </p:nvSpPr>
          <p:spPr bwMode="auto">
            <a:xfrm>
              <a:off x="2016" y="2832"/>
              <a:ext cx="0" cy="432"/>
            </a:xfrm>
            <a:prstGeom prst="line">
              <a:avLst/>
            </a:prstGeom>
            <a:noFill/>
            <a:ln w="19050">
              <a:solidFill>
                <a:schemeClr val="tx1"/>
              </a:solidFill>
              <a:round/>
              <a:headEnd/>
              <a:tailEnd type="triangle" w="med" len="med"/>
            </a:ln>
          </p:spPr>
          <p:txBody>
            <a:bodyPr wrap="none"/>
            <a:lstStyle/>
            <a:p>
              <a:endParaRPr lang="en-US" dirty="0"/>
            </a:p>
          </p:txBody>
        </p:sp>
        <p:sp>
          <p:nvSpPr>
            <p:cNvPr id="13332" name="Line 71"/>
            <p:cNvSpPr>
              <a:spLocks noChangeShapeType="1"/>
            </p:cNvSpPr>
            <p:nvPr/>
          </p:nvSpPr>
          <p:spPr bwMode="auto">
            <a:xfrm flipV="1">
              <a:off x="2208" y="3120"/>
              <a:ext cx="0" cy="576"/>
            </a:xfrm>
            <a:prstGeom prst="line">
              <a:avLst/>
            </a:prstGeom>
            <a:noFill/>
            <a:ln w="19050">
              <a:solidFill>
                <a:schemeClr val="tx1"/>
              </a:solidFill>
              <a:round/>
              <a:headEnd/>
              <a:tailEnd type="triangle" w="med" len="med"/>
            </a:ln>
          </p:spPr>
          <p:txBody>
            <a:bodyPr wrap="none"/>
            <a:lstStyle/>
            <a:p>
              <a:endParaRPr lang="en-US" dirty="0"/>
            </a:p>
          </p:txBody>
        </p:sp>
        <p:sp>
          <p:nvSpPr>
            <p:cNvPr id="13333" name="Line 72"/>
            <p:cNvSpPr>
              <a:spLocks noChangeShapeType="1"/>
            </p:cNvSpPr>
            <p:nvPr/>
          </p:nvSpPr>
          <p:spPr bwMode="auto">
            <a:xfrm>
              <a:off x="2208" y="3696"/>
              <a:ext cx="3264" cy="0"/>
            </a:xfrm>
            <a:prstGeom prst="line">
              <a:avLst/>
            </a:prstGeom>
            <a:noFill/>
            <a:ln w="19050">
              <a:solidFill>
                <a:schemeClr val="tx1"/>
              </a:solidFill>
              <a:round/>
              <a:headEnd/>
              <a:tailEnd/>
            </a:ln>
          </p:spPr>
          <p:txBody>
            <a:bodyPr wrap="none"/>
            <a:lstStyle/>
            <a:p>
              <a:endParaRPr lang="en-US" dirty="0"/>
            </a:p>
          </p:txBody>
        </p:sp>
        <p:sp>
          <p:nvSpPr>
            <p:cNvPr id="13334" name="Line 73"/>
            <p:cNvSpPr>
              <a:spLocks noChangeShapeType="1"/>
            </p:cNvSpPr>
            <p:nvPr/>
          </p:nvSpPr>
          <p:spPr bwMode="auto">
            <a:xfrm flipH="1" flipV="1">
              <a:off x="5472" y="3024"/>
              <a:ext cx="0" cy="672"/>
            </a:xfrm>
            <a:prstGeom prst="line">
              <a:avLst/>
            </a:prstGeom>
            <a:noFill/>
            <a:ln w="19050">
              <a:solidFill>
                <a:schemeClr val="tx1"/>
              </a:solidFill>
              <a:round/>
              <a:headEnd/>
              <a:tailEnd type="triangle" w="med" len="med"/>
            </a:ln>
          </p:spPr>
          <p:txBody>
            <a:bodyPr wrap="none"/>
            <a:lstStyle/>
            <a:p>
              <a:endParaRPr lang="en-US" dirty="0"/>
            </a:p>
          </p:txBody>
        </p:sp>
        <p:sp>
          <p:nvSpPr>
            <p:cNvPr id="13335" name="Line 74"/>
            <p:cNvSpPr>
              <a:spLocks noChangeShapeType="1"/>
            </p:cNvSpPr>
            <p:nvPr/>
          </p:nvSpPr>
          <p:spPr bwMode="auto">
            <a:xfrm flipV="1">
              <a:off x="3784" y="2927"/>
              <a:ext cx="0" cy="576"/>
            </a:xfrm>
            <a:prstGeom prst="line">
              <a:avLst/>
            </a:prstGeom>
            <a:noFill/>
            <a:ln w="19050">
              <a:solidFill>
                <a:schemeClr val="tx1"/>
              </a:solidFill>
              <a:round/>
              <a:headEnd/>
              <a:tailEnd type="triangle" w="med" len="med"/>
            </a:ln>
          </p:spPr>
          <p:txBody>
            <a:bodyPr wrap="none"/>
            <a:lstStyle/>
            <a:p>
              <a:endParaRPr lang="en-US" dirty="0"/>
            </a:p>
          </p:txBody>
        </p:sp>
        <p:sp>
          <p:nvSpPr>
            <p:cNvPr id="13336" name="Line 75"/>
            <p:cNvSpPr>
              <a:spLocks noChangeShapeType="1"/>
            </p:cNvSpPr>
            <p:nvPr/>
          </p:nvSpPr>
          <p:spPr bwMode="auto">
            <a:xfrm flipH="1" flipV="1">
              <a:off x="5280" y="2832"/>
              <a:ext cx="0" cy="672"/>
            </a:xfrm>
            <a:prstGeom prst="line">
              <a:avLst/>
            </a:prstGeom>
            <a:noFill/>
            <a:ln w="19050">
              <a:solidFill>
                <a:schemeClr val="tx1"/>
              </a:solidFill>
              <a:round/>
              <a:headEnd/>
              <a:tailEnd type="triangle" w="med" len="med"/>
            </a:ln>
          </p:spPr>
          <p:txBody>
            <a:bodyPr wrap="none"/>
            <a:lstStyle/>
            <a:p>
              <a:endParaRPr lang="en-US" dirty="0"/>
            </a:p>
          </p:txBody>
        </p:sp>
        <p:sp>
          <p:nvSpPr>
            <p:cNvPr id="13337" name="Line 76"/>
            <p:cNvSpPr>
              <a:spLocks noChangeShapeType="1"/>
            </p:cNvSpPr>
            <p:nvPr/>
          </p:nvSpPr>
          <p:spPr bwMode="auto">
            <a:xfrm>
              <a:off x="3792" y="3504"/>
              <a:ext cx="1488" cy="0"/>
            </a:xfrm>
            <a:prstGeom prst="line">
              <a:avLst/>
            </a:prstGeom>
            <a:noFill/>
            <a:ln w="19050">
              <a:solidFill>
                <a:schemeClr val="tx1"/>
              </a:solidFill>
              <a:round/>
              <a:headEnd/>
              <a:tailEnd/>
            </a:ln>
          </p:spPr>
          <p:txBody>
            <a:bodyPr wrap="none"/>
            <a:lstStyle/>
            <a:p>
              <a:endParaRPr lang="en-US" dirty="0"/>
            </a:p>
          </p:txBody>
        </p:sp>
        <p:sp>
          <p:nvSpPr>
            <p:cNvPr id="13338" name="Text Box 77"/>
            <p:cNvSpPr txBox="1">
              <a:spLocks noChangeArrowheads="1"/>
            </p:cNvSpPr>
            <p:nvPr/>
          </p:nvSpPr>
          <p:spPr bwMode="auto">
            <a:xfrm>
              <a:off x="528" y="2459"/>
              <a:ext cx="624" cy="407"/>
            </a:xfrm>
            <a:prstGeom prst="rect">
              <a:avLst/>
            </a:prstGeom>
            <a:solidFill>
              <a:srgbClr val="FFFF99"/>
            </a:solidFill>
            <a:ln w="9525">
              <a:solidFill>
                <a:schemeClr val="tx1"/>
              </a:solidFill>
              <a:miter lim="800000"/>
              <a:headEnd/>
              <a:tailEnd/>
            </a:ln>
          </p:spPr>
          <p:txBody>
            <a:bodyPr wrap="square">
              <a:spAutoFit/>
            </a:bodyPr>
            <a:lstStyle/>
            <a:p>
              <a:r>
                <a:rPr lang="en-US" altLang="ja-JP" sz="1400" b="1" dirty="0">
                  <a:latin typeface="Times New Roman" pitchFamily="18" charset="0"/>
                  <a:ea typeface="MS PGothic" pitchFamily="34" charset="-128"/>
                </a:rPr>
                <a:t>Clinical </a:t>
              </a:r>
              <a:r>
                <a:rPr lang="en-US" altLang="ja-JP" sz="1400" b="1" dirty="0" smtClean="0">
                  <a:latin typeface="Times New Roman" pitchFamily="18" charset="0"/>
                  <a:ea typeface="MS PGothic" pitchFamily="34" charset="-128"/>
                </a:rPr>
                <a:t>Decision-Making</a:t>
              </a:r>
              <a:r>
                <a:rPr lang="ja-JP" altLang="en-US" sz="1400" b="1" dirty="0">
                  <a:latin typeface="Times New Roman" pitchFamily="18" charset="0"/>
                  <a:ea typeface="MS PGothic" pitchFamily="34" charset="-128"/>
                </a:rPr>
                <a:t>　</a:t>
              </a:r>
              <a:endParaRPr lang="en-US" altLang="ja-JP" sz="1400" b="1" dirty="0">
                <a:latin typeface="Verdana" pitchFamily="34" charset="0"/>
                <a:ea typeface="MS PGothic" pitchFamily="34" charset="-128"/>
              </a:endParaRPr>
            </a:p>
          </p:txBody>
        </p:sp>
        <p:sp>
          <p:nvSpPr>
            <p:cNvPr id="13339" name="Line 78"/>
            <p:cNvSpPr>
              <a:spLocks noChangeShapeType="1"/>
            </p:cNvSpPr>
            <p:nvPr/>
          </p:nvSpPr>
          <p:spPr bwMode="auto">
            <a:xfrm>
              <a:off x="1152" y="2736"/>
              <a:ext cx="480" cy="0"/>
            </a:xfrm>
            <a:prstGeom prst="line">
              <a:avLst/>
            </a:prstGeom>
            <a:noFill/>
            <a:ln w="19050">
              <a:solidFill>
                <a:schemeClr val="tx1"/>
              </a:solidFill>
              <a:round/>
              <a:headEnd/>
              <a:tailEnd type="triangle" w="med" len="med"/>
            </a:ln>
          </p:spPr>
          <p:txBody>
            <a:bodyPr wrap="none"/>
            <a:lstStyle/>
            <a:p>
              <a:endParaRPr lang="en-US" dirty="0"/>
            </a:p>
          </p:txBody>
        </p:sp>
      </p:grpSp>
      <p:sp>
        <p:nvSpPr>
          <p:cNvPr id="13315" name="Text Placeholder 30"/>
          <p:cNvSpPr>
            <a:spLocks noGrp="1"/>
          </p:cNvSpPr>
          <p:nvPr>
            <p:ph type="body" sz="half" idx="4294967295"/>
          </p:nvPr>
        </p:nvSpPr>
        <p:spPr bwMode="auto">
          <a:xfrm>
            <a:off x="685800" y="6172200"/>
            <a:ext cx="8001000" cy="304800"/>
          </a:xfrm>
          <a:prstGeom prst="rect">
            <a:avLst/>
          </a:prstGeom>
          <a:noFill/>
          <a:ln>
            <a:miter lim="800000"/>
            <a:headEnd/>
            <a:tailEnd/>
          </a:ln>
        </p:spPr>
        <p:txBody>
          <a:bodyPr>
            <a:noAutofit/>
          </a:bodyPr>
          <a:lstStyle/>
          <a:p>
            <a:pPr marL="114300" indent="-114300" eaLnBrk="1" hangingPunct="1">
              <a:buFont typeface="Wingdings" pitchFamily="2" charset="2"/>
              <a:buNone/>
            </a:pPr>
            <a:r>
              <a:rPr lang="en-US" sz="1600" b="1" dirty="0" smtClean="0"/>
              <a:t>Modified from Iowa Intervention Project. (1996).  Nursing Interventions Classification (NIC) (2nd  ed., p. 6). St. Louis: Mosby.</a:t>
            </a:r>
          </a:p>
        </p:txBody>
      </p:sp>
    </p:spTree>
    <p:extLst>
      <p:ext uri="{BB962C8B-B14F-4D97-AF65-F5344CB8AC3E}">
        <p14:creationId xmlns:p14="http://schemas.microsoft.com/office/powerpoint/2010/main" val="31854618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bwMode="auto">
          <a:xfrm>
            <a:off x="457200" y="304800"/>
            <a:ext cx="8520113" cy="762000"/>
          </a:xfrm>
          <a:noFill/>
          <a:ln>
            <a:miter lim="800000"/>
            <a:headEnd/>
            <a:tailEnd/>
          </a:ln>
        </p:spPr>
        <p:txBody>
          <a:bodyPr vert="horz" wrap="square" lIns="90488" tIns="44450" rIns="90488" bIns="44450" numCol="1" anchor="t" anchorCtr="0" compatLnSpc="1">
            <a:prstTxWarp prst="textNoShape">
              <a:avLst/>
            </a:prstTxWarp>
          </a:bodyPr>
          <a:lstStyle/>
          <a:p>
            <a:pPr eaLnBrk="1" hangingPunct="1"/>
            <a:r>
              <a:rPr lang="en-US" dirty="0" smtClean="0"/>
              <a:t>Nursing Process Generations </a:t>
            </a:r>
          </a:p>
        </p:txBody>
      </p:sp>
      <p:sp>
        <p:nvSpPr>
          <p:cNvPr id="15363" name="Rectangle 3"/>
          <p:cNvSpPr>
            <a:spLocks noGrp="1" noChangeArrowheads="1"/>
          </p:cNvSpPr>
          <p:nvPr>
            <p:ph type="body" idx="1"/>
          </p:nvPr>
        </p:nvSpPr>
        <p:spPr bwMode="auto">
          <a:xfrm>
            <a:off x="381000" y="1676400"/>
            <a:ext cx="8610600" cy="4419600"/>
          </a:xfrm>
          <a:noFill/>
          <a:ln>
            <a:miter lim="800000"/>
            <a:headEnd/>
            <a:tailEnd/>
          </a:ln>
        </p:spPr>
        <p:txBody>
          <a:bodyPr vert="horz" wrap="square" lIns="90488" tIns="44450" rIns="90488" bIns="44450" numCol="1" anchor="t" anchorCtr="0" compatLnSpc="1">
            <a:prstTxWarp prst="textNoShape">
              <a:avLst/>
            </a:prstTxWarp>
            <a:normAutofit/>
          </a:bodyPr>
          <a:lstStyle/>
          <a:p>
            <a:r>
              <a:rPr lang="en-US" sz="3200" dirty="0" smtClean="0"/>
              <a:t>1950-1970:  Problems to process</a:t>
            </a:r>
          </a:p>
          <a:p>
            <a:r>
              <a:rPr lang="en-US" sz="3200" dirty="0" smtClean="0"/>
              <a:t>1970-1990:  Diagnosis and reasoning</a:t>
            </a:r>
          </a:p>
          <a:p>
            <a:r>
              <a:rPr lang="en-US" sz="3200" dirty="0" smtClean="0"/>
              <a:t>1990-2010:  Outcome specification &amp; 					testing</a:t>
            </a:r>
          </a:p>
          <a:p>
            <a:r>
              <a:rPr lang="en-US" sz="3200" dirty="0" smtClean="0"/>
              <a:t>2010-2025:  Knowledge building </a:t>
            </a:r>
          </a:p>
          <a:p>
            <a:r>
              <a:rPr lang="en-US" sz="3200" dirty="0" smtClean="0"/>
              <a:t>2025-2035:  Models of care (archetypes)</a:t>
            </a:r>
          </a:p>
          <a:p>
            <a:r>
              <a:rPr lang="en-US" sz="3200" dirty="0" smtClean="0"/>
              <a:t>2035-2050:  Predictive care</a:t>
            </a:r>
          </a:p>
          <a:p>
            <a:pPr eaLnBrk="1" hangingPunct="1">
              <a:buFont typeface="Wingdings" pitchFamily="2" charset="2"/>
              <a:buNone/>
            </a:pPr>
            <a:endParaRPr lang="en-US" dirty="0" smtClean="0"/>
          </a:p>
          <a:p>
            <a:pPr eaLnBrk="1" hangingPunct="1">
              <a:buFont typeface="Wingdings" pitchFamily="2" charset="2"/>
              <a:buNone/>
            </a:pPr>
            <a:endParaRPr lang="en-US" dirty="0" smtClean="0"/>
          </a:p>
        </p:txBody>
      </p:sp>
      <p:sp>
        <p:nvSpPr>
          <p:cNvPr id="15364" name="Rectangle 4"/>
          <p:cNvSpPr>
            <a:spLocks noChangeArrowheads="1"/>
          </p:cNvSpPr>
          <p:nvPr/>
        </p:nvSpPr>
        <p:spPr bwMode="auto">
          <a:xfrm>
            <a:off x="381000" y="6105525"/>
            <a:ext cx="8305800" cy="523220"/>
          </a:xfrm>
          <a:prstGeom prst="rect">
            <a:avLst/>
          </a:prstGeom>
          <a:noFill/>
          <a:ln w="9525">
            <a:noFill/>
            <a:miter lim="800000"/>
            <a:headEnd/>
            <a:tailEnd/>
          </a:ln>
        </p:spPr>
        <p:txBody>
          <a:bodyPr wrap="square">
            <a:spAutoFit/>
          </a:bodyPr>
          <a:lstStyle/>
          <a:p>
            <a:r>
              <a:rPr lang="en-US" sz="1400" b="1" dirty="0"/>
              <a:t>Pesut, D. J. &amp; Herman, J. (1999). </a:t>
            </a:r>
            <a:r>
              <a:rPr lang="en-US" sz="1400" b="1" i="1" dirty="0"/>
              <a:t>Clinical Reasoning: The Art &amp; Science of Critical &amp; Creative Thinking</a:t>
            </a:r>
            <a:r>
              <a:rPr lang="en-US" sz="1400" b="1" dirty="0"/>
              <a:t>. Albany: Delmar Publishers</a:t>
            </a:r>
            <a:r>
              <a:rPr lang="en-US" sz="1400" dirty="0"/>
              <a:t>.</a:t>
            </a:r>
          </a:p>
        </p:txBody>
      </p:sp>
    </p:spTree>
    <p:extLst>
      <p:ext uri="{BB962C8B-B14F-4D97-AF65-F5344CB8AC3E}">
        <p14:creationId xmlns:p14="http://schemas.microsoft.com/office/powerpoint/2010/main" val="25803887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54658"/>
                                        </p:tgtEl>
                                        <p:attrNameLst>
                                          <p:attrName>style.visibility</p:attrName>
                                        </p:attrNameLst>
                                      </p:cBhvr>
                                      <p:to>
                                        <p:strVal val="visible"/>
                                      </p:to>
                                    </p:set>
                                    <p:anim calcmode="lin" valueType="num">
                                      <p:cBhvr additive="base">
                                        <p:cTn id="7" dur="500" fill="hold"/>
                                        <p:tgtEl>
                                          <p:spTgt spid="454658"/>
                                        </p:tgtEl>
                                        <p:attrNameLst>
                                          <p:attrName>ppt_x</p:attrName>
                                        </p:attrNameLst>
                                      </p:cBhvr>
                                      <p:tavLst>
                                        <p:tav tm="0">
                                          <p:val>
                                            <p:strVal val="#ppt_x"/>
                                          </p:val>
                                        </p:tav>
                                        <p:tav tm="100000">
                                          <p:val>
                                            <p:strVal val="#ppt_x"/>
                                          </p:val>
                                        </p:tav>
                                      </p:tavLst>
                                    </p:anim>
                                    <p:anim calcmode="lin" valueType="num">
                                      <p:cBhvr additive="base">
                                        <p:cTn id="8" dur="500" fill="hold"/>
                                        <p:tgtEl>
                                          <p:spTgt spid="45465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4658"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133600"/>
            <a:ext cx="8458200" cy="1470025"/>
          </a:xfrm>
        </p:spPr>
        <p:txBody>
          <a:bodyPr/>
          <a:lstStyle/>
          <a:p>
            <a:r>
              <a:rPr lang="en-US" sz="4000" dirty="0" smtClean="0"/>
              <a:t>Overview of </a:t>
            </a:r>
            <a:br>
              <a:rPr lang="en-US" sz="4000" dirty="0" smtClean="0"/>
            </a:br>
            <a:r>
              <a:rPr lang="en-US" sz="4000" dirty="0" smtClean="0"/>
              <a:t>Nursing Outcomes Classification (NOC)</a:t>
            </a:r>
            <a:endParaRPr lang="en-US" sz="4000" dirty="0"/>
          </a:p>
        </p:txBody>
      </p:sp>
    </p:spTree>
    <p:extLst>
      <p:ext uri="{BB962C8B-B14F-4D97-AF65-F5344CB8AC3E}">
        <p14:creationId xmlns:p14="http://schemas.microsoft.com/office/powerpoint/2010/main" val="37972086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normAutofit/>
          </a:bodyPr>
          <a:lstStyle/>
          <a:p>
            <a:pPr eaLnBrk="1" hangingPunct="1"/>
            <a:r>
              <a:rPr lang="en-US" sz="4200" dirty="0" smtClean="0"/>
              <a:t>Nursing Outcome Definition</a:t>
            </a:r>
          </a:p>
        </p:txBody>
      </p:sp>
      <p:sp>
        <p:nvSpPr>
          <p:cNvPr id="17411" name="Rectangle 5"/>
          <p:cNvSpPr>
            <a:spLocks noGrp="1" noChangeArrowheads="1"/>
          </p:cNvSpPr>
          <p:nvPr>
            <p:ph type="body" idx="1"/>
          </p:nvPr>
        </p:nvSpPr>
        <p:spPr>
          <a:xfrm>
            <a:off x="381000" y="1828800"/>
            <a:ext cx="8229600" cy="4525963"/>
          </a:xfrm>
        </p:spPr>
        <p:txBody>
          <a:bodyPr>
            <a:normAutofit/>
          </a:bodyPr>
          <a:lstStyle/>
          <a:p>
            <a:r>
              <a:rPr lang="en-US" dirty="0" smtClean="0"/>
              <a:t>An individual, caregiver, family, or community state, behavior or perception that is measured along a continuum in response to a nursing intervention(s).  </a:t>
            </a:r>
          </a:p>
          <a:p>
            <a:r>
              <a:rPr lang="en-US" dirty="0" smtClean="0"/>
              <a:t>Each outcome has an associated group of indicators that are used to determine current status in relation to the outcome. </a:t>
            </a:r>
          </a:p>
          <a:p>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dirty="0" smtClean="0">
                <a:latin typeface="Times New Roman" panose="02020603050405020304" pitchFamily="18" charset="0"/>
                <a:ea typeface="ＭＳ Ｐゴシック" pitchFamily="34" charset="-128"/>
                <a:cs typeface="Times New Roman" panose="02020603050405020304" pitchFamily="18" charset="0"/>
              </a:rPr>
              <a:t>NOC Book Editions</a:t>
            </a:r>
          </a:p>
        </p:txBody>
      </p:sp>
      <p:graphicFrame>
        <p:nvGraphicFramePr>
          <p:cNvPr id="5" name="Table 4"/>
          <p:cNvGraphicFramePr>
            <a:graphicFrameLocks noGrp="1"/>
          </p:cNvGraphicFramePr>
          <p:nvPr>
            <p:extLst>
              <p:ext uri="{D42A27DB-BD31-4B8C-83A1-F6EECF244321}">
                <p14:modId xmlns:p14="http://schemas.microsoft.com/office/powerpoint/2010/main" val="3128571535"/>
              </p:ext>
            </p:extLst>
          </p:nvPr>
        </p:nvGraphicFramePr>
        <p:xfrm>
          <a:off x="457200" y="1371600"/>
          <a:ext cx="8382000" cy="7818120"/>
        </p:xfrm>
        <a:graphic>
          <a:graphicData uri="http://schemas.openxmlformats.org/drawingml/2006/table">
            <a:tbl>
              <a:tblPr firstRow="1" bandRow="1">
                <a:tableStyleId>{5C22544A-7EE6-4342-B048-85BDC9FD1C3A}</a:tableStyleId>
              </a:tblPr>
              <a:tblGrid>
                <a:gridCol w="1604663"/>
                <a:gridCol w="1227094"/>
                <a:gridCol w="2426043"/>
                <a:gridCol w="1676400"/>
                <a:gridCol w="1447800"/>
              </a:tblGrid>
              <a:tr h="1121452">
                <a:tc>
                  <a:txBody>
                    <a:bodyPr/>
                    <a:lstStyle/>
                    <a:p>
                      <a:pPr algn="ctr"/>
                      <a:r>
                        <a:rPr lang="en-US" sz="3200" dirty="0" smtClean="0">
                          <a:solidFill>
                            <a:schemeClr val="bg1"/>
                          </a:solidFill>
                        </a:rPr>
                        <a:t>Edition</a:t>
                      </a:r>
                      <a:endParaRPr lang="en-US" sz="3200" dirty="0">
                        <a:solidFill>
                          <a:schemeClr val="bg1"/>
                        </a:solidFill>
                      </a:endParaRPr>
                    </a:p>
                  </a:txBody>
                  <a:tcPr>
                    <a:solidFill>
                      <a:srgbClr val="FFE100"/>
                    </a:solidFill>
                  </a:tcPr>
                </a:tc>
                <a:tc>
                  <a:txBody>
                    <a:bodyPr/>
                    <a:lstStyle/>
                    <a:p>
                      <a:pPr algn="ctr"/>
                      <a:r>
                        <a:rPr lang="en-US" sz="3200" dirty="0" smtClean="0">
                          <a:solidFill>
                            <a:schemeClr val="bg1"/>
                          </a:solidFill>
                        </a:rPr>
                        <a:t>Year</a:t>
                      </a:r>
                      <a:endParaRPr lang="en-US" sz="3200" dirty="0">
                        <a:solidFill>
                          <a:schemeClr val="bg1"/>
                        </a:solidFill>
                      </a:endParaRPr>
                    </a:p>
                  </a:txBody>
                  <a:tcPr>
                    <a:solidFill>
                      <a:srgbClr val="92D050"/>
                    </a:solidFill>
                  </a:tcPr>
                </a:tc>
                <a:tc>
                  <a:txBody>
                    <a:bodyPr/>
                    <a:lstStyle/>
                    <a:p>
                      <a:pPr algn="ctr"/>
                      <a:r>
                        <a:rPr lang="en-US" sz="3200" dirty="0" smtClean="0">
                          <a:solidFill>
                            <a:schemeClr val="bg1"/>
                          </a:solidFill>
                        </a:rPr>
                        <a:t>NOC Outcomes</a:t>
                      </a:r>
                      <a:endParaRPr lang="en-US" sz="3200" dirty="0">
                        <a:solidFill>
                          <a:schemeClr val="bg1"/>
                        </a:solidFill>
                      </a:endParaRPr>
                    </a:p>
                  </a:txBody>
                  <a:tcPr>
                    <a:solidFill>
                      <a:srgbClr val="FF5E17"/>
                    </a:solidFill>
                  </a:tcPr>
                </a:tc>
                <a:tc>
                  <a:txBody>
                    <a:bodyPr/>
                    <a:lstStyle/>
                    <a:p>
                      <a:pPr algn="ctr"/>
                      <a:r>
                        <a:rPr lang="en-US" sz="3200" dirty="0" smtClean="0">
                          <a:solidFill>
                            <a:schemeClr val="bg1"/>
                          </a:solidFill>
                        </a:rPr>
                        <a:t>Domains</a:t>
                      </a:r>
                      <a:endParaRPr lang="en-US" sz="3200" dirty="0">
                        <a:solidFill>
                          <a:schemeClr val="bg1"/>
                        </a:solidFill>
                      </a:endParaRPr>
                    </a:p>
                  </a:txBody>
                  <a:tcPr>
                    <a:solidFill>
                      <a:srgbClr val="00B0F0"/>
                    </a:solidFill>
                  </a:tcPr>
                </a:tc>
                <a:tc>
                  <a:txBody>
                    <a:bodyPr/>
                    <a:lstStyle/>
                    <a:p>
                      <a:pPr algn="ctr"/>
                      <a:r>
                        <a:rPr lang="en-US" sz="3200" dirty="0" smtClean="0">
                          <a:solidFill>
                            <a:schemeClr val="bg1"/>
                          </a:solidFill>
                        </a:rPr>
                        <a:t>Classes</a:t>
                      </a:r>
                      <a:endParaRPr lang="en-US" sz="3200" dirty="0">
                        <a:solidFill>
                          <a:schemeClr val="bg1"/>
                        </a:solidFill>
                      </a:endParaRPr>
                    </a:p>
                  </a:txBody>
                  <a:tcPr>
                    <a:solidFill>
                      <a:srgbClr val="FF0000"/>
                    </a:solidFill>
                  </a:tcPr>
                </a:tc>
              </a:tr>
              <a:tr h="608788">
                <a:tc>
                  <a:txBody>
                    <a:bodyPr/>
                    <a:lstStyle/>
                    <a:p>
                      <a:pPr algn="l"/>
                      <a:r>
                        <a:rPr lang="en-US" sz="3200" b="1" dirty="0" smtClean="0">
                          <a:solidFill>
                            <a:schemeClr val="tx1"/>
                          </a:solidFill>
                        </a:rPr>
                        <a:t>1st</a:t>
                      </a:r>
                      <a:endParaRPr lang="en-US" sz="3200" b="1" dirty="0">
                        <a:solidFill>
                          <a:schemeClr val="tx1"/>
                        </a:solidFill>
                      </a:endParaRPr>
                    </a:p>
                  </a:txBody>
                  <a:tcPr>
                    <a:noFill/>
                  </a:tcPr>
                </a:tc>
                <a:tc>
                  <a:txBody>
                    <a:bodyPr/>
                    <a:lstStyle/>
                    <a:p>
                      <a:pPr algn="ctr"/>
                      <a:r>
                        <a:rPr lang="en-US" sz="3200" b="1" dirty="0" smtClean="0">
                          <a:solidFill>
                            <a:schemeClr val="tx1"/>
                          </a:solidFill>
                        </a:rPr>
                        <a:t>1997</a:t>
                      </a:r>
                      <a:endParaRPr lang="en-US" sz="3200" b="1" dirty="0">
                        <a:solidFill>
                          <a:schemeClr val="tx1"/>
                        </a:solidFill>
                      </a:endParaRPr>
                    </a:p>
                  </a:txBody>
                  <a:tcPr>
                    <a:noFill/>
                  </a:tcPr>
                </a:tc>
                <a:tc>
                  <a:txBody>
                    <a:bodyPr/>
                    <a:lstStyle/>
                    <a:p>
                      <a:pPr algn="ctr"/>
                      <a:r>
                        <a:rPr lang="en-US" sz="3200" b="1" dirty="0" smtClean="0">
                          <a:solidFill>
                            <a:schemeClr val="tx1"/>
                          </a:solidFill>
                        </a:rPr>
                        <a:t>190</a:t>
                      </a:r>
                      <a:endParaRPr lang="en-US" sz="3200" b="1" dirty="0">
                        <a:solidFill>
                          <a:schemeClr val="tx1"/>
                        </a:solidFill>
                      </a:endParaRPr>
                    </a:p>
                  </a:txBody>
                  <a:tcPr>
                    <a:noFill/>
                  </a:tcPr>
                </a:tc>
                <a:tc>
                  <a:txBody>
                    <a:bodyPr/>
                    <a:lstStyle/>
                    <a:p>
                      <a:pPr algn="ctr"/>
                      <a:r>
                        <a:rPr lang="en-US" sz="3200" b="1" dirty="0" smtClean="0">
                          <a:solidFill>
                            <a:schemeClr val="tx1"/>
                          </a:solidFill>
                        </a:rPr>
                        <a:t>-</a:t>
                      </a:r>
                      <a:endParaRPr lang="en-US" sz="3200" b="1" dirty="0">
                        <a:solidFill>
                          <a:schemeClr val="tx1"/>
                        </a:solidFill>
                      </a:endParaRPr>
                    </a:p>
                  </a:txBody>
                  <a:tcPr>
                    <a:noFill/>
                  </a:tcPr>
                </a:tc>
                <a:tc>
                  <a:txBody>
                    <a:bodyPr/>
                    <a:lstStyle/>
                    <a:p>
                      <a:pPr algn="ctr"/>
                      <a:r>
                        <a:rPr lang="en-US" sz="3200" b="1" dirty="0" smtClean="0">
                          <a:solidFill>
                            <a:schemeClr val="tx1"/>
                          </a:solidFill>
                        </a:rPr>
                        <a:t>-</a:t>
                      </a:r>
                      <a:endParaRPr lang="en-US" sz="3200" b="1" dirty="0">
                        <a:solidFill>
                          <a:schemeClr val="tx1"/>
                        </a:solidFill>
                      </a:endParaRPr>
                    </a:p>
                  </a:txBody>
                  <a:tcPr>
                    <a:noFill/>
                  </a:tcPr>
                </a:tc>
              </a:tr>
              <a:tr h="608788">
                <a:tc>
                  <a:txBody>
                    <a:bodyPr/>
                    <a:lstStyle/>
                    <a:p>
                      <a:pPr algn="l"/>
                      <a:r>
                        <a:rPr lang="en-US" sz="3200" b="1" dirty="0" smtClean="0">
                          <a:solidFill>
                            <a:schemeClr val="tx1"/>
                          </a:solidFill>
                        </a:rPr>
                        <a:t>2nd</a:t>
                      </a:r>
                      <a:endParaRPr lang="en-US" sz="3200" b="1" dirty="0">
                        <a:solidFill>
                          <a:schemeClr val="tx1"/>
                        </a:solidFill>
                      </a:endParaRPr>
                    </a:p>
                  </a:txBody>
                  <a:tcPr>
                    <a:noFill/>
                  </a:tcPr>
                </a:tc>
                <a:tc>
                  <a:txBody>
                    <a:bodyPr/>
                    <a:lstStyle/>
                    <a:p>
                      <a:pPr algn="ctr"/>
                      <a:r>
                        <a:rPr lang="en-US" sz="3200" b="1" dirty="0" smtClean="0">
                          <a:solidFill>
                            <a:schemeClr val="tx1"/>
                          </a:solidFill>
                        </a:rPr>
                        <a:t>2000</a:t>
                      </a:r>
                      <a:endParaRPr lang="en-US" sz="3200" b="1" dirty="0">
                        <a:solidFill>
                          <a:schemeClr val="tx1"/>
                        </a:solidFill>
                      </a:endParaRPr>
                    </a:p>
                  </a:txBody>
                  <a:tcPr>
                    <a:noFill/>
                  </a:tcPr>
                </a:tc>
                <a:tc>
                  <a:txBody>
                    <a:bodyPr/>
                    <a:lstStyle/>
                    <a:p>
                      <a:pPr algn="ctr"/>
                      <a:r>
                        <a:rPr lang="en-US" sz="3200" b="1" dirty="0" smtClean="0">
                          <a:solidFill>
                            <a:schemeClr val="tx1"/>
                          </a:solidFill>
                        </a:rPr>
                        <a:t>260</a:t>
                      </a:r>
                      <a:endParaRPr lang="en-US" sz="3200" b="1" dirty="0">
                        <a:solidFill>
                          <a:schemeClr val="tx1"/>
                        </a:solidFill>
                      </a:endParaRPr>
                    </a:p>
                  </a:txBody>
                  <a:tcPr>
                    <a:noFill/>
                  </a:tcPr>
                </a:tc>
                <a:tc>
                  <a:txBody>
                    <a:bodyPr/>
                    <a:lstStyle/>
                    <a:p>
                      <a:pPr algn="ctr"/>
                      <a:r>
                        <a:rPr lang="en-US" sz="3200" b="1" dirty="0" smtClean="0">
                          <a:solidFill>
                            <a:schemeClr val="tx1"/>
                          </a:solidFill>
                        </a:rPr>
                        <a:t>7</a:t>
                      </a:r>
                      <a:endParaRPr lang="en-US" sz="3200" b="1" dirty="0">
                        <a:solidFill>
                          <a:schemeClr val="tx1"/>
                        </a:solidFill>
                      </a:endParaRPr>
                    </a:p>
                  </a:txBody>
                  <a:tcPr>
                    <a:noFill/>
                  </a:tcPr>
                </a:tc>
                <a:tc>
                  <a:txBody>
                    <a:bodyPr/>
                    <a:lstStyle/>
                    <a:p>
                      <a:pPr algn="ctr"/>
                      <a:r>
                        <a:rPr lang="en-US" sz="3200" b="1" dirty="0" smtClean="0">
                          <a:solidFill>
                            <a:schemeClr val="tx1"/>
                          </a:solidFill>
                        </a:rPr>
                        <a:t>29</a:t>
                      </a:r>
                      <a:endParaRPr lang="en-US" sz="3200" b="1" dirty="0">
                        <a:solidFill>
                          <a:schemeClr val="tx1"/>
                        </a:solidFill>
                      </a:endParaRPr>
                    </a:p>
                  </a:txBody>
                  <a:tcPr>
                    <a:noFill/>
                  </a:tcPr>
                </a:tc>
              </a:tr>
              <a:tr h="608788">
                <a:tc>
                  <a:txBody>
                    <a:bodyPr/>
                    <a:lstStyle/>
                    <a:p>
                      <a:pPr algn="l"/>
                      <a:r>
                        <a:rPr lang="en-US" sz="3200" b="1" dirty="0" smtClean="0">
                          <a:solidFill>
                            <a:schemeClr val="tx1"/>
                          </a:solidFill>
                        </a:rPr>
                        <a:t>3rd</a:t>
                      </a:r>
                      <a:endParaRPr lang="en-US" sz="3200" b="1" dirty="0">
                        <a:solidFill>
                          <a:schemeClr val="tx1"/>
                        </a:solidFill>
                      </a:endParaRPr>
                    </a:p>
                  </a:txBody>
                  <a:tcPr>
                    <a:noFill/>
                  </a:tcPr>
                </a:tc>
                <a:tc>
                  <a:txBody>
                    <a:bodyPr/>
                    <a:lstStyle/>
                    <a:p>
                      <a:pPr algn="ctr"/>
                      <a:r>
                        <a:rPr lang="en-US" sz="3200" b="1" dirty="0" smtClean="0">
                          <a:solidFill>
                            <a:schemeClr val="tx1"/>
                          </a:solidFill>
                        </a:rPr>
                        <a:t>2004</a:t>
                      </a:r>
                      <a:endParaRPr lang="en-US" sz="3200" b="1" dirty="0">
                        <a:solidFill>
                          <a:schemeClr val="tx1"/>
                        </a:solidFill>
                      </a:endParaRPr>
                    </a:p>
                  </a:txBody>
                  <a:tcPr>
                    <a:noFill/>
                  </a:tcPr>
                </a:tc>
                <a:tc>
                  <a:txBody>
                    <a:bodyPr/>
                    <a:lstStyle/>
                    <a:p>
                      <a:pPr algn="ctr"/>
                      <a:r>
                        <a:rPr lang="en-US" sz="3200" b="1" dirty="0" smtClean="0">
                          <a:solidFill>
                            <a:schemeClr val="tx1"/>
                          </a:solidFill>
                        </a:rPr>
                        <a:t>330</a:t>
                      </a:r>
                      <a:endParaRPr lang="en-US" sz="3200" b="1" dirty="0">
                        <a:solidFill>
                          <a:schemeClr val="tx1"/>
                        </a:solidFill>
                      </a:endParaRPr>
                    </a:p>
                  </a:txBody>
                  <a:tcPr>
                    <a:noFill/>
                  </a:tcPr>
                </a:tc>
                <a:tc>
                  <a:txBody>
                    <a:bodyPr/>
                    <a:lstStyle/>
                    <a:p>
                      <a:pPr algn="ctr"/>
                      <a:r>
                        <a:rPr lang="en-US" sz="3200" b="1" dirty="0" smtClean="0">
                          <a:solidFill>
                            <a:schemeClr val="tx1"/>
                          </a:solidFill>
                        </a:rPr>
                        <a:t>7</a:t>
                      </a:r>
                      <a:endParaRPr lang="en-US" sz="3200" b="1" dirty="0">
                        <a:solidFill>
                          <a:schemeClr val="tx1"/>
                        </a:solidFill>
                      </a:endParaRPr>
                    </a:p>
                  </a:txBody>
                  <a:tcPr>
                    <a:noFill/>
                  </a:tcPr>
                </a:tc>
                <a:tc>
                  <a:txBody>
                    <a:bodyPr/>
                    <a:lstStyle/>
                    <a:p>
                      <a:pPr algn="ctr"/>
                      <a:r>
                        <a:rPr lang="en-US" sz="3200" b="1" dirty="0" smtClean="0">
                          <a:solidFill>
                            <a:schemeClr val="tx1"/>
                          </a:solidFill>
                        </a:rPr>
                        <a:t>31</a:t>
                      </a:r>
                      <a:endParaRPr lang="en-US" sz="3200" b="1" dirty="0">
                        <a:solidFill>
                          <a:schemeClr val="tx1"/>
                        </a:solidFill>
                      </a:endParaRPr>
                    </a:p>
                  </a:txBody>
                  <a:tcPr>
                    <a:noFill/>
                  </a:tcPr>
                </a:tc>
              </a:tr>
              <a:tr h="608788">
                <a:tc>
                  <a:txBody>
                    <a:bodyPr/>
                    <a:lstStyle/>
                    <a:p>
                      <a:pPr algn="l"/>
                      <a:r>
                        <a:rPr lang="en-US" sz="3200" b="1" dirty="0" smtClean="0">
                          <a:solidFill>
                            <a:schemeClr val="tx1"/>
                          </a:solidFill>
                        </a:rPr>
                        <a:t>4th</a:t>
                      </a:r>
                      <a:endParaRPr lang="en-US" sz="3200" b="1" dirty="0">
                        <a:solidFill>
                          <a:schemeClr val="tx1"/>
                        </a:solidFill>
                      </a:endParaRPr>
                    </a:p>
                  </a:txBody>
                  <a:tcPr>
                    <a:noFill/>
                  </a:tcPr>
                </a:tc>
                <a:tc>
                  <a:txBody>
                    <a:bodyPr/>
                    <a:lstStyle/>
                    <a:p>
                      <a:pPr algn="ctr"/>
                      <a:r>
                        <a:rPr lang="en-US" sz="3200" b="1" dirty="0" smtClean="0">
                          <a:solidFill>
                            <a:schemeClr val="tx1"/>
                          </a:solidFill>
                        </a:rPr>
                        <a:t>2008</a:t>
                      </a:r>
                      <a:endParaRPr lang="en-US" sz="3200" b="1" dirty="0">
                        <a:solidFill>
                          <a:schemeClr val="tx1"/>
                        </a:solidFill>
                      </a:endParaRPr>
                    </a:p>
                  </a:txBody>
                  <a:tcPr>
                    <a:noFill/>
                  </a:tcPr>
                </a:tc>
                <a:tc>
                  <a:txBody>
                    <a:bodyPr/>
                    <a:lstStyle/>
                    <a:p>
                      <a:pPr algn="ctr"/>
                      <a:r>
                        <a:rPr lang="en-US" sz="3200" b="1" dirty="0" smtClean="0">
                          <a:solidFill>
                            <a:schemeClr val="tx1"/>
                          </a:solidFill>
                        </a:rPr>
                        <a:t>385</a:t>
                      </a:r>
                      <a:endParaRPr lang="en-US" sz="3200" b="1" dirty="0">
                        <a:solidFill>
                          <a:schemeClr val="tx1"/>
                        </a:solidFill>
                      </a:endParaRPr>
                    </a:p>
                  </a:txBody>
                  <a:tcPr>
                    <a:noFill/>
                  </a:tcPr>
                </a:tc>
                <a:tc>
                  <a:txBody>
                    <a:bodyPr/>
                    <a:lstStyle/>
                    <a:p>
                      <a:pPr algn="ctr"/>
                      <a:r>
                        <a:rPr lang="en-US" sz="3200" b="1" dirty="0" smtClean="0">
                          <a:solidFill>
                            <a:schemeClr val="tx1"/>
                          </a:solidFill>
                        </a:rPr>
                        <a:t>7</a:t>
                      </a:r>
                      <a:endParaRPr lang="en-US" sz="3200" b="1" dirty="0">
                        <a:solidFill>
                          <a:schemeClr val="tx1"/>
                        </a:solidFill>
                      </a:endParaRPr>
                    </a:p>
                  </a:txBody>
                  <a:tcPr>
                    <a:noFill/>
                  </a:tcPr>
                </a:tc>
                <a:tc>
                  <a:txBody>
                    <a:bodyPr/>
                    <a:lstStyle/>
                    <a:p>
                      <a:pPr algn="ctr"/>
                      <a:r>
                        <a:rPr lang="en-US" sz="3200" b="1" dirty="0" smtClean="0">
                          <a:solidFill>
                            <a:schemeClr val="tx1"/>
                          </a:solidFill>
                        </a:rPr>
                        <a:t>31</a:t>
                      </a:r>
                      <a:endParaRPr lang="en-US" sz="3200" b="1" dirty="0">
                        <a:solidFill>
                          <a:schemeClr val="tx1"/>
                        </a:solidFill>
                      </a:endParaRPr>
                    </a:p>
                  </a:txBody>
                  <a:tcPr>
                    <a:noFill/>
                  </a:tcPr>
                </a:tc>
              </a:tr>
              <a:tr h="608788">
                <a:tc>
                  <a:txBody>
                    <a:bodyPr/>
                    <a:lstStyle/>
                    <a:p>
                      <a:pPr algn="l"/>
                      <a:r>
                        <a:rPr lang="en-US" sz="3200" b="1" dirty="0" smtClean="0">
                          <a:solidFill>
                            <a:schemeClr val="tx1"/>
                          </a:solidFill>
                        </a:rPr>
                        <a:t>5th</a:t>
                      </a:r>
                    </a:p>
                  </a:txBody>
                  <a:tcPr>
                    <a:noFill/>
                  </a:tcPr>
                </a:tc>
                <a:tc>
                  <a:txBody>
                    <a:bodyPr/>
                    <a:lstStyle/>
                    <a:p>
                      <a:pPr algn="ctr"/>
                      <a:r>
                        <a:rPr lang="en-US" sz="3200" b="1" dirty="0" smtClean="0">
                          <a:solidFill>
                            <a:schemeClr val="tx1"/>
                          </a:solidFill>
                        </a:rPr>
                        <a:t>2013</a:t>
                      </a:r>
                    </a:p>
                  </a:txBody>
                  <a:tcPr>
                    <a:noFill/>
                  </a:tcPr>
                </a:tc>
                <a:tc>
                  <a:txBody>
                    <a:bodyPr/>
                    <a:lstStyle/>
                    <a:p>
                      <a:pPr algn="ctr"/>
                      <a:r>
                        <a:rPr lang="en-US" sz="3200" b="1" dirty="0" smtClean="0">
                          <a:solidFill>
                            <a:schemeClr val="tx1"/>
                          </a:solidFill>
                        </a:rPr>
                        <a:t>490</a:t>
                      </a:r>
                    </a:p>
                  </a:txBody>
                  <a:tcPr>
                    <a:noFill/>
                  </a:tcPr>
                </a:tc>
                <a:tc>
                  <a:txBody>
                    <a:bodyPr/>
                    <a:lstStyle/>
                    <a:p>
                      <a:pPr algn="ctr"/>
                      <a:r>
                        <a:rPr lang="en-US" sz="3200" b="1" dirty="0" smtClean="0">
                          <a:solidFill>
                            <a:schemeClr val="tx1"/>
                          </a:solidFill>
                        </a:rPr>
                        <a:t>7</a:t>
                      </a:r>
                    </a:p>
                  </a:txBody>
                  <a:tcPr>
                    <a:noFill/>
                  </a:tcPr>
                </a:tc>
                <a:tc>
                  <a:txBody>
                    <a:bodyPr/>
                    <a:lstStyle/>
                    <a:p>
                      <a:pPr algn="ctr"/>
                      <a:r>
                        <a:rPr lang="en-US" sz="3200" b="1" dirty="0" smtClean="0">
                          <a:solidFill>
                            <a:schemeClr val="tx1"/>
                          </a:solidFill>
                        </a:rPr>
                        <a:t>32</a:t>
                      </a:r>
                    </a:p>
                  </a:txBody>
                  <a:tcPr>
                    <a:noFill/>
                  </a:tcPr>
                </a:tc>
              </a:tr>
              <a:tr h="608788">
                <a:tc>
                  <a:txBody>
                    <a:bodyPr/>
                    <a:lstStyle/>
                    <a:p>
                      <a:pPr algn="l"/>
                      <a:r>
                        <a:rPr lang="en-US" sz="3200" b="1" dirty="0" smtClean="0">
                          <a:solidFill>
                            <a:schemeClr val="tx1"/>
                          </a:solidFill>
                        </a:rPr>
                        <a:t>6th</a:t>
                      </a:r>
                    </a:p>
                  </a:txBody>
                  <a:tcPr>
                    <a:noFill/>
                  </a:tcPr>
                </a:tc>
                <a:tc>
                  <a:txBody>
                    <a:bodyPr/>
                    <a:lstStyle/>
                    <a:p>
                      <a:pPr algn="ctr"/>
                      <a:r>
                        <a:rPr lang="en-US" sz="3200" b="1" dirty="0" smtClean="0">
                          <a:solidFill>
                            <a:schemeClr val="tx1"/>
                          </a:solidFill>
                        </a:rPr>
                        <a:t>2018</a:t>
                      </a:r>
                    </a:p>
                  </a:txBody>
                  <a:tcPr>
                    <a:noFill/>
                  </a:tcPr>
                </a:tc>
                <a:tc>
                  <a:txBody>
                    <a:bodyPr/>
                    <a:lstStyle/>
                    <a:p>
                      <a:pPr algn="ctr"/>
                      <a:r>
                        <a:rPr lang="en-US" sz="3200" b="1" dirty="0" smtClean="0">
                          <a:solidFill>
                            <a:schemeClr val="tx1"/>
                          </a:solidFill>
                        </a:rPr>
                        <a:t>540</a:t>
                      </a:r>
                    </a:p>
                  </a:txBody>
                  <a:tcPr>
                    <a:noFill/>
                  </a:tcPr>
                </a:tc>
                <a:tc>
                  <a:txBody>
                    <a:bodyPr/>
                    <a:lstStyle/>
                    <a:p>
                      <a:pPr algn="ctr"/>
                      <a:r>
                        <a:rPr lang="en-US" sz="3200" b="1" dirty="0" smtClean="0">
                          <a:solidFill>
                            <a:schemeClr val="tx1"/>
                          </a:solidFill>
                        </a:rPr>
                        <a:t>7</a:t>
                      </a:r>
                    </a:p>
                  </a:txBody>
                  <a:tcPr>
                    <a:noFill/>
                  </a:tcPr>
                </a:tc>
                <a:tc>
                  <a:txBody>
                    <a:bodyPr/>
                    <a:lstStyle/>
                    <a:p>
                      <a:pPr algn="ctr"/>
                      <a:r>
                        <a:rPr lang="en-US" sz="3200" b="1" dirty="0" smtClean="0">
                          <a:solidFill>
                            <a:schemeClr val="tx1"/>
                          </a:solidFill>
                        </a:rPr>
                        <a:t>34</a:t>
                      </a:r>
                    </a:p>
                  </a:txBody>
                  <a:tcPr>
                    <a:noFill/>
                  </a:tcPr>
                </a:tc>
              </a:tr>
              <a:tr h="608788">
                <a:tc>
                  <a:txBody>
                    <a:bodyPr/>
                    <a:lstStyle/>
                    <a:p>
                      <a:pPr algn="l"/>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r>
              <a:tr h="608788">
                <a:tc>
                  <a:txBody>
                    <a:bodyPr/>
                    <a:lstStyle/>
                    <a:p>
                      <a:pPr algn="l"/>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r>
              <a:tr h="608788">
                <a:tc>
                  <a:txBody>
                    <a:bodyPr/>
                    <a:lstStyle/>
                    <a:p>
                      <a:pPr algn="l"/>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r>
              <a:tr h="608788">
                <a:tc>
                  <a:txBody>
                    <a:bodyPr/>
                    <a:lstStyle/>
                    <a:p>
                      <a:pPr algn="l"/>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r>
              <a:tr h="608788">
                <a:tc>
                  <a:txBody>
                    <a:bodyPr/>
                    <a:lstStyle/>
                    <a:p>
                      <a:pPr algn="l"/>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c>
                  <a:txBody>
                    <a:bodyPr/>
                    <a:lstStyle/>
                    <a:p>
                      <a:pPr algn="ctr"/>
                      <a:endParaRPr lang="en-US" sz="3200" b="1" dirty="0" smtClean="0">
                        <a:solidFill>
                          <a:schemeClr val="tx1"/>
                        </a:solidFill>
                      </a:endParaRPr>
                    </a:p>
                  </a:txBody>
                  <a:tcPr>
                    <a:noFill/>
                  </a:tcPr>
                </a:tc>
              </a:tr>
            </a:tbl>
          </a:graphicData>
        </a:graphic>
      </p:graphicFrame>
    </p:spTree>
    <p:extLst>
      <p:ext uri="{BB962C8B-B14F-4D97-AF65-F5344CB8AC3E}">
        <p14:creationId xmlns:p14="http://schemas.microsoft.com/office/powerpoint/2010/main" val="27359730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prstGeom prst="rect">
            <a:avLst/>
          </a:prstGeom>
        </p:spPr>
        <p:txBody>
          <a:bodyPr anchor="ctr">
            <a:noAutofit/>
          </a:bodyPr>
          <a:lstStyle/>
          <a:p>
            <a:pPr eaLnBrk="1" hangingPunct="1"/>
            <a:r>
              <a:rPr lang="en-US" sz="4200" b="1" dirty="0" smtClean="0"/>
              <a:t>NOC 5</a:t>
            </a:r>
            <a:r>
              <a:rPr lang="en-US" sz="4200" b="1" baseline="30000" dirty="0" smtClean="0"/>
              <a:t>th</a:t>
            </a:r>
            <a:r>
              <a:rPr lang="en-US" sz="4200" b="1" dirty="0" smtClean="0"/>
              <a:t> Edition</a:t>
            </a:r>
          </a:p>
        </p:txBody>
      </p:sp>
      <p:sp>
        <p:nvSpPr>
          <p:cNvPr id="15363" name="Content Placeholder 2"/>
          <p:cNvSpPr>
            <a:spLocks noGrp="1"/>
          </p:cNvSpPr>
          <p:nvPr>
            <p:ph idx="1"/>
          </p:nvPr>
        </p:nvSpPr>
        <p:spPr>
          <a:prstGeom prst="rect">
            <a:avLst/>
          </a:prstGeom>
        </p:spPr>
        <p:txBody>
          <a:bodyPr/>
          <a:lstStyle/>
          <a:p>
            <a:pPr marL="0" indent="0">
              <a:buNone/>
            </a:pPr>
            <a:endParaRPr lang="en-US" b="1" dirty="0" smtClean="0"/>
          </a:p>
          <a:p>
            <a:pPr marL="0" indent="0">
              <a:buNone/>
            </a:pPr>
            <a:r>
              <a:rPr lang="en-US" b="1" dirty="0" smtClean="0"/>
              <a:t>490 outcomes</a:t>
            </a:r>
          </a:p>
        </p:txBody>
      </p:sp>
      <p:pic>
        <p:nvPicPr>
          <p:cNvPr id="15366" name="Picture 7" descr="image0.jpg"/>
          <p:cNvPicPr>
            <a:picLocks noChangeAspect="1"/>
          </p:cNvPicPr>
          <p:nvPr/>
        </p:nvPicPr>
        <p:blipFill>
          <a:blip r:embed="rId3" cstate="print"/>
          <a:srcRect/>
          <a:stretch>
            <a:fillRect/>
          </a:stretch>
        </p:blipFill>
        <p:spPr bwMode="auto">
          <a:xfrm>
            <a:off x="5486400" y="2133600"/>
            <a:ext cx="2781300" cy="3429000"/>
          </a:xfrm>
          <a:prstGeom prst="rect">
            <a:avLst/>
          </a:prstGeom>
          <a:noFill/>
          <a:ln w="9525">
            <a:noFill/>
            <a:miter lim="800000"/>
            <a:headEnd/>
            <a:tailEnd/>
          </a:ln>
        </p:spPr>
      </p:pic>
      <p:sp>
        <p:nvSpPr>
          <p:cNvPr id="9" name="Rectangle 3"/>
          <p:cNvSpPr txBox="1">
            <a:spLocks noChangeArrowheads="1"/>
          </p:cNvSpPr>
          <p:nvPr/>
        </p:nvSpPr>
        <p:spPr>
          <a:xfrm>
            <a:off x="762000" y="2514600"/>
            <a:ext cx="4495800" cy="3657600"/>
          </a:xfrm>
          <a:prstGeom prst="rect">
            <a:avLst/>
          </a:prstGeom>
        </p:spPr>
        <p:txBody>
          <a:bodyPr/>
          <a:lstStyle/>
          <a:p>
            <a:pPr>
              <a:spcBef>
                <a:spcPct val="20000"/>
              </a:spcBef>
              <a:buSzPct val="100000"/>
              <a:defRPr/>
            </a:pPr>
            <a:r>
              <a:rPr lang="en-US" sz="3000" b="1" kern="0" dirty="0">
                <a:latin typeface="+mn-lt"/>
                <a:cs typeface="+mn-cs"/>
              </a:rPr>
              <a:t>Structure</a:t>
            </a:r>
          </a:p>
          <a:p>
            <a:pPr marL="684213" lvl="1" indent="-227013">
              <a:spcBef>
                <a:spcPct val="20000"/>
              </a:spcBef>
              <a:buSzPct val="100000"/>
              <a:buFont typeface="Arial" pitchFamily="34" charset="0"/>
              <a:buChar char="•"/>
              <a:defRPr/>
            </a:pPr>
            <a:r>
              <a:rPr lang="en-US" sz="3000" b="1" kern="0" dirty="0" smtClean="0">
                <a:latin typeface="+mn-lt"/>
                <a:cs typeface="+mn-cs"/>
              </a:rPr>
              <a:t>Label name</a:t>
            </a:r>
          </a:p>
          <a:p>
            <a:pPr marL="684213" lvl="1" indent="-227013">
              <a:spcBef>
                <a:spcPct val="20000"/>
              </a:spcBef>
              <a:buSzPct val="100000"/>
              <a:buFont typeface="Arial" pitchFamily="34" charset="0"/>
              <a:buChar char="•"/>
              <a:defRPr/>
            </a:pPr>
            <a:r>
              <a:rPr lang="en-US" sz="3000" b="1" kern="0" dirty="0" smtClean="0">
                <a:latin typeface="+mn-lt"/>
                <a:cs typeface="+mn-cs"/>
              </a:rPr>
              <a:t>Definition</a:t>
            </a:r>
            <a:endParaRPr lang="en-US" sz="3000" b="1" kern="0" dirty="0">
              <a:latin typeface="+mn-lt"/>
              <a:cs typeface="+mn-cs"/>
            </a:endParaRPr>
          </a:p>
          <a:p>
            <a:pPr marL="684213" lvl="1" indent="-227013">
              <a:spcBef>
                <a:spcPct val="20000"/>
              </a:spcBef>
              <a:buSzPct val="100000"/>
              <a:buFont typeface="Arial" pitchFamily="34" charset="0"/>
              <a:buChar char="•"/>
              <a:defRPr/>
            </a:pPr>
            <a:r>
              <a:rPr lang="en-US" sz="3000" b="1" kern="0" dirty="0">
                <a:latin typeface="+mn-lt"/>
                <a:cs typeface="+mn-cs"/>
              </a:rPr>
              <a:t>Measurement scale(s)</a:t>
            </a:r>
          </a:p>
          <a:p>
            <a:pPr marL="684213" lvl="1" indent="-227013">
              <a:spcBef>
                <a:spcPct val="20000"/>
              </a:spcBef>
              <a:buSzPct val="100000"/>
              <a:buFont typeface="Arial" pitchFamily="34" charset="0"/>
              <a:buChar char="•"/>
              <a:defRPr/>
            </a:pPr>
            <a:r>
              <a:rPr lang="en-US" sz="3000" b="1" kern="0" dirty="0">
                <a:latin typeface="+mn-lt"/>
                <a:cs typeface="+mn-cs"/>
              </a:rPr>
              <a:t>List of Indicators</a:t>
            </a:r>
          </a:p>
          <a:p>
            <a:pPr marL="684213" lvl="1" indent="-227013">
              <a:spcBef>
                <a:spcPct val="20000"/>
              </a:spcBef>
              <a:buSzPct val="100000"/>
              <a:buFont typeface="Arial" pitchFamily="34" charset="0"/>
              <a:buChar char="•"/>
              <a:defRPr/>
            </a:pPr>
            <a:r>
              <a:rPr lang="en-US" sz="3000" b="1" kern="0" dirty="0" smtClean="0">
                <a:latin typeface="+mn-lt"/>
                <a:cs typeface="+mn-cs"/>
              </a:rPr>
              <a:t>References</a:t>
            </a:r>
            <a:endParaRPr lang="en-US" sz="3000" kern="0" dirty="0">
              <a:latin typeface="+mn-lt"/>
              <a:cs typeface="+mn-cs"/>
            </a:endParaRPr>
          </a:p>
        </p:txBody>
      </p:sp>
    </p:spTree>
    <p:extLst>
      <p:ext uri="{BB962C8B-B14F-4D97-AF65-F5344CB8AC3E}">
        <p14:creationId xmlns:p14="http://schemas.microsoft.com/office/powerpoint/2010/main" val="12047013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NOC 5</a:t>
            </a:r>
            <a:r>
              <a:rPr lang="en-US" baseline="30000" dirty="0" smtClean="0"/>
              <a:t>th</a:t>
            </a:r>
            <a:r>
              <a:rPr lang="en-US" dirty="0" smtClean="0"/>
              <a:t> Edition</a:t>
            </a:r>
            <a:endParaRPr lang="en-US" dirty="0"/>
          </a:p>
        </p:txBody>
      </p:sp>
      <p:sp>
        <p:nvSpPr>
          <p:cNvPr id="3" name="Content Placeholder 2"/>
          <p:cNvSpPr>
            <a:spLocks noGrp="1"/>
          </p:cNvSpPr>
          <p:nvPr>
            <p:ph idx="1"/>
          </p:nvPr>
        </p:nvSpPr>
        <p:spPr/>
        <p:txBody>
          <a:bodyPr/>
          <a:lstStyle/>
          <a:p>
            <a:r>
              <a:rPr lang="en-US" dirty="0" smtClean="0"/>
              <a:t>Taxonomic structure with 32 classes</a:t>
            </a:r>
          </a:p>
          <a:p>
            <a:r>
              <a:rPr lang="en-US" dirty="0" smtClean="0"/>
              <a:t>Coded labels and indicators</a:t>
            </a:r>
          </a:p>
          <a:p>
            <a:r>
              <a:rPr lang="en-US" dirty="0" smtClean="0"/>
              <a:t>5 point measurement scale(s) featuring change score calculation over time</a:t>
            </a:r>
          </a:p>
          <a:p>
            <a:r>
              <a:rPr lang="en-US" dirty="0" smtClean="0"/>
              <a:t>Linkages of NOC to NANDA International diagnoses and Gordon’s Health Patterns</a:t>
            </a:r>
          </a:p>
          <a:p>
            <a:r>
              <a:rPr lang="en-US" dirty="0" smtClean="0"/>
              <a:t>Core outcomes by specialty</a:t>
            </a:r>
          </a:p>
          <a:p>
            <a:endParaRPr lang="en-US" dirty="0" smtClean="0"/>
          </a:p>
        </p:txBody>
      </p:sp>
    </p:spTree>
    <p:extLst>
      <p:ext uri="{BB962C8B-B14F-4D97-AF65-F5344CB8AC3E}">
        <p14:creationId xmlns:p14="http://schemas.microsoft.com/office/powerpoint/2010/main" val="3578321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lIns="90488" tIns="44450" rIns="90488" bIns="44450"/>
          <a:lstStyle/>
          <a:p>
            <a:r>
              <a:rPr lang="en-US" altLang="en-US" dirty="0" smtClean="0"/>
              <a:t>Evaluation of NOC Measures</a:t>
            </a:r>
          </a:p>
        </p:txBody>
      </p:sp>
      <p:sp>
        <p:nvSpPr>
          <p:cNvPr id="62467" name="Rectangle 3"/>
          <p:cNvSpPr>
            <a:spLocks noGrp="1" noChangeArrowheads="1"/>
          </p:cNvSpPr>
          <p:nvPr>
            <p:ph type="body" idx="1"/>
          </p:nvPr>
        </p:nvSpPr>
        <p:spPr>
          <a:xfrm>
            <a:off x="1219200" y="1676400"/>
            <a:ext cx="7313613" cy="4114800"/>
          </a:xfrm>
        </p:spPr>
        <p:txBody>
          <a:bodyPr lIns="90488" tIns="44450" rIns="90488" bIns="44450"/>
          <a:lstStyle/>
          <a:p>
            <a:pPr marL="628650" indent="-512763">
              <a:buSzPct val="90000"/>
              <a:buFont typeface="Wingdings" pitchFamily="2" charset="2"/>
              <a:buNone/>
            </a:pPr>
            <a:r>
              <a:rPr lang="en-US" altLang="en-US" sz="2800" u="sng" dirty="0" smtClean="0"/>
              <a:t>CRITERION STANDARD</a:t>
            </a:r>
          </a:p>
          <a:p>
            <a:pPr marL="628650" indent="-512763">
              <a:buSzPct val="90000"/>
            </a:pPr>
            <a:endParaRPr lang="en-US" altLang="en-US" sz="2800" dirty="0" smtClean="0"/>
          </a:p>
          <a:p>
            <a:pPr marL="628650" indent="-512763">
              <a:lnSpc>
                <a:spcPct val="90000"/>
              </a:lnSpc>
              <a:spcBef>
                <a:spcPct val="0"/>
              </a:spcBef>
            </a:pPr>
            <a:r>
              <a:rPr lang="en-US" altLang="en-US" sz="2800" dirty="0" smtClean="0"/>
              <a:t>Inter-rater Reliability		%</a:t>
            </a:r>
          </a:p>
          <a:p>
            <a:pPr marL="628650" indent="-512763">
              <a:lnSpc>
                <a:spcPct val="95000"/>
              </a:lnSpc>
              <a:spcBef>
                <a:spcPct val="0"/>
              </a:spcBef>
            </a:pPr>
            <a:endParaRPr lang="en-US" altLang="en-US" sz="2800" dirty="0" smtClean="0"/>
          </a:p>
          <a:p>
            <a:pPr marL="628650" indent="-512763">
              <a:lnSpc>
                <a:spcPct val="95000"/>
              </a:lnSpc>
              <a:spcBef>
                <a:spcPct val="0"/>
              </a:spcBef>
            </a:pPr>
            <a:r>
              <a:rPr lang="en-US" altLang="en-US" sz="2800" dirty="0" smtClean="0"/>
              <a:t>Criterion Validity	        		</a:t>
            </a:r>
            <a:r>
              <a:rPr lang="en-US" altLang="en-US" sz="2800" i="1" dirty="0" smtClean="0"/>
              <a:t>r </a:t>
            </a:r>
            <a:r>
              <a:rPr lang="en-US" altLang="en-US" sz="2800" dirty="0" smtClean="0"/>
              <a:t> &gt; .60</a:t>
            </a:r>
          </a:p>
          <a:p>
            <a:pPr marL="628650" indent="-512763">
              <a:lnSpc>
                <a:spcPct val="95000"/>
              </a:lnSpc>
            </a:pPr>
            <a:endParaRPr lang="en-US" altLang="en-US" sz="2800" dirty="0" smtClean="0"/>
          </a:p>
          <a:p>
            <a:pPr marL="628650" indent="-512763">
              <a:lnSpc>
                <a:spcPct val="95000"/>
              </a:lnSpc>
              <a:spcBef>
                <a:spcPct val="0"/>
              </a:spcBef>
            </a:pPr>
            <a:r>
              <a:rPr lang="en-US" altLang="en-US" sz="2800" dirty="0" smtClean="0"/>
              <a:t>Change					t-test							</a:t>
            </a:r>
          </a:p>
          <a:p>
            <a:pPr marL="628650" indent="-512763">
              <a:lnSpc>
                <a:spcPct val="85000"/>
              </a:lnSpc>
              <a:spcBef>
                <a:spcPct val="0"/>
              </a:spcBef>
            </a:pPr>
            <a:r>
              <a:rPr lang="en-US" altLang="en-US" sz="2800" dirty="0" smtClean="0"/>
              <a:t>Practicality, Time, Cost, Ease of Use</a:t>
            </a:r>
            <a:endParaRPr lang="en-US" altLang="en-US" sz="2800" dirty="0" smtClean="0">
              <a:solidFill>
                <a:schemeClr val="bg1"/>
              </a:solidFill>
            </a:endParaRPr>
          </a:p>
        </p:txBody>
      </p:sp>
    </p:spTree>
    <p:extLst>
      <p:ext uri="{BB962C8B-B14F-4D97-AF65-F5344CB8AC3E}">
        <p14:creationId xmlns:p14="http://schemas.microsoft.com/office/powerpoint/2010/main" val="241547427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dirty="0" smtClean="0"/>
              <a:t>NOC Domains in the Taxonomy</a:t>
            </a:r>
          </a:p>
        </p:txBody>
      </p:sp>
      <p:sp>
        <p:nvSpPr>
          <p:cNvPr id="15363" name="Rectangle 3"/>
          <p:cNvSpPr>
            <a:spLocks noGrp="1" noChangeArrowheads="1"/>
          </p:cNvSpPr>
          <p:nvPr>
            <p:ph idx="1"/>
          </p:nvPr>
        </p:nvSpPr>
        <p:spPr>
          <a:xfrm>
            <a:off x="914400" y="1447800"/>
            <a:ext cx="8229600" cy="4754563"/>
          </a:xfrm>
        </p:spPr>
        <p:txBody>
          <a:bodyPr>
            <a:noAutofit/>
          </a:bodyPr>
          <a:lstStyle/>
          <a:p>
            <a:pPr eaLnBrk="1" hangingPunct="1"/>
            <a:r>
              <a:rPr lang="en-US" sz="3200" b="1" dirty="0" smtClean="0"/>
              <a:t>Functional Health</a:t>
            </a:r>
          </a:p>
          <a:p>
            <a:pPr eaLnBrk="1" hangingPunct="1"/>
            <a:r>
              <a:rPr lang="en-US" sz="3200" b="1" dirty="0" smtClean="0"/>
              <a:t>Physiological Health</a:t>
            </a:r>
          </a:p>
          <a:p>
            <a:pPr eaLnBrk="1" hangingPunct="1"/>
            <a:r>
              <a:rPr lang="en-US" sz="3200" b="1" dirty="0" smtClean="0"/>
              <a:t>Psychological Health</a:t>
            </a:r>
          </a:p>
          <a:p>
            <a:pPr eaLnBrk="1" hangingPunct="1"/>
            <a:r>
              <a:rPr lang="en-US" sz="3200" b="1" dirty="0" smtClean="0"/>
              <a:t>Health Knowledge Behavior</a:t>
            </a:r>
          </a:p>
          <a:p>
            <a:r>
              <a:rPr lang="en-US" sz="3200" b="1" dirty="0" smtClean="0"/>
              <a:t>Perceived Health</a:t>
            </a:r>
          </a:p>
          <a:p>
            <a:r>
              <a:rPr lang="en-US" sz="3200" b="1" dirty="0" smtClean="0"/>
              <a:t>Family Health </a:t>
            </a:r>
          </a:p>
          <a:p>
            <a:r>
              <a:rPr lang="en-US" sz="3200" b="1" dirty="0" smtClean="0"/>
              <a:t>Community Health</a:t>
            </a:r>
          </a:p>
        </p:txBody>
      </p:sp>
    </p:spTree>
    <p:extLst>
      <p:ext uri="{BB962C8B-B14F-4D97-AF65-F5344CB8AC3E}">
        <p14:creationId xmlns:p14="http://schemas.microsoft.com/office/powerpoint/2010/main" val="27860665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28600" y="228600"/>
            <a:ext cx="8686800" cy="533400"/>
          </a:xfrm>
        </p:spPr>
        <p:txBody>
          <a:bodyPr/>
          <a:lstStyle/>
          <a:p>
            <a:r>
              <a:rPr lang="en-US" altLang="en-US" sz="2800" b="1" dirty="0" smtClean="0"/>
              <a:t>Taxonomy of Nursing Outcomes:  Domains &amp; Classes</a:t>
            </a:r>
          </a:p>
        </p:txBody>
      </p:sp>
      <p:sp>
        <p:nvSpPr>
          <p:cNvPr id="29699" name="AutoShape 5"/>
          <p:cNvSpPr>
            <a:spLocks noChangeArrowheads="1"/>
          </p:cNvSpPr>
          <p:nvPr/>
        </p:nvSpPr>
        <p:spPr bwMode="auto">
          <a:xfrm>
            <a:off x="1371600" y="914400"/>
            <a:ext cx="1143000" cy="457200"/>
          </a:xfrm>
          <a:prstGeom prst="roundRect">
            <a:avLst>
              <a:gd name="adj" fmla="val 16667"/>
            </a:avLst>
          </a:prstGeom>
          <a:solidFill>
            <a:schemeClr val="bg1"/>
          </a:solidFill>
          <a:ln w="28575">
            <a:solidFill>
              <a:schemeClr val="tx1"/>
            </a:solidFill>
            <a:round/>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00" name="AutoShape 12"/>
          <p:cNvSpPr>
            <a:spLocks noChangeArrowheads="1"/>
          </p:cNvSpPr>
          <p:nvPr/>
        </p:nvSpPr>
        <p:spPr bwMode="auto">
          <a:xfrm>
            <a:off x="76200" y="15240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01" name="Text Box 16"/>
          <p:cNvSpPr txBox="1">
            <a:spLocks noChangeArrowheads="1"/>
          </p:cNvSpPr>
          <p:nvPr/>
        </p:nvSpPr>
        <p:spPr bwMode="auto">
          <a:xfrm>
            <a:off x="1371600" y="990600"/>
            <a:ext cx="1143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1000" dirty="0">
                <a:solidFill>
                  <a:schemeClr val="tx2"/>
                </a:solidFill>
                <a:latin typeface="Arial" pitchFamily="34" charset="0"/>
                <a:cs typeface="Arial" pitchFamily="34" charset="0"/>
              </a:rPr>
              <a:t>Physiologic Health</a:t>
            </a:r>
          </a:p>
        </p:txBody>
      </p:sp>
      <p:sp>
        <p:nvSpPr>
          <p:cNvPr id="29702" name="AutoShape 17"/>
          <p:cNvSpPr>
            <a:spLocks noChangeArrowheads="1"/>
          </p:cNvSpPr>
          <p:nvPr/>
        </p:nvSpPr>
        <p:spPr bwMode="auto">
          <a:xfrm>
            <a:off x="0" y="914400"/>
            <a:ext cx="1143000" cy="457200"/>
          </a:xfrm>
          <a:prstGeom prst="roundRect">
            <a:avLst>
              <a:gd name="adj" fmla="val 16667"/>
            </a:avLst>
          </a:prstGeom>
          <a:solidFill>
            <a:schemeClr val="bg1"/>
          </a:solidFill>
          <a:ln w="28575">
            <a:solidFill>
              <a:schemeClr val="tx1"/>
            </a:solidFill>
            <a:round/>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03" name="Text Box 18"/>
          <p:cNvSpPr txBox="1">
            <a:spLocks noChangeArrowheads="1"/>
          </p:cNvSpPr>
          <p:nvPr/>
        </p:nvSpPr>
        <p:spPr bwMode="auto">
          <a:xfrm>
            <a:off x="0" y="990600"/>
            <a:ext cx="1143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1000" dirty="0">
                <a:solidFill>
                  <a:schemeClr val="tx2"/>
                </a:solidFill>
                <a:latin typeface="Arial" pitchFamily="34" charset="0"/>
                <a:cs typeface="Arial" pitchFamily="34" charset="0"/>
              </a:rPr>
              <a:t>Functional  Health</a:t>
            </a:r>
          </a:p>
        </p:txBody>
      </p:sp>
      <p:sp>
        <p:nvSpPr>
          <p:cNvPr id="29704" name="AutoShape 19"/>
          <p:cNvSpPr>
            <a:spLocks noChangeArrowheads="1"/>
          </p:cNvSpPr>
          <p:nvPr/>
        </p:nvSpPr>
        <p:spPr bwMode="auto">
          <a:xfrm>
            <a:off x="2667000" y="914400"/>
            <a:ext cx="1143000" cy="457200"/>
          </a:xfrm>
          <a:prstGeom prst="roundRect">
            <a:avLst>
              <a:gd name="adj" fmla="val 16667"/>
            </a:avLst>
          </a:prstGeom>
          <a:solidFill>
            <a:schemeClr val="bg1"/>
          </a:solidFill>
          <a:ln w="28575">
            <a:solidFill>
              <a:schemeClr val="tx1"/>
            </a:solidFill>
            <a:round/>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05" name="Text Box 20"/>
          <p:cNvSpPr txBox="1">
            <a:spLocks noChangeArrowheads="1"/>
          </p:cNvSpPr>
          <p:nvPr/>
        </p:nvSpPr>
        <p:spPr bwMode="auto">
          <a:xfrm>
            <a:off x="2667000" y="990600"/>
            <a:ext cx="1219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1000" dirty="0">
                <a:solidFill>
                  <a:schemeClr val="tx2"/>
                </a:solidFill>
                <a:latin typeface="Arial" pitchFamily="34" charset="0"/>
                <a:cs typeface="Arial" pitchFamily="34" charset="0"/>
              </a:rPr>
              <a:t>Psychosocial Health</a:t>
            </a:r>
            <a:endParaRPr lang="en-US" altLang="en-US" sz="1000" b="0" dirty="0">
              <a:solidFill>
                <a:srgbClr val="FF0000"/>
              </a:solidFill>
              <a:latin typeface="Arial" pitchFamily="34" charset="0"/>
              <a:cs typeface="Arial" pitchFamily="34" charset="0"/>
            </a:endParaRPr>
          </a:p>
        </p:txBody>
      </p:sp>
      <p:sp>
        <p:nvSpPr>
          <p:cNvPr id="29706" name="AutoShape 21"/>
          <p:cNvSpPr>
            <a:spLocks noChangeArrowheads="1"/>
          </p:cNvSpPr>
          <p:nvPr/>
        </p:nvSpPr>
        <p:spPr bwMode="auto">
          <a:xfrm>
            <a:off x="3949700" y="914400"/>
            <a:ext cx="1143000" cy="457200"/>
          </a:xfrm>
          <a:prstGeom prst="roundRect">
            <a:avLst>
              <a:gd name="adj" fmla="val 16667"/>
            </a:avLst>
          </a:prstGeom>
          <a:solidFill>
            <a:schemeClr val="bg1"/>
          </a:solidFill>
          <a:ln w="28575">
            <a:solidFill>
              <a:schemeClr val="tx1"/>
            </a:solidFill>
            <a:round/>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07" name="Text Box 22"/>
          <p:cNvSpPr txBox="1">
            <a:spLocks noChangeArrowheads="1"/>
          </p:cNvSpPr>
          <p:nvPr/>
        </p:nvSpPr>
        <p:spPr bwMode="auto">
          <a:xfrm>
            <a:off x="3949700" y="866775"/>
            <a:ext cx="11430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1000" dirty="0">
                <a:solidFill>
                  <a:schemeClr val="tx2"/>
                </a:solidFill>
                <a:latin typeface="Arial" pitchFamily="34" charset="0"/>
                <a:cs typeface="Arial" pitchFamily="34" charset="0"/>
              </a:rPr>
              <a:t>Health Knowledge &amp; Behavior</a:t>
            </a:r>
          </a:p>
        </p:txBody>
      </p:sp>
      <p:sp>
        <p:nvSpPr>
          <p:cNvPr id="29708" name="AutoShape 23"/>
          <p:cNvSpPr>
            <a:spLocks noChangeArrowheads="1"/>
          </p:cNvSpPr>
          <p:nvPr/>
        </p:nvSpPr>
        <p:spPr bwMode="auto">
          <a:xfrm>
            <a:off x="5237163" y="914400"/>
            <a:ext cx="1143000" cy="457200"/>
          </a:xfrm>
          <a:prstGeom prst="roundRect">
            <a:avLst>
              <a:gd name="adj" fmla="val 16667"/>
            </a:avLst>
          </a:prstGeom>
          <a:solidFill>
            <a:schemeClr val="bg1"/>
          </a:solidFill>
          <a:ln w="28575">
            <a:solidFill>
              <a:schemeClr val="tx1"/>
            </a:solidFill>
            <a:round/>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09" name="Text Box 24"/>
          <p:cNvSpPr txBox="1">
            <a:spLocks noChangeArrowheads="1"/>
          </p:cNvSpPr>
          <p:nvPr/>
        </p:nvSpPr>
        <p:spPr bwMode="auto">
          <a:xfrm>
            <a:off x="5237163" y="990600"/>
            <a:ext cx="1143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1000" dirty="0">
                <a:solidFill>
                  <a:schemeClr val="tx2"/>
                </a:solidFill>
                <a:latin typeface="Arial" pitchFamily="34" charset="0"/>
                <a:cs typeface="Arial" pitchFamily="34" charset="0"/>
              </a:rPr>
              <a:t>Perceived  Health</a:t>
            </a:r>
            <a:endParaRPr lang="en-US" altLang="en-US" sz="1000" b="0" dirty="0">
              <a:solidFill>
                <a:srgbClr val="FF0000"/>
              </a:solidFill>
              <a:latin typeface="Arial" pitchFamily="34" charset="0"/>
              <a:cs typeface="Arial" pitchFamily="34" charset="0"/>
            </a:endParaRPr>
          </a:p>
        </p:txBody>
      </p:sp>
      <p:sp>
        <p:nvSpPr>
          <p:cNvPr id="29710" name="AutoShape 25"/>
          <p:cNvSpPr>
            <a:spLocks noChangeArrowheads="1"/>
          </p:cNvSpPr>
          <p:nvPr/>
        </p:nvSpPr>
        <p:spPr bwMode="auto">
          <a:xfrm>
            <a:off x="6553200" y="914400"/>
            <a:ext cx="1143000" cy="457200"/>
          </a:xfrm>
          <a:prstGeom prst="roundRect">
            <a:avLst>
              <a:gd name="adj" fmla="val 16667"/>
            </a:avLst>
          </a:prstGeom>
          <a:solidFill>
            <a:schemeClr val="bg1"/>
          </a:solidFill>
          <a:ln w="28575">
            <a:solidFill>
              <a:schemeClr val="tx1"/>
            </a:solidFill>
            <a:round/>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11" name="Text Box 26"/>
          <p:cNvSpPr txBox="1">
            <a:spLocks noChangeArrowheads="1"/>
          </p:cNvSpPr>
          <p:nvPr/>
        </p:nvSpPr>
        <p:spPr bwMode="auto">
          <a:xfrm>
            <a:off x="6629400" y="990600"/>
            <a:ext cx="1066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1000" dirty="0">
                <a:solidFill>
                  <a:schemeClr val="tx2"/>
                </a:solidFill>
                <a:latin typeface="Arial" pitchFamily="34" charset="0"/>
                <a:cs typeface="Arial" pitchFamily="34" charset="0"/>
              </a:rPr>
              <a:t>Family Health</a:t>
            </a:r>
          </a:p>
        </p:txBody>
      </p:sp>
      <p:sp>
        <p:nvSpPr>
          <p:cNvPr id="29712" name="AutoShape 27"/>
          <p:cNvSpPr>
            <a:spLocks noChangeArrowheads="1"/>
          </p:cNvSpPr>
          <p:nvPr/>
        </p:nvSpPr>
        <p:spPr bwMode="auto">
          <a:xfrm>
            <a:off x="7854950" y="914400"/>
            <a:ext cx="1143000" cy="457200"/>
          </a:xfrm>
          <a:prstGeom prst="roundRect">
            <a:avLst>
              <a:gd name="adj" fmla="val 16667"/>
            </a:avLst>
          </a:prstGeom>
          <a:solidFill>
            <a:schemeClr val="bg1"/>
          </a:solidFill>
          <a:ln w="28575">
            <a:solidFill>
              <a:schemeClr val="tx1"/>
            </a:solidFill>
            <a:round/>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13" name="Text Box 28"/>
          <p:cNvSpPr txBox="1">
            <a:spLocks noChangeArrowheads="1"/>
          </p:cNvSpPr>
          <p:nvPr/>
        </p:nvSpPr>
        <p:spPr bwMode="auto">
          <a:xfrm>
            <a:off x="7769225" y="1000125"/>
            <a:ext cx="13716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1000" dirty="0">
                <a:solidFill>
                  <a:schemeClr val="tx2"/>
                </a:solidFill>
                <a:latin typeface="Arial" pitchFamily="34" charset="0"/>
                <a:cs typeface="Arial" pitchFamily="34" charset="0"/>
              </a:rPr>
              <a:t>Community Health</a:t>
            </a:r>
          </a:p>
        </p:txBody>
      </p:sp>
      <p:sp>
        <p:nvSpPr>
          <p:cNvPr id="29714" name="Text Box 30"/>
          <p:cNvSpPr txBox="1">
            <a:spLocks noChangeArrowheads="1"/>
          </p:cNvSpPr>
          <p:nvPr/>
        </p:nvSpPr>
        <p:spPr bwMode="auto">
          <a:xfrm>
            <a:off x="0" y="15240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Energy  Maintenance</a:t>
            </a:r>
          </a:p>
        </p:txBody>
      </p:sp>
      <p:sp>
        <p:nvSpPr>
          <p:cNvPr id="29715" name="AutoShape 32"/>
          <p:cNvSpPr>
            <a:spLocks noChangeArrowheads="1"/>
          </p:cNvSpPr>
          <p:nvPr/>
        </p:nvSpPr>
        <p:spPr bwMode="auto">
          <a:xfrm>
            <a:off x="76200" y="20574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16" name="Text Box 33"/>
          <p:cNvSpPr txBox="1">
            <a:spLocks noChangeArrowheads="1"/>
          </p:cNvSpPr>
          <p:nvPr/>
        </p:nvSpPr>
        <p:spPr bwMode="auto">
          <a:xfrm>
            <a:off x="0" y="20574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Growth &amp; Development</a:t>
            </a:r>
          </a:p>
        </p:txBody>
      </p:sp>
      <p:sp>
        <p:nvSpPr>
          <p:cNvPr id="29717" name="AutoShape 34"/>
          <p:cNvSpPr>
            <a:spLocks noChangeArrowheads="1"/>
          </p:cNvSpPr>
          <p:nvPr/>
        </p:nvSpPr>
        <p:spPr bwMode="auto">
          <a:xfrm>
            <a:off x="76200" y="25908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18" name="Text Box 35"/>
          <p:cNvSpPr txBox="1">
            <a:spLocks noChangeArrowheads="1"/>
          </p:cNvSpPr>
          <p:nvPr/>
        </p:nvSpPr>
        <p:spPr bwMode="auto">
          <a:xfrm>
            <a:off x="228600" y="2667000"/>
            <a:ext cx="6858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Mobility</a:t>
            </a:r>
          </a:p>
        </p:txBody>
      </p:sp>
      <p:sp>
        <p:nvSpPr>
          <p:cNvPr id="29719" name="AutoShape 36"/>
          <p:cNvSpPr>
            <a:spLocks noChangeArrowheads="1"/>
          </p:cNvSpPr>
          <p:nvPr/>
        </p:nvSpPr>
        <p:spPr bwMode="auto">
          <a:xfrm>
            <a:off x="76200" y="31242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20" name="Text Box 37"/>
          <p:cNvSpPr txBox="1">
            <a:spLocks noChangeArrowheads="1"/>
          </p:cNvSpPr>
          <p:nvPr/>
        </p:nvSpPr>
        <p:spPr bwMode="auto">
          <a:xfrm>
            <a:off x="188913" y="3200400"/>
            <a:ext cx="8382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Self-Care</a:t>
            </a:r>
          </a:p>
        </p:txBody>
      </p:sp>
      <p:sp>
        <p:nvSpPr>
          <p:cNvPr id="29721" name="AutoShape 38"/>
          <p:cNvSpPr>
            <a:spLocks noChangeArrowheads="1"/>
          </p:cNvSpPr>
          <p:nvPr/>
        </p:nvSpPr>
        <p:spPr bwMode="auto">
          <a:xfrm>
            <a:off x="2743200" y="15240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22" name="Text Box 39"/>
          <p:cNvSpPr txBox="1">
            <a:spLocks noChangeArrowheads="1"/>
          </p:cNvSpPr>
          <p:nvPr/>
        </p:nvSpPr>
        <p:spPr bwMode="auto">
          <a:xfrm>
            <a:off x="2724150" y="15240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Psychological     Well-Being</a:t>
            </a:r>
          </a:p>
        </p:txBody>
      </p:sp>
      <p:sp>
        <p:nvSpPr>
          <p:cNvPr id="29723" name="AutoShape 40"/>
          <p:cNvSpPr>
            <a:spLocks noChangeArrowheads="1"/>
          </p:cNvSpPr>
          <p:nvPr/>
        </p:nvSpPr>
        <p:spPr bwMode="auto">
          <a:xfrm>
            <a:off x="2743200" y="20574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24" name="Text Box 41"/>
          <p:cNvSpPr txBox="1">
            <a:spLocks noChangeArrowheads="1"/>
          </p:cNvSpPr>
          <p:nvPr/>
        </p:nvSpPr>
        <p:spPr bwMode="auto">
          <a:xfrm>
            <a:off x="2773363" y="2057400"/>
            <a:ext cx="1006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Psychosocial Adaptation</a:t>
            </a:r>
          </a:p>
        </p:txBody>
      </p:sp>
      <p:sp>
        <p:nvSpPr>
          <p:cNvPr id="29725" name="AutoShape 42"/>
          <p:cNvSpPr>
            <a:spLocks noChangeArrowheads="1"/>
          </p:cNvSpPr>
          <p:nvPr/>
        </p:nvSpPr>
        <p:spPr bwMode="auto">
          <a:xfrm>
            <a:off x="2743200" y="25908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26" name="Text Box 43"/>
          <p:cNvSpPr txBox="1">
            <a:spLocks noChangeArrowheads="1"/>
          </p:cNvSpPr>
          <p:nvPr/>
        </p:nvSpPr>
        <p:spPr bwMode="auto">
          <a:xfrm>
            <a:off x="2759075" y="2667000"/>
            <a:ext cx="10668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Self-Control</a:t>
            </a:r>
          </a:p>
        </p:txBody>
      </p:sp>
      <p:sp>
        <p:nvSpPr>
          <p:cNvPr id="29727" name="AutoShape 44"/>
          <p:cNvSpPr>
            <a:spLocks noChangeArrowheads="1"/>
          </p:cNvSpPr>
          <p:nvPr/>
        </p:nvSpPr>
        <p:spPr bwMode="auto">
          <a:xfrm>
            <a:off x="2743200" y="31242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28" name="Text Box 45"/>
          <p:cNvSpPr txBox="1">
            <a:spLocks noChangeArrowheads="1"/>
          </p:cNvSpPr>
          <p:nvPr/>
        </p:nvSpPr>
        <p:spPr bwMode="auto">
          <a:xfrm>
            <a:off x="2743200" y="3163888"/>
            <a:ext cx="990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Social Interaction</a:t>
            </a:r>
          </a:p>
        </p:txBody>
      </p:sp>
      <p:sp>
        <p:nvSpPr>
          <p:cNvPr id="29729" name="Line 46"/>
          <p:cNvSpPr>
            <a:spLocks noChangeShapeType="1"/>
          </p:cNvSpPr>
          <p:nvPr/>
        </p:nvSpPr>
        <p:spPr bwMode="auto">
          <a:xfrm>
            <a:off x="533400" y="29718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30" name="Line 48"/>
          <p:cNvSpPr>
            <a:spLocks noChangeShapeType="1"/>
          </p:cNvSpPr>
          <p:nvPr/>
        </p:nvSpPr>
        <p:spPr bwMode="auto">
          <a:xfrm>
            <a:off x="533400" y="19050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31" name="Line 52"/>
          <p:cNvSpPr>
            <a:spLocks noChangeShapeType="1"/>
          </p:cNvSpPr>
          <p:nvPr/>
        </p:nvSpPr>
        <p:spPr bwMode="auto">
          <a:xfrm flipV="1">
            <a:off x="533400" y="24384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32" name="Line 55"/>
          <p:cNvSpPr>
            <a:spLocks noChangeShapeType="1"/>
          </p:cNvSpPr>
          <p:nvPr/>
        </p:nvSpPr>
        <p:spPr bwMode="auto">
          <a:xfrm flipH="1">
            <a:off x="533400" y="13716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33" name="Line 66"/>
          <p:cNvSpPr>
            <a:spLocks noChangeShapeType="1"/>
          </p:cNvSpPr>
          <p:nvPr/>
        </p:nvSpPr>
        <p:spPr bwMode="auto">
          <a:xfrm>
            <a:off x="3227388" y="13716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34" name="Line 67"/>
          <p:cNvSpPr>
            <a:spLocks noChangeShapeType="1"/>
          </p:cNvSpPr>
          <p:nvPr/>
        </p:nvSpPr>
        <p:spPr bwMode="auto">
          <a:xfrm>
            <a:off x="3227388" y="24384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35" name="Line 68"/>
          <p:cNvSpPr>
            <a:spLocks noChangeShapeType="1"/>
          </p:cNvSpPr>
          <p:nvPr/>
        </p:nvSpPr>
        <p:spPr bwMode="auto">
          <a:xfrm>
            <a:off x="3227388" y="29718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36" name="Line 69"/>
          <p:cNvSpPr>
            <a:spLocks noChangeShapeType="1"/>
          </p:cNvSpPr>
          <p:nvPr/>
        </p:nvSpPr>
        <p:spPr bwMode="auto">
          <a:xfrm>
            <a:off x="3227388" y="19050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37" name="AutoShape 70"/>
          <p:cNvSpPr>
            <a:spLocks noChangeArrowheads="1"/>
          </p:cNvSpPr>
          <p:nvPr/>
        </p:nvSpPr>
        <p:spPr bwMode="auto">
          <a:xfrm>
            <a:off x="1447800" y="15240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38" name="Text Box 71"/>
          <p:cNvSpPr txBox="1">
            <a:spLocks noChangeArrowheads="1"/>
          </p:cNvSpPr>
          <p:nvPr/>
        </p:nvSpPr>
        <p:spPr bwMode="auto">
          <a:xfrm>
            <a:off x="1398588" y="1600200"/>
            <a:ext cx="1143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Cardiopulmonary</a:t>
            </a:r>
          </a:p>
        </p:txBody>
      </p:sp>
      <p:sp>
        <p:nvSpPr>
          <p:cNvPr id="29739" name="AutoShape 72"/>
          <p:cNvSpPr>
            <a:spLocks noChangeArrowheads="1"/>
          </p:cNvSpPr>
          <p:nvPr/>
        </p:nvSpPr>
        <p:spPr bwMode="auto">
          <a:xfrm>
            <a:off x="1447800" y="20574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40" name="AutoShape 73"/>
          <p:cNvSpPr>
            <a:spLocks noChangeArrowheads="1"/>
          </p:cNvSpPr>
          <p:nvPr/>
        </p:nvSpPr>
        <p:spPr bwMode="auto">
          <a:xfrm>
            <a:off x="1447800" y="25908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41" name="Text Box 74"/>
          <p:cNvSpPr txBox="1">
            <a:spLocks noChangeArrowheads="1"/>
          </p:cNvSpPr>
          <p:nvPr/>
        </p:nvSpPr>
        <p:spPr bwMode="auto">
          <a:xfrm>
            <a:off x="1371600" y="260032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800" dirty="0">
                <a:latin typeface="Arial" pitchFamily="34" charset="0"/>
                <a:cs typeface="Arial" pitchFamily="34" charset="0"/>
              </a:rPr>
              <a:t> </a:t>
            </a:r>
            <a:r>
              <a:rPr lang="en-US" altLang="en-US" sz="900" dirty="0">
                <a:latin typeface="Arial" pitchFamily="34" charset="0"/>
                <a:cs typeface="Arial" pitchFamily="34" charset="0"/>
              </a:rPr>
              <a:t>Fluid &amp; Electrolytes</a:t>
            </a:r>
          </a:p>
        </p:txBody>
      </p:sp>
      <p:sp>
        <p:nvSpPr>
          <p:cNvPr id="29742" name="AutoShape 75"/>
          <p:cNvSpPr>
            <a:spLocks noChangeArrowheads="1"/>
          </p:cNvSpPr>
          <p:nvPr/>
        </p:nvSpPr>
        <p:spPr bwMode="auto">
          <a:xfrm>
            <a:off x="1447800" y="31242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43" name="Text Box 76"/>
          <p:cNvSpPr txBox="1">
            <a:spLocks noChangeArrowheads="1"/>
          </p:cNvSpPr>
          <p:nvPr/>
        </p:nvSpPr>
        <p:spPr bwMode="auto">
          <a:xfrm>
            <a:off x="1447800" y="3133725"/>
            <a:ext cx="990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Immune Response</a:t>
            </a:r>
          </a:p>
        </p:txBody>
      </p:sp>
      <p:sp>
        <p:nvSpPr>
          <p:cNvPr id="29744" name="Line 77"/>
          <p:cNvSpPr>
            <a:spLocks noChangeShapeType="1"/>
          </p:cNvSpPr>
          <p:nvPr/>
        </p:nvSpPr>
        <p:spPr bwMode="auto">
          <a:xfrm>
            <a:off x="1914525" y="24384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45" name="Line 78"/>
          <p:cNvSpPr>
            <a:spLocks noChangeShapeType="1"/>
          </p:cNvSpPr>
          <p:nvPr/>
        </p:nvSpPr>
        <p:spPr bwMode="auto">
          <a:xfrm>
            <a:off x="1914525" y="29718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46" name="Line 79"/>
          <p:cNvSpPr>
            <a:spLocks noChangeShapeType="1"/>
          </p:cNvSpPr>
          <p:nvPr/>
        </p:nvSpPr>
        <p:spPr bwMode="auto">
          <a:xfrm flipH="1">
            <a:off x="1914525" y="19050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47" name="Line 80"/>
          <p:cNvSpPr>
            <a:spLocks noChangeShapeType="1"/>
          </p:cNvSpPr>
          <p:nvPr/>
        </p:nvSpPr>
        <p:spPr bwMode="auto">
          <a:xfrm flipH="1" flipV="1">
            <a:off x="1914525" y="13716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48" name="Text Box 91"/>
          <p:cNvSpPr txBox="1">
            <a:spLocks noChangeArrowheads="1"/>
          </p:cNvSpPr>
          <p:nvPr/>
        </p:nvSpPr>
        <p:spPr bwMode="auto">
          <a:xfrm>
            <a:off x="1524000" y="2133600"/>
            <a:ext cx="8382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Elimination</a:t>
            </a:r>
          </a:p>
        </p:txBody>
      </p:sp>
      <p:sp>
        <p:nvSpPr>
          <p:cNvPr id="29749" name="AutoShape 92"/>
          <p:cNvSpPr>
            <a:spLocks noChangeArrowheads="1"/>
          </p:cNvSpPr>
          <p:nvPr/>
        </p:nvSpPr>
        <p:spPr bwMode="auto">
          <a:xfrm>
            <a:off x="1447800" y="36576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50" name="Text Box 93"/>
          <p:cNvSpPr txBox="1">
            <a:spLocks noChangeArrowheads="1"/>
          </p:cNvSpPr>
          <p:nvPr/>
        </p:nvSpPr>
        <p:spPr bwMode="auto">
          <a:xfrm>
            <a:off x="1447800" y="36576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Metabolic Regulation</a:t>
            </a:r>
          </a:p>
        </p:txBody>
      </p:sp>
      <p:sp>
        <p:nvSpPr>
          <p:cNvPr id="29751" name="AutoShape 94"/>
          <p:cNvSpPr>
            <a:spLocks noChangeArrowheads="1"/>
          </p:cNvSpPr>
          <p:nvPr/>
        </p:nvSpPr>
        <p:spPr bwMode="auto">
          <a:xfrm>
            <a:off x="1447800" y="41910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52" name="AutoShape 95"/>
          <p:cNvSpPr>
            <a:spLocks noChangeArrowheads="1"/>
          </p:cNvSpPr>
          <p:nvPr/>
        </p:nvSpPr>
        <p:spPr bwMode="auto">
          <a:xfrm>
            <a:off x="1447800" y="47244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53" name="Text Box 96"/>
          <p:cNvSpPr txBox="1">
            <a:spLocks noChangeArrowheads="1"/>
          </p:cNvSpPr>
          <p:nvPr/>
        </p:nvSpPr>
        <p:spPr bwMode="auto">
          <a:xfrm>
            <a:off x="1468438" y="4743450"/>
            <a:ext cx="990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Digestion &amp; Nutrition</a:t>
            </a:r>
          </a:p>
        </p:txBody>
      </p:sp>
      <p:sp>
        <p:nvSpPr>
          <p:cNvPr id="29754" name="AutoShape 97"/>
          <p:cNvSpPr>
            <a:spLocks noChangeArrowheads="1"/>
          </p:cNvSpPr>
          <p:nvPr/>
        </p:nvSpPr>
        <p:spPr bwMode="auto">
          <a:xfrm>
            <a:off x="1447800" y="52578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55" name="Text Box 98"/>
          <p:cNvSpPr txBox="1">
            <a:spLocks noChangeArrowheads="1"/>
          </p:cNvSpPr>
          <p:nvPr/>
        </p:nvSpPr>
        <p:spPr bwMode="auto">
          <a:xfrm>
            <a:off x="1530350" y="5267325"/>
            <a:ext cx="838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Therapeutic Response</a:t>
            </a:r>
          </a:p>
        </p:txBody>
      </p:sp>
      <p:sp>
        <p:nvSpPr>
          <p:cNvPr id="29756" name="Line 99"/>
          <p:cNvSpPr>
            <a:spLocks noChangeShapeType="1"/>
          </p:cNvSpPr>
          <p:nvPr/>
        </p:nvSpPr>
        <p:spPr bwMode="auto">
          <a:xfrm>
            <a:off x="1914525" y="45720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57" name="Line 100"/>
          <p:cNvSpPr>
            <a:spLocks noChangeShapeType="1"/>
          </p:cNvSpPr>
          <p:nvPr/>
        </p:nvSpPr>
        <p:spPr bwMode="auto">
          <a:xfrm flipV="1">
            <a:off x="1914525" y="51054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58" name="Line 101"/>
          <p:cNvSpPr>
            <a:spLocks noChangeShapeType="1"/>
          </p:cNvSpPr>
          <p:nvPr/>
        </p:nvSpPr>
        <p:spPr bwMode="auto">
          <a:xfrm>
            <a:off x="1914525" y="40386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59" name="Text Box 102"/>
          <p:cNvSpPr txBox="1">
            <a:spLocks noChangeArrowheads="1"/>
          </p:cNvSpPr>
          <p:nvPr/>
        </p:nvSpPr>
        <p:spPr bwMode="auto">
          <a:xfrm>
            <a:off x="1524000" y="4267200"/>
            <a:ext cx="9906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Neurocogitive</a:t>
            </a:r>
          </a:p>
        </p:txBody>
      </p:sp>
      <p:sp>
        <p:nvSpPr>
          <p:cNvPr id="29760" name="Line 103"/>
          <p:cNvSpPr>
            <a:spLocks noChangeShapeType="1"/>
          </p:cNvSpPr>
          <p:nvPr/>
        </p:nvSpPr>
        <p:spPr bwMode="auto">
          <a:xfrm flipH="1">
            <a:off x="1914525" y="35052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61" name="AutoShape 104"/>
          <p:cNvSpPr>
            <a:spLocks noChangeArrowheads="1"/>
          </p:cNvSpPr>
          <p:nvPr/>
        </p:nvSpPr>
        <p:spPr bwMode="auto">
          <a:xfrm>
            <a:off x="1447800" y="57912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62" name="AutoShape 105"/>
          <p:cNvSpPr>
            <a:spLocks noChangeArrowheads="1"/>
          </p:cNvSpPr>
          <p:nvPr/>
        </p:nvSpPr>
        <p:spPr bwMode="auto">
          <a:xfrm>
            <a:off x="1447800" y="63246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63" name="Text Box 106"/>
          <p:cNvSpPr txBox="1">
            <a:spLocks noChangeArrowheads="1"/>
          </p:cNvSpPr>
          <p:nvPr/>
        </p:nvSpPr>
        <p:spPr bwMode="auto">
          <a:xfrm>
            <a:off x="1466850" y="6364288"/>
            <a:ext cx="914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Sensory Function</a:t>
            </a:r>
          </a:p>
        </p:txBody>
      </p:sp>
      <p:sp>
        <p:nvSpPr>
          <p:cNvPr id="29764" name="Line 107"/>
          <p:cNvSpPr>
            <a:spLocks noChangeShapeType="1"/>
          </p:cNvSpPr>
          <p:nvPr/>
        </p:nvSpPr>
        <p:spPr bwMode="auto">
          <a:xfrm flipH="1">
            <a:off x="1914525" y="61722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65" name="Text Box 109"/>
          <p:cNvSpPr txBox="1">
            <a:spLocks noChangeArrowheads="1"/>
          </p:cNvSpPr>
          <p:nvPr/>
        </p:nvSpPr>
        <p:spPr bwMode="auto">
          <a:xfrm>
            <a:off x="1524000" y="5800725"/>
            <a:ext cx="838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Tissue Integrity</a:t>
            </a:r>
          </a:p>
        </p:txBody>
      </p:sp>
      <p:sp>
        <p:nvSpPr>
          <p:cNvPr id="29766" name="Line 110"/>
          <p:cNvSpPr>
            <a:spLocks noChangeShapeType="1"/>
          </p:cNvSpPr>
          <p:nvPr/>
        </p:nvSpPr>
        <p:spPr bwMode="auto">
          <a:xfrm>
            <a:off x="1914525" y="56388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67" name="AutoShape 111"/>
          <p:cNvSpPr>
            <a:spLocks noChangeArrowheads="1"/>
          </p:cNvSpPr>
          <p:nvPr/>
        </p:nvSpPr>
        <p:spPr bwMode="auto">
          <a:xfrm>
            <a:off x="4038600" y="15240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68" name="Text Box 112"/>
          <p:cNvSpPr txBox="1">
            <a:spLocks noChangeArrowheads="1"/>
          </p:cNvSpPr>
          <p:nvPr/>
        </p:nvSpPr>
        <p:spPr bwMode="auto">
          <a:xfrm>
            <a:off x="4008438" y="1600200"/>
            <a:ext cx="10668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Health Behavior</a:t>
            </a:r>
          </a:p>
        </p:txBody>
      </p:sp>
      <p:sp>
        <p:nvSpPr>
          <p:cNvPr id="29769" name="AutoShape 113"/>
          <p:cNvSpPr>
            <a:spLocks noChangeArrowheads="1"/>
          </p:cNvSpPr>
          <p:nvPr/>
        </p:nvSpPr>
        <p:spPr bwMode="auto">
          <a:xfrm>
            <a:off x="4038600" y="20574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70" name="Text Box 114"/>
          <p:cNvSpPr txBox="1">
            <a:spLocks noChangeArrowheads="1"/>
          </p:cNvSpPr>
          <p:nvPr/>
        </p:nvSpPr>
        <p:spPr bwMode="auto">
          <a:xfrm>
            <a:off x="4008438" y="2133600"/>
            <a:ext cx="10668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Health Beliefs</a:t>
            </a:r>
          </a:p>
        </p:txBody>
      </p:sp>
      <p:sp>
        <p:nvSpPr>
          <p:cNvPr id="29771" name="AutoShape 115"/>
          <p:cNvSpPr>
            <a:spLocks noChangeArrowheads="1"/>
          </p:cNvSpPr>
          <p:nvPr/>
        </p:nvSpPr>
        <p:spPr bwMode="auto">
          <a:xfrm>
            <a:off x="4038600" y="25908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72" name="Text Box 116"/>
          <p:cNvSpPr txBox="1">
            <a:spLocks noChangeArrowheads="1"/>
          </p:cNvSpPr>
          <p:nvPr/>
        </p:nvSpPr>
        <p:spPr bwMode="auto">
          <a:xfrm>
            <a:off x="4011613" y="2590800"/>
            <a:ext cx="1096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Health Knowledge</a:t>
            </a:r>
          </a:p>
        </p:txBody>
      </p:sp>
      <p:sp>
        <p:nvSpPr>
          <p:cNvPr id="29773" name="AutoShape 117"/>
          <p:cNvSpPr>
            <a:spLocks noChangeArrowheads="1"/>
          </p:cNvSpPr>
          <p:nvPr/>
        </p:nvSpPr>
        <p:spPr bwMode="auto">
          <a:xfrm>
            <a:off x="4038600" y="31242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74" name="Text Box 118"/>
          <p:cNvSpPr txBox="1">
            <a:spLocks noChangeArrowheads="1"/>
          </p:cNvSpPr>
          <p:nvPr/>
        </p:nvSpPr>
        <p:spPr bwMode="auto">
          <a:xfrm>
            <a:off x="4078288" y="3133725"/>
            <a:ext cx="990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Risk Control   &amp; Safety</a:t>
            </a:r>
          </a:p>
        </p:txBody>
      </p:sp>
      <p:sp>
        <p:nvSpPr>
          <p:cNvPr id="29775" name="Line 119"/>
          <p:cNvSpPr>
            <a:spLocks noChangeShapeType="1"/>
          </p:cNvSpPr>
          <p:nvPr/>
        </p:nvSpPr>
        <p:spPr bwMode="auto">
          <a:xfrm>
            <a:off x="4492625" y="29718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76" name="Line 121"/>
          <p:cNvSpPr>
            <a:spLocks noChangeShapeType="1"/>
          </p:cNvSpPr>
          <p:nvPr/>
        </p:nvSpPr>
        <p:spPr bwMode="auto">
          <a:xfrm>
            <a:off x="4492625" y="19050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77" name="Line 122"/>
          <p:cNvSpPr>
            <a:spLocks noChangeShapeType="1"/>
          </p:cNvSpPr>
          <p:nvPr/>
        </p:nvSpPr>
        <p:spPr bwMode="auto">
          <a:xfrm flipV="1">
            <a:off x="4492625" y="24384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78" name="Line 123"/>
          <p:cNvSpPr>
            <a:spLocks noChangeShapeType="1"/>
          </p:cNvSpPr>
          <p:nvPr/>
        </p:nvSpPr>
        <p:spPr bwMode="auto">
          <a:xfrm>
            <a:off x="4492625" y="13716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79" name="AutoShape 136"/>
          <p:cNvSpPr>
            <a:spLocks noChangeArrowheads="1"/>
          </p:cNvSpPr>
          <p:nvPr/>
        </p:nvSpPr>
        <p:spPr bwMode="auto">
          <a:xfrm>
            <a:off x="5334000" y="15240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80" name="Text Box 137"/>
          <p:cNvSpPr txBox="1">
            <a:spLocks noChangeArrowheads="1"/>
          </p:cNvSpPr>
          <p:nvPr/>
        </p:nvSpPr>
        <p:spPr bwMode="auto">
          <a:xfrm>
            <a:off x="5314950" y="1543050"/>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Health &amp; Life Quality</a:t>
            </a:r>
          </a:p>
        </p:txBody>
      </p:sp>
      <p:sp>
        <p:nvSpPr>
          <p:cNvPr id="29781" name="AutoShape 138"/>
          <p:cNvSpPr>
            <a:spLocks noChangeArrowheads="1"/>
          </p:cNvSpPr>
          <p:nvPr/>
        </p:nvSpPr>
        <p:spPr bwMode="auto">
          <a:xfrm>
            <a:off x="5334000" y="20574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82" name="Text Box 139"/>
          <p:cNvSpPr txBox="1">
            <a:spLocks noChangeArrowheads="1"/>
          </p:cNvSpPr>
          <p:nvPr/>
        </p:nvSpPr>
        <p:spPr bwMode="auto">
          <a:xfrm>
            <a:off x="5340350" y="2097088"/>
            <a:ext cx="1066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Symptom Status</a:t>
            </a:r>
          </a:p>
        </p:txBody>
      </p:sp>
      <p:sp>
        <p:nvSpPr>
          <p:cNvPr id="29783" name="Line 146"/>
          <p:cNvSpPr>
            <a:spLocks noChangeShapeType="1"/>
          </p:cNvSpPr>
          <p:nvPr/>
        </p:nvSpPr>
        <p:spPr bwMode="auto">
          <a:xfrm>
            <a:off x="5797550" y="19050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84" name="Line 148"/>
          <p:cNvSpPr>
            <a:spLocks noChangeShapeType="1"/>
          </p:cNvSpPr>
          <p:nvPr/>
        </p:nvSpPr>
        <p:spPr bwMode="auto">
          <a:xfrm>
            <a:off x="5797550" y="13716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85" name="AutoShape 149"/>
          <p:cNvSpPr>
            <a:spLocks noChangeArrowheads="1"/>
          </p:cNvSpPr>
          <p:nvPr/>
        </p:nvSpPr>
        <p:spPr bwMode="auto">
          <a:xfrm>
            <a:off x="6629400" y="15240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86" name="Text Box 150"/>
          <p:cNvSpPr txBox="1">
            <a:spLocks noChangeArrowheads="1"/>
          </p:cNvSpPr>
          <p:nvPr/>
        </p:nvSpPr>
        <p:spPr bwMode="auto">
          <a:xfrm>
            <a:off x="6562725" y="1543050"/>
            <a:ext cx="1219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Family Caregiver Performance</a:t>
            </a:r>
          </a:p>
        </p:txBody>
      </p:sp>
      <p:sp>
        <p:nvSpPr>
          <p:cNvPr id="29787" name="AutoShape 151"/>
          <p:cNvSpPr>
            <a:spLocks noChangeArrowheads="1"/>
          </p:cNvSpPr>
          <p:nvPr/>
        </p:nvSpPr>
        <p:spPr bwMode="auto">
          <a:xfrm>
            <a:off x="6629400" y="20574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88" name="Text Box 152"/>
          <p:cNvSpPr txBox="1">
            <a:spLocks noChangeArrowheads="1"/>
          </p:cNvSpPr>
          <p:nvPr/>
        </p:nvSpPr>
        <p:spPr bwMode="auto">
          <a:xfrm>
            <a:off x="6635750" y="206692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Family Member Health Status</a:t>
            </a:r>
          </a:p>
        </p:txBody>
      </p:sp>
      <p:sp>
        <p:nvSpPr>
          <p:cNvPr id="29789" name="AutoShape 153"/>
          <p:cNvSpPr>
            <a:spLocks noChangeArrowheads="1"/>
          </p:cNvSpPr>
          <p:nvPr/>
        </p:nvSpPr>
        <p:spPr bwMode="auto">
          <a:xfrm>
            <a:off x="6629400" y="25908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90" name="Text Box 154"/>
          <p:cNvSpPr txBox="1">
            <a:spLocks noChangeArrowheads="1"/>
          </p:cNvSpPr>
          <p:nvPr/>
        </p:nvSpPr>
        <p:spPr bwMode="auto">
          <a:xfrm>
            <a:off x="6669088" y="2600325"/>
            <a:ext cx="990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0"/>
              </a:spcBef>
              <a:buFontTx/>
              <a:buNone/>
            </a:pPr>
            <a:r>
              <a:rPr lang="en-US" altLang="en-US" sz="900" dirty="0">
                <a:latin typeface="Arial" pitchFamily="34" charset="0"/>
                <a:cs typeface="Arial" pitchFamily="34" charset="0"/>
              </a:rPr>
              <a:t>Family </a:t>
            </a:r>
          </a:p>
          <a:p>
            <a:pPr algn="ctr" eaLnBrk="1" hangingPunct="1">
              <a:spcBef>
                <a:spcPct val="0"/>
              </a:spcBef>
              <a:buFontTx/>
              <a:buNone/>
            </a:pPr>
            <a:r>
              <a:rPr lang="en-US" altLang="en-US" sz="900" dirty="0">
                <a:latin typeface="Arial" pitchFamily="34" charset="0"/>
                <a:cs typeface="Arial" pitchFamily="34" charset="0"/>
              </a:rPr>
              <a:t>  Well-Being</a:t>
            </a:r>
          </a:p>
        </p:txBody>
      </p:sp>
      <p:sp>
        <p:nvSpPr>
          <p:cNvPr id="29791" name="Line 159"/>
          <p:cNvSpPr>
            <a:spLocks noChangeShapeType="1"/>
          </p:cNvSpPr>
          <p:nvPr/>
        </p:nvSpPr>
        <p:spPr bwMode="auto">
          <a:xfrm>
            <a:off x="7073900" y="19050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92" name="Line 160"/>
          <p:cNvSpPr>
            <a:spLocks noChangeShapeType="1"/>
          </p:cNvSpPr>
          <p:nvPr/>
        </p:nvSpPr>
        <p:spPr bwMode="auto">
          <a:xfrm flipV="1">
            <a:off x="7073900" y="24384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93" name="Line 161"/>
          <p:cNvSpPr>
            <a:spLocks noChangeShapeType="1"/>
          </p:cNvSpPr>
          <p:nvPr/>
        </p:nvSpPr>
        <p:spPr bwMode="auto">
          <a:xfrm>
            <a:off x="7073900" y="13716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94" name="AutoShape 162"/>
          <p:cNvSpPr>
            <a:spLocks noChangeArrowheads="1"/>
          </p:cNvSpPr>
          <p:nvPr/>
        </p:nvSpPr>
        <p:spPr bwMode="auto">
          <a:xfrm>
            <a:off x="7867650" y="15240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95" name="Text Box 163"/>
          <p:cNvSpPr txBox="1">
            <a:spLocks noChangeArrowheads="1"/>
          </p:cNvSpPr>
          <p:nvPr/>
        </p:nvSpPr>
        <p:spPr bwMode="auto">
          <a:xfrm>
            <a:off x="7867650" y="15240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Community       Well-Being</a:t>
            </a:r>
          </a:p>
        </p:txBody>
      </p:sp>
      <p:sp>
        <p:nvSpPr>
          <p:cNvPr id="29796" name="AutoShape 164"/>
          <p:cNvSpPr>
            <a:spLocks noChangeArrowheads="1"/>
          </p:cNvSpPr>
          <p:nvPr/>
        </p:nvSpPr>
        <p:spPr bwMode="auto">
          <a:xfrm>
            <a:off x="7867650" y="20574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797" name="Text Box 165"/>
          <p:cNvSpPr txBox="1">
            <a:spLocks noChangeArrowheads="1"/>
          </p:cNvSpPr>
          <p:nvPr/>
        </p:nvSpPr>
        <p:spPr bwMode="auto">
          <a:xfrm>
            <a:off x="7791450" y="2066925"/>
            <a:ext cx="1219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Community Health Protection</a:t>
            </a:r>
          </a:p>
        </p:txBody>
      </p:sp>
      <p:sp>
        <p:nvSpPr>
          <p:cNvPr id="29798" name="Line 167"/>
          <p:cNvSpPr>
            <a:spLocks noChangeShapeType="1"/>
          </p:cNvSpPr>
          <p:nvPr/>
        </p:nvSpPr>
        <p:spPr bwMode="auto">
          <a:xfrm>
            <a:off x="8382000" y="19050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799" name="Line 168"/>
          <p:cNvSpPr>
            <a:spLocks noChangeShapeType="1"/>
          </p:cNvSpPr>
          <p:nvPr/>
        </p:nvSpPr>
        <p:spPr bwMode="auto">
          <a:xfrm>
            <a:off x="8382000" y="13716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800" name="AutoShape 138"/>
          <p:cNvSpPr>
            <a:spLocks noChangeArrowheads="1"/>
          </p:cNvSpPr>
          <p:nvPr/>
        </p:nvSpPr>
        <p:spPr bwMode="auto">
          <a:xfrm>
            <a:off x="5343525" y="25908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801" name="Text Box 139"/>
          <p:cNvSpPr txBox="1">
            <a:spLocks noChangeArrowheads="1"/>
          </p:cNvSpPr>
          <p:nvPr/>
        </p:nvSpPr>
        <p:spPr bwMode="auto">
          <a:xfrm>
            <a:off x="5330825" y="2620963"/>
            <a:ext cx="1066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Satisfaction with Care</a:t>
            </a:r>
          </a:p>
        </p:txBody>
      </p:sp>
      <p:sp>
        <p:nvSpPr>
          <p:cNvPr id="29802" name="AutoShape 153"/>
          <p:cNvSpPr>
            <a:spLocks noChangeArrowheads="1"/>
          </p:cNvSpPr>
          <p:nvPr/>
        </p:nvSpPr>
        <p:spPr bwMode="auto">
          <a:xfrm>
            <a:off x="6629400" y="3124200"/>
            <a:ext cx="1096963" cy="381000"/>
          </a:xfrm>
          <a:prstGeom prst="plaque">
            <a:avLst>
              <a:gd name="adj" fmla="val 16667"/>
            </a:avLst>
          </a:prstGeom>
          <a:solidFill>
            <a:srgbClr val="FFFF66"/>
          </a:solidFill>
          <a:ln w="19050">
            <a:solidFill>
              <a:schemeClr val="tx1"/>
            </a:solidFill>
            <a:miter lim="800000"/>
            <a:headEnd/>
            <a:tailEnd/>
          </a:ln>
        </p:spPr>
        <p:txBody>
          <a:bodyPr wrap="none" anchor="ct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1800" b="0" dirty="0">
              <a:latin typeface="Arial" pitchFamily="34" charset="0"/>
              <a:cs typeface="Arial" pitchFamily="34" charset="0"/>
            </a:endParaRPr>
          </a:p>
        </p:txBody>
      </p:sp>
      <p:sp>
        <p:nvSpPr>
          <p:cNvPr id="29803" name="Text Box 154"/>
          <p:cNvSpPr txBox="1">
            <a:spLocks noChangeArrowheads="1"/>
          </p:cNvSpPr>
          <p:nvPr/>
        </p:nvSpPr>
        <p:spPr bwMode="auto">
          <a:xfrm>
            <a:off x="6797675" y="3187700"/>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algn="ctr" eaLnBrk="1" hangingPunct="1">
              <a:spcBef>
                <a:spcPct val="50000"/>
              </a:spcBef>
              <a:buFontTx/>
              <a:buNone/>
            </a:pPr>
            <a:r>
              <a:rPr lang="en-US" altLang="en-US" sz="900" dirty="0">
                <a:latin typeface="Arial" pitchFamily="34" charset="0"/>
                <a:cs typeface="Arial" pitchFamily="34" charset="0"/>
              </a:rPr>
              <a:t>Parenting</a:t>
            </a:r>
          </a:p>
        </p:txBody>
      </p:sp>
      <p:sp>
        <p:nvSpPr>
          <p:cNvPr id="29804" name="Line 146"/>
          <p:cNvSpPr>
            <a:spLocks noChangeShapeType="1"/>
          </p:cNvSpPr>
          <p:nvPr/>
        </p:nvSpPr>
        <p:spPr bwMode="auto">
          <a:xfrm>
            <a:off x="5797550" y="24384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29805" name="Line 160"/>
          <p:cNvSpPr>
            <a:spLocks noChangeShapeType="1"/>
          </p:cNvSpPr>
          <p:nvPr/>
        </p:nvSpPr>
        <p:spPr bwMode="auto">
          <a:xfrm flipV="1">
            <a:off x="7073900" y="2959100"/>
            <a:ext cx="0" cy="15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Tree>
    <p:extLst>
      <p:ext uri="{BB962C8B-B14F-4D97-AF65-F5344CB8AC3E}">
        <p14:creationId xmlns:p14="http://schemas.microsoft.com/office/powerpoint/2010/main" val="84732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duotone>
              <a:prstClr val="black"/>
              <a:schemeClr val="bg1">
                <a:tint val="45000"/>
                <a:satMod val="400000"/>
              </a:schemeClr>
            </a:duotone>
          </a:blip>
          <a:srcRect/>
          <a:stretch>
            <a:fillRect/>
          </a:stretch>
        </p:blipFill>
        <p:spPr bwMode="auto">
          <a:xfrm>
            <a:off x="990600" y="2209800"/>
            <a:ext cx="6096000" cy="304800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4114800" y="2362200"/>
            <a:ext cx="4804707" cy="2971800"/>
          </a:xfrm>
          <a:prstGeom prst="rect">
            <a:avLst/>
          </a:prstGeom>
          <a:noFill/>
          <a:ln w="9525">
            <a:noFill/>
            <a:miter lim="800000"/>
            <a:headEnd/>
            <a:tailEnd/>
          </a:ln>
        </p:spPr>
      </p:pic>
      <p:grpSp>
        <p:nvGrpSpPr>
          <p:cNvPr id="9" name="Group 8"/>
          <p:cNvGrpSpPr/>
          <p:nvPr/>
        </p:nvGrpSpPr>
        <p:grpSpPr>
          <a:xfrm>
            <a:off x="2752725" y="3095625"/>
            <a:ext cx="1524000" cy="152400"/>
            <a:chOff x="2743200" y="3124200"/>
            <a:chExt cx="1524000" cy="152400"/>
          </a:xfrm>
        </p:grpSpPr>
        <p:cxnSp>
          <p:nvCxnSpPr>
            <p:cNvPr id="6" name="Straight Connector 5"/>
            <p:cNvCxnSpPr/>
            <p:nvPr/>
          </p:nvCxnSpPr>
          <p:spPr>
            <a:xfrm>
              <a:off x="2743200" y="3124200"/>
              <a:ext cx="1371600" cy="0"/>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743200" y="3124200"/>
              <a:ext cx="1524000" cy="152400"/>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grpSp>
      <p:sp>
        <p:nvSpPr>
          <p:cNvPr id="8" name="Title 7"/>
          <p:cNvSpPr>
            <a:spLocks noGrp="1"/>
          </p:cNvSpPr>
          <p:nvPr>
            <p:ph type="title"/>
          </p:nvPr>
        </p:nvSpPr>
        <p:spPr/>
        <p:txBody>
          <a:bodyPr/>
          <a:lstStyle/>
          <a:p>
            <a:r>
              <a:rPr lang="en-US" b="1" dirty="0" smtClean="0"/>
              <a:t>Where is Iowa?</a:t>
            </a:r>
            <a:endParaRPr lang="en-US" b="1" dirty="0"/>
          </a:p>
        </p:txBody>
      </p:sp>
      <p:sp>
        <p:nvSpPr>
          <p:cNvPr id="2" name="Content Placeholder 1"/>
          <p:cNvSpPr>
            <a:spLocks noGrp="1"/>
          </p:cNvSpPr>
          <p:nvPr>
            <p:ph idx="1"/>
          </p:nvPr>
        </p:nvSpPr>
        <p:spPr>
          <a:xfrm>
            <a:off x="457200" y="1371600"/>
            <a:ext cx="8534400" cy="4754563"/>
          </a:xfrm>
        </p:spPr>
        <p:txBody>
          <a:bodyPr/>
          <a:lstStyle/>
          <a:p>
            <a:r>
              <a:rPr lang="en-US" dirty="0" smtClean="0"/>
              <a:t>In the middle of the US- called the heartland</a:t>
            </a:r>
          </a:p>
          <a:p>
            <a:pPr marL="0" indent="0">
              <a:buNone/>
            </a:pPr>
            <a:endParaRPr lang="en-US" dirty="0"/>
          </a:p>
        </p:txBody>
      </p:sp>
    </p:spTree>
    <p:extLst>
      <p:ext uri="{BB962C8B-B14F-4D97-AF65-F5344CB8AC3E}">
        <p14:creationId xmlns:p14="http://schemas.microsoft.com/office/powerpoint/2010/main" val="3274078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304800" y="1371600"/>
            <a:ext cx="4192588" cy="5105400"/>
          </a:xfrm>
        </p:spPr>
        <p:txBody>
          <a:bodyPr/>
          <a:lstStyle/>
          <a:p>
            <a:pPr>
              <a:buSzPct val="100000"/>
            </a:pPr>
            <a:r>
              <a:rPr lang="en-US" sz="2800" b="1" dirty="0"/>
              <a:t>Energy Maintenance</a:t>
            </a:r>
            <a:endParaRPr lang="en-US" sz="2800" dirty="0"/>
          </a:p>
          <a:p>
            <a:pPr>
              <a:buSzPct val="100000"/>
            </a:pPr>
            <a:r>
              <a:rPr lang="en-US" sz="2800" b="1" dirty="0"/>
              <a:t>Growth &amp; Development</a:t>
            </a:r>
            <a:endParaRPr lang="en-US" sz="2800" dirty="0"/>
          </a:p>
          <a:p>
            <a:pPr>
              <a:buSzPct val="100000"/>
            </a:pPr>
            <a:r>
              <a:rPr lang="en-US" sz="2800" b="1" dirty="0"/>
              <a:t>Mobility</a:t>
            </a:r>
            <a:endParaRPr lang="en-US" sz="2800" dirty="0"/>
          </a:p>
          <a:p>
            <a:pPr>
              <a:buSzPct val="100000"/>
            </a:pPr>
            <a:r>
              <a:rPr lang="en-US" sz="2800" b="1" dirty="0"/>
              <a:t>Self-Care</a:t>
            </a:r>
            <a:endParaRPr lang="en-US" sz="2800" dirty="0"/>
          </a:p>
          <a:p>
            <a:pPr>
              <a:buSzPct val="100000"/>
            </a:pPr>
            <a:r>
              <a:rPr lang="en-US" sz="2800" b="1" dirty="0"/>
              <a:t>Cardiopulmonary</a:t>
            </a:r>
            <a:endParaRPr lang="en-US" sz="2800" dirty="0"/>
          </a:p>
          <a:p>
            <a:pPr>
              <a:buSzPct val="100000"/>
            </a:pPr>
            <a:r>
              <a:rPr lang="en-US" sz="2800" b="1" dirty="0"/>
              <a:t>Elimination</a:t>
            </a:r>
            <a:endParaRPr lang="en-US" sz="2800" dirty="0"/>
          </a:p>
          <a:p>
            <a:pPr>
              <a:buSzPct val="100000"/>
            </a:pPr>
            <a:r>
              <a:rPr lang="en-US" sz="2800" b="1" dirty="0"/>
              <a:t>Fluid &amp; Electrolytes</a:t>
            </a:r>
            <a:endParaRPr lang="en-US" sz="2800" dirty="0"/>
          </a:p>
          <a:p>
            <a:pPr>
              <a:buSzPct val="100000"/>
            </a:pPr>
            <a:r>
              <a:rPr lang="en-US" sz="2800" b="1" dirty="0"/>
              <a:t>Immune Response</a:t>
            </a:r>
            <a:endParaRPr lang="en-US" sz="2800" dirty="0"/>
          </a:p>
          <a:p>
            <a:endParaRPr lang="en-US" sz="2800" dirty="0"/>
          </a:p>
        </p:txBody>
      </p:sp>
      <p:sp>
        <p:nvSpPr>
          <p:cNvPr id="4" name="Content Placeholder 3"/>
          <p:cNvSpPr>
            <a:spLocks noGrp="1"/>
          </p:cNvSpPr>
          <p:nvPr>
            <p:ph sz="quarter" idx="4"/>
          </p:nvPr>
        </p:nvSpPr>
        <p:spPr>
          <a:xfrm>
            <a:off x="4645025" y="1295400"/>
            <a:ext cx="4346575" cy="4830763"/>
          </a:xfrm>
        </p:spPr>
        <p:txBody>
          <a:bodyPr/>
          <a:lstStyle/>
          <a:p>
            <a:pPr>
              <a:buSzPct val="100000"/>
            </a:pPr>
            <a:r>
              <a:rPr lang="en-US" sz="2800" b="1" dirty="0"/>
              <a:t>Metabolic Regulation</a:t>
            </a:r>
            <a:endParaRPr lang="en-US" sz="2800" dirty="0"/>
          </a:p>
          <a:p>
            <a:pPr>
              <a:buSzPct val="100000"/>
            </a:pPr>
            <a:r>
              <a:rPr lang="en-US" sz="2800" b="1" dirty="0"/>
              <a:t>Neurocognitive</a:t>
            </a:r>
            <a:endParaRPr lang="en-US" sz="2800" dirty="0"/>
          </a:p>
          <a:p>
            <a:pPr>
              <a:buSzPct val="100000"/>
            </a:pPr>
            <a:r>
              <a:rPr lang="en-US" sz="2800" b="1" dirty="0"/>
              <a:t>Digestion &amp; Nutrition</a:t>
            </a:r>
            <a:endParaRPr lang="en-US" sz="2800" dirty="0"/>
          </a:p>
          <a:p>
            <a:pPr>
              <a:buSzPct val="100000"/>
            </a:pPr>
            <a:r>
              <a:rPr lang="en-US" sz="2800" b="1" dirty="0"/>
              <a:t>Therapeutic Response</a:t>
            </a:r>
            <a:endParaRPr lang="en-US" sz="2800" dirty="0"/>
          </a:p>
          <a:p>
            <a:pPr>
              <a:buSzPct val="100000"/>
            </a:pPr>
            <a:r>
              <a:rPr lang="en-US" sz="2800" b="1" dirty="0"/>
              <a:t>Tissue Integrity</a:t>
            </a:r>
            <a:endParaRPr lang="en-US" sz="2800" dirty="0"/>
          </a:p>
          <a:p>
            <a:pPr>
              <a:buSzPct val="100000"/>
            </a:pPr>
            <a:r>
              <a:rPr lang="en-US" sz="2800" b="1" dirty="0"/>
              <a:t>Sensory Function</a:t>
            </a:r>
            <a:endParaRPr lang="en-US" sz="2800" dirty="0"/>
          </a:p>
          <a:p>
            <a:pPr>
              <a:buSzPct val="100000"/>
            </a:pPr>
            <a:r>
              <a:rPr lang="en-US" sz="2800" b="1" dirty="0"/>
              <a:t>Psychological Well-Being</a:t>
            </a:r>
          </a:p>
          <a:p>
            <a:pPr>
              <a:buSzPct val="100000"/>
            </a:pPr>
            <a:r>
              <a:rPr lang="en-US" sz="2800" b="1" dirty="0"/>
              <a:t>Psychosocial Adaptation</a:t>
            </a:r>
            <a:endParaRPr lang="en-US" sz="2800" dirty="0"/>
          </a:p>
          <a:p>
            <a:endParaRPr lang="en-US" dirty="0"/>
          </a:p>
          <a:p>
            <a:endParaRPr lang="en-US" dirty="0"/>
          </a:p>
        </p:txBody>
      </p:sp>
      <p:sp>
        <p:nvSpPr>
          <p:cNvPr id="6" name="Title 5"/>
          <p:cNvSpPr>
            <a:spLocks noGrp="1"/>
          </p:cNvSpPr>
          <p:nvPr>
            <p:ph type="title"/>
          </p:nvPr>
        </p:nvSpPr>
        <p:spPr/>
        <p:txBody>
          <a:bodyPr/>
          <a:lstStyle/>
          <a:p>
            <a:r>
              <a:rPr lang="en-US" dirty="0" smtClean="0"/>
              <a:t>NOC Classes in Taxonomy (32)</a:t>
            </a:r>
            <a:endParaRPr lang="en-US" dirty="0"/>
          </a:p>
        </p:txBody>
      </p:sp>
    </p:spTree>
    <p:extLst>
      <p:ext uri="{BB962C8B-B14F-4D97-AF65-F5344CB8AC3E}">
        <p14:creationId xmlns:p14="http://schemas.microsoft.com/office/powerpoint/2010/main" val="9553037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2"/>
          </p:nvPr>
        </p:nvSpPr>
        <p:spPr>
          <a:xfrm>
            <a:off x="457200" y="1295400"/>
            <a:ext cx="4040188" cy="4830763"/>
          </a:xfrm>
        </p:spPr>
        <p:txBody>
          <a:bodyPr/>
          <a:lstStyle/>
          <a:p>
            <a:pPr>
              <a:buSzPct val="100000"/>
            </a:pPr>
            <a:r>
              <a:rPr lang="en-US" sz="2800" dirty="0"/>
              <a:t>Self-Control</a:t>
            </a:r>
          </a:p>
          <a:p>
            <a:pPr>
              <a:buSzPct val="100000"/>
            </a:pPr>
            <a:r>
              <a:rPr lang="en-US" sz="2800" dirty="0"/>
              <a:t>Social Interaction</a:t>
            </a:r>
          </a:p>
          <a:p>
            <a:pPr>
              <a:buSzPct val="100000"/>
            </a:pPr>
            <a:r>
              <a:rPr lang="en-US" sz="2800" dirty="0"/>
              <a:t>Health Behavior</a:t>
            </a:r>
          </a:p>
          <a:p>
            <a:pPr>
              <a:buSzPct val="100000"/>
            </a:pPr>
            <a:r>
              <a:rPr lang="en-US" sz="2800" dirty="0"/>
              <a:t>Health Beliefs</a:t>
            </a:r>
          </a:p>
          <a:p>
            <a:pPr>
              <a:buSzPct val="100000"/>
            </a:pPr>
            <a:r>
              <a:rPr lang="en-US" sz="2800" dirty="0"/>
              <a:t>Health Knowledge</a:t>
            </a:r>
          </a:p>
          <a:p>
            <a:pPr>
              <a:buSzPct val="100000"/>
            </a:pPr>
            <a:r>
              <a:rPr lang="en-US" sz="2800" dirty="0"/>
              <a:t>Risk Control &amp; Safety</a:t>
            </a:r>
          </a:p>
          <a:p>
            <a:pPr>
              <a:buSzPct val="100000"/>
            </a:pPr>
            <a:r>
              <a:rPr lang="en-US" sz="2800" dirty="0"/>
              <a:t>Health &amp; Life Quality</a:t>
            </a:r>
          </a:p>
          <a:p>
            <a:pPr>
              <a:buSzPct val="100000"/>
            </a:pPr>
            <a:r>
              <a:rPr lang="en-US" sz="2800" dirty="0"/>
              <a:t>Symptom Status</a:t>
            </a:r>
          </a:p>
          <a:p>
            <a:r>
              <a:rPr lang="en-US" dirty="0"/>
              <a:t>Satisfaction with Care</a:t>
            </a:r>
          </a:p>
          <a:p>
            <a:endParaRPr lang="en-US" dirty="0"/>
          </a:p>
        </p:txBody>
      </p:sp>
      <p:sp>
        <p:nvSpPr>
          <p:cNvPr id="9" name="Content Placeholder 8"/>
          <p:cNvSpPr>
            <a:spLocks noGrp="1"/>
          </p:cNvSpPr>
          <p:nvPr>
            <p:ph sz="quarter" idx="4"/>
          </p:nvPr>
        </p:nvSpPr>
        <p:spPr>
          <a:xfrm>
            <a:off x="4645025" y="1295400"/>
            <a:ext cx="4041775" cy="4830763"/>
          </a:xfrm>
        </p:spPr>
        <p:txBody>
          <a:bodyPr/>
          <a:lstStyle/>
          <a:p>
            <a:pPr>
              <a:buSzPct val="100000"/>
            </a:pPr>
            <a:r>
              <a:rPr lang="en-US" sz="2800" dirty="0" smtClean="0"/>
              <a:t>Family </a:t>
            </a:r>
            <a:r>
              <a:rPr lang="en-US" sz="2800" dirty="0"/>
              <a:t>Caregiver Performance</a:t>
            </a:r>
          </a:p>
          <a:p>
            <a:pPr>
              <a:buSzPct val="100000"/>
            </a:pPr>
            <a:r>
              <a:rPr lang="en-US" sz="2800" dirty="0"/>
              <a:t>Family Member Health Status</a:t>
            </a:r>
          </a:p>
          <a:p>
            <a:pPr>
              <a:buSzPct val="100000"/>
            </a:pPr>
            <a:r>
              <a:rPr lang="en-US" sz="2800" dirty="0"/>
              <a:t>Family Well-Being</a:t>
            </a:r>
          </a:p>
          <a:p>
            <a:pPr>
              <a:buSzPct val="100000"/>
            </a:pPr>
            <a:r>
              <a:rPr lang="en-US" sz="2800" dirty="0"/>
              <a:t>Parenting</a:t>
            </a:r>
          </a:p>
          <a:p>
            <a:pPr>
              <a:buSzPct val="100000"/>
            </a:pPr>
            <a:r>
              <a:rPr lang="en-US" sz="2800" dirty="0"/>
              <a:t>Community Well- Being</a:t>
            </a:r>
          </a:p>
          <a:p>
            <a:pPr>
              <a:buSzPct val="100000"/>
            </a:pPr>
            <a:r>
              <a:rPr lang="en-US" sz="2800" dirty="0"/>
              <a:t>Community Health Protection</a:t>
            </a:r>
          </a:p>
          <a:p>
            <a:pPr>
              <a:buSzPct val="100000"/>
            </a:pPr>
            <a:r>
              <a:rPr lang="en-US" sz="2800" dirty="0"/>
              <a:t>Health  Management</a:t>
            </a:r>
          </a:p>
          <a:p>
            <a:endParaRPr lang="en-US" dirty="0"/>
          </a:p>
        </p:txBody>
      </p:sp>
      <p:sp>
        <p:nvSpPr>
          <p:cNvPr id="5" name="Title 4"/>
          <p:cNvSpPr>
            <a:spLocks noGrp="1"/>
          </p:cNvSpPr>
          <p:nvPr>
            <p:ph type="title"/>
          </p:nvPr>
        </p:nvSpPr>
        <p:spPr/>
        <p:txBody>
          <a:bodyPr/>
          <a:lstStyle/>
          <a:p>
            <a:r>
              <a:rPr lang="en-US" dirty="0" smtClean="0"/>
              <a:t>NOC Classes in Taxonomy</a:t>
            </a:r>
            <a:endParaRPr lang="en-US" dirty="0"/>
          </a:p>
        </p:txBody>
      </p:sp>
    </p:spTree>
    <p:extLst>
      <p:ext uri="{BB962C8B-B14F-4D97-AF65-F5344CB8AC3E}">
        <p14:creationId xmlns:p14="http://schemas.microsoft.com/office/powerpoint/2010/main" val="359503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eaLnBrk="1" hangingPunct="1"/>
            <a:r>
              <a:rPr lang="en-US" sz="4200" dirty="0" smtClean="0"/>
              <a:t>NOC Levels of Outcomes</a:t>
            </a:r>
          </a:p>
        </p:txBody>
      </p:sp>
      <p:sp>
        <p:nvSpPr>
          <p:cNvPr id="19459" name="Rectangle 3"/>
          <p:cNvSpPr>
            <a:spLocks noGrp="1" noChangeArrowheads="1"/>
          </p:cNvSpPr>
          <p:nvPr>
            <p:ph type="body" idx="1"/>
          </p:nvPr>
        </p:nvSpPr>
        <p:spPr>
          <a:xfrm>
            <a:off x="457200" y="1905000"/>
            <a:ext cx="8229600" cy="4525963"/>
          </a:xfrm>
        </p:spPr>
        <p:txBody>
          <a:bodyPr>
            <a:normAutofit/>
          </a:bodyPr>
          <a:lstStyle/>
          <a:p>
            <a:r>
              <a:rPr lang="en-US" dirty="0" smtClean="0">
                <a:solidFill>
                  <a:srgbClr val="000000"/>
                </a:solidFill>
              </a:rPr>
              <a:t>Individual &amp; Family Caregiver</a:t>
            </a:r>
          </a:p>
          <a:p>
            <a:r>
              <a:rPr lang="en-US" dirty="0" smtClean="0">
                <a:solidFill>
                  <a:srgbClr val="000000"/>
                </a:solidFill>
              </a:rPr>
              <a:t>Family</a:t>
            </a:r>
          </a:p>
          <a:p>
            <a:r>
              <a:rPr lang="en-US" dirty="0" smtClean="0">
                <a:solidFill>
                  <a:srgbClr val="000000"/>
                </a:solidFill>
              </a:rPr>
              <a:t>Community</a:t>
            </a:r>
          </a:p>
          <a:p>
            <a:pPr eaLnBrk="1" hangingPunct="1"/>
            <a:endParaRPr lang="en-US" dirty="0" smtClean="0">
              <a:solidFill>
                <a:srgbClr val="000000"/>
              </a:solidFill>
            </a:endParaRPr>
          </a:p>
          <a:p>
            <a:pPr marL="0" indent="0" eaLnBrk="1" hangingPunct="1">
              <a:buFont typeface="Wingdings" pitchFamily="2" charset="2"/>
              <a:buNone/>
            </a:pPr>
            <a:r>
              <a:rPr lang="en-US" dirty="0" smtClean="0">
                <a:solidFill>
                  <a:srgbClr val="000000"/>
                </a:solidFill>
              </a:rPr>
              <a:t>Focus of measurement changes across these levels	</a:t>
            </a:r>
          </a:p>
          <a:p>
            <a:pPr eaLnBrk="1" hangingPunct="1"/>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30213"/>
            <a:ext cx="8153400" cy="712787"/>
          </a:xfrm>
        </p:spPr>
        <p:txBody>
          <a:bodyPr lIns="90488" tIns="44450" rIns="90488" bIns="44450" anchor="ctr">
            <a:noAutofit/>
          </a:bodyPr>
          <a:lstStyle/>
          <a:p>
            <a:pPr eaLnBrk="1" hangingPunct="1"/>
            <a:r>
              <a:rPr lang="en-US" sz="4200" dirty="0" smtClean="0"/>
              <a:t>NOC Outcomes</a:t>
            </a:r>
            <a:r>
              <a:rPr lang="en-US" sz="4200" dirty="0" smtClean="0">
                <a:solidFill>
                  <a:srgbClr val="FFFF00"/>
                </a:solidFill>
              </a:rPr>
              <a:t> </a:t>
            </a:r>
            <a:r>
              <a:rPr lang="en-US" sz="4200" dirty="0" smtClean="0"/>
              <a:t>for Individuals</a:t>
            </a:r>
          </a:p>
        </p:txBody>
      </p:sp>
      <p:sp>
        <p:nvSpPr>
          <p:cNvPr id="20483" name="Rectangle 3"/>
          <p:cNvSpPr>
            <a:spLocks noGrp="1" noChangeArrowheads="1"/>
          </p:cNvSpPr>
          <p:nvPr>
            <p:ph type="body" idx="1"/>
          </p:nvPr>
        </p:nvSpPr>
        <p:spPr>
          <a:xfrm>
            <a:off x="762000" y="1371600"/>
            <a:ext cx="8229600" cy="4987925"/>
          </a:xfrm>
        </p:spPr>
        <p:txBody>
          <a:bodyPr/>
          <a:lstStyle/>
          <a:p>
            <a:pPr marL="230188" indent="-230188"/>
            <a:r>
              <a:rPr lang="en-US" dirty="0" smtClean="0"/>
              <a:t>Activity Tolerance</a:t>
            </a:r>
          </a:p>
          <a:p>
            <a:pPr marL="230188" indent="-230188"/>
            <a:r>
              <a:rPr lang="en-US" dirty="0" smtClean="0"/>
              <a:t>Aspiration Prevention</a:t>
            </a:r>
          </a:p>
          <a:p>
            <a:pPr marL="230188" indent="-230188"/>
            <a:r>
              <a:rPr lang="en-US" dirty="0" smtClean="0"/>
              <a:t>Body Image</a:t>
            </a:r>
          </a:p>
          <a:p>
            <a:pPr marL="230188" indent="-230188"/>
            <a:r>
              <a:rPr lang="en-US" dirty="0" smtClean="0"/>
              <a:t>Gastrointestinal Function</a:t>
            </a:r>
          </a:p>
          <a:p>
            <a:pPr marL="230188" indent="-230188"/>
            <a:r>
              <a:rPr lang="en-US" dirty="0" smtClean="0"/>
              <a:t>Kidney Function </a:t>
            </a:r>
          </a:p>
          <a:p>
            <a:pPr marL="230188" indent="-230188"/>
            <a:r>
              <a:rPr lang="en-US" dirty="0" smtClean="0"/>
              <a:t>Knowledge: Depression Management</a:t>
            </a:r>
          </a:p>
          <a:p>
            <a:pPr marL="230188" indent="-230188"/>
            <a:r>
              <a:rPr lang="en-US" dirty="0" smtClean="0"/>
              <a:t>Pain Control</a:t>
            </a:r>
          </a:p>
        </p:txBody>
      </p:sp>
      <p:pic>
        <p:nvPicPr>
          <p:cNvPr id="59394" name="Picture 2" descr="View details"/>
          <p:cNvPicPr>
            <a:picLocks noChangeAspect="1" noChangeArrowheads="1"/>
          </p:cNvPicPr>
          <p:nvPr/>
        </p:nvPicPr>
        <p:blipFill>
          <a:blip r:embed="rId3" cstate="print"/>
          <a:srcRect l="16667" t="25000" r="16667"/>
          <a:stretch>
            <a:fillRect/>
          </a:stretch>
        </p:blipFill>
        <p:spPr bwMode="auto">
          <a:xfrm>
            <a:off x="6629400" y="1904999"/>
            <a:ext cx="1447800" cy="1628775"/>
          </a:xfrm>
          <a:prstGeom prst="rect">
            <a:avLst/>
          </a:prstGeom>
          <a:noFill/>
        </p:spPr>
      </p:pic>
      <p:pic>
        <p:nvPicPr>
          <p:cNvPr id="59398" name="Picture 6" descr="Close-up of a worried woman thinking"/>
          <p:cNvPicPr>
            <a:picLocks noChangeAspect="1" noChangeArrowheads="1"/>
          </p:cNvPicPr>
          <p:nvPr/>
        </p:nvPicPr>
        <p:blipFill>
          <a:blip r:embed="rId4" cstate="print"/>
          <a:srcRect/>
          <a:stretch>
            <a:fillRect/>
          </a:stretch>
        </p:blipFill>
        <p:spPr bwMode="auto">
          <a:xfrm>
            <a:off x="7924800" y="4038600"/>
            <a:ext cx="914400" cy="990600"/>
          </a:xfrm>
          <a:prstGeom prst="rect">
            <a:avLst/>
          </a:prstGeom>
          <a:noFill/>
        </p:spPr>
      </p:pic>
      <p:pic>
        <p:nvPicPr>
          <p:cNvPr id="59400" name="Picture 8" descr="View details"/>
          <p:cNvPicPr>
            <a:picLocks noChangeAspect="1" noChangeArrowheads="1"/>
          </p:cNvPicPr>
          <p:nvPr/>
        </p:nvPicPr>
        <p:blipFill>
          <a:blip r:embed="rId5" cstate="print"/>
          <a:srcRect t="16667" b="16667"/>
          <a:stretch>
            <a:fillRect/>
          </a:stretch>
        </p:blipFill>
        <p:spPr bwMode="auto">
          <a:xfrm>
            <a:off x="5943600" y="4876800"/>
            <a:ext cx="1828800" cy="1219200"/>
          </a:xfrm>
          <a:prstGeom prst="rect">
            <a:avLst/>
          </a:prstGeom>
          <a:noFill/>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457200"/>
            <a:ext cx="8075613" cy="533400"/>
          </a:xfrm>
        </p:spPr>
        <p:txBody>
          <a:bodyPr lIns="90488" tIns="44450" rIns="90488" bIns="44450" anchor="ctr">
            <a:noAutofit/>
          </a:bodyPr>
          <a:lstStyle/>
          <a:p>
            <a:pPr eaLnBrk="1" hangingPunct="1"/>
            <a:r>
              <a:rPr lang="en-US" sz="4200" dirty="0" smtClean="0"/>
              <a:t>NOC Outcomes for Families</a:t>
            </a:r>
          </a:p>
        </p:txBody>
      </p:sp>
      <p:sp>
        <p:nvSpPr>
          <p:cNvPr id="21507" name="Rectangle 3"/>
          <p:cNvSpPr>
            <a:spLocks noGrp="1" noChangeArrowheads="1"/>
          </p:cNvSpPr>
          <p:nvPr>
            <p:ph type="body" idx="1"/>
          </p:nvPr>
        </p:nvSpPr>
        <p:spPr>
          <a:xfrm>
            <a:off x="457200" y="1447800"/>
            <a:ext cx="8229600" cy="4835525"/>
          </a:xfrm>
        </p:spPr>
        <p:txBody>
          <a:bodyPr lIns="90488" tIns="44450" rIns="90488" bIns="44450">
            <a:normAutofit/>
          </a:bodyPr>
          <a:lstStyle/>
          <a:p>
            <a:pPr marL="279400" indent="-163513"/>
            <a:r>
              <a:rPr lang="en-US" dirty="0" smtClean="0"/>
              <a:t>Family Coping</a:t>
            </a:r>
          </a:p>
          <a:p>
            <a:pPr marL="279400" indent="-163513"/>
            <a:r>
              <a:rPr lang="en-US" dirty="0" smtClean="0"/>
              <a:t>Family Functioning</a:t>
            </a:r>
          </a:p>
          <a:p>
            <a:pPr marL="279400" indent="-163513"/>
            <a:r>
              <a:rPr lang="en-US" dirty="0" smtClean="0"/>
              <a:t>Family Health Status</a:t>
            </a:r>
          </a:p>
          <a:p>
            <a:pPr marL="279400" indent="-163513"/>
            <a:r>
              <a:rPr lang="en-US" dirty="0" smtClean="0"/>
              <a:t>Family Participation in Professional Care</a:t>
            </a:r>
          </a:p>
          <a:p>
            <a:pPr marL="279400" indent="-163513"/>
            <a:r>
              <a:rPr lang="en-US" dirty="0" smtClean="0"/>
              <a:t>Family Resiliency</a:t>
            </a:r>
          </a:p>
          <a:p>
            <a:pPr marL="279400" indent="-163513"/>
            <a:r>
              <a:rPr lang="en-US" dirty="0" smtClean="0"/>
              <a:t>Family Social Climate</a:t>
            </a:r>
          </a:p>
          <a:p>
            <a:pPr marL="279400" indent="-163513"/>
            <a:r>
              <a:rPr lang="en-US" dirty="0" smtClean="0"/>
              <a:t>Family Support During Treatment</a:t>
            </a:r>
          </a:p>
        </p:txBody>
      </p:sp>
      <p:pic>
        <p:nvPicPr>
          <p:cNvPr id="21510" name="Picture 8" descr="C:\Users\ssweeney\AppData\Local\Microsoft\Windows\Temporary Internet Files\Content.IE5\I0OZOOYQ\MP900426559[1].jpg"/>
          <p:cNvPicPr>
            <a:picLocks noChangeAspect="1" noChangeArrowheads="1"/>
          </p:cNvPicPr>
          <p:nvPr/>
        </p:nvPicPr>
        <p:blipFill>
          <a:blip r:embed="rId3" cstate="print"/>
          <a:srcRect t="25555" b="10001"/>
          <a:stretch>
            <a:fillRect/>
          </a:stretch>
        </p:blipFill>
        <p:spPr bwMode="auto">
          <a:xfrm>
            <a:off x="6781800" y="3921919"/>
            <a:ext cx="2216150" cy="21478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noFill/>
        </p:spPr>
        <p:txBody>
          <a:bodyPr lIns="90488" tIns="44450" rIns="90488" bIns="44450" anchor="ctr">
            <a:normAutofit/>
          </a:bodyPr>
          <a:lstStyle/>
          <a:p>
            <a:pPr eaLnBrk="1" hangingPunct="1"/>
            <a:r>
              <a:rPr lang="en-US" sz="4200" dirty="0" smtClean="0"/>
              <a:t>NOC Outcomes for Communities</a:t>
            </a:r>
          </a:p>
        </p:txBody>
      </p:sp>
      <p:sp>
        <p:nvSpPr>
          <p:cNvPr id="19460" name="Rectangle 4"/>
          <p:cNvSpPr>
            <a:spLocks noChangeArrowheads="1"/>
          </p:cNvSpPr>
          <p:nvPr/>
        </p:nvSpPr>
        <p:spPr bwMode="auto">
          <a:xfrm>
            <a:off x="381000" y="1600200"/>
            <a:ext cx="8001000" cy="4532010"/>
          </a:xfrm>
          <a:prstGeom prst="rect">
            <a:avLst/>
          </a:prstGeom>
          <a:noFill/>
          <a:ln w="9525">
            <a:noFill/>
            <a:miter lim="800000"/>
            <a:headEnd/>
            <a:tailEnd/>
          </a:ln>
        </p:spPr>
        <p:txBody>
          <a:bodyPr>
            <a:spAutoFit/>
          </a:bodyPr>
          <a:lstStyle/>
          <a:p>
            <a:pPr marL="168275" indent="-168275">
              <a:spcAft>
                <a:spcPts val="600"/>
              </a:spcAft>
              <a:buFont typeface="Arial" pitchFamily="34" charset="0"/>
              <a:buChar char="•"/>
              <a:defRPr/>
            </a:pPr>
            <a:r>
              <a:rPr lang="en-US" sz="3000" b="1" dirty="0" smtClean="0">
                <a:latin typeface="+mn-lt"/>
              </a:rPr>
              <a:t>Community Competence</a:t>
            </a:r>
          </a:p>
          <a:p>
            <a:pPr marL="168275" indent="-168275">
              <a:spcAft>
                <a:spcPts val="600"/>
              </a:spcAft>
              <a:buFont typeface="Arial" pitchFamily="34" charset="0"/>
              <a:buChar char="•"/>
              <a:defRPr/>
            </a:pPr>
            <a:r>
              <a:rPr lang="en-US" sz="3000" b="1" dirty="0" smtClean="0">
                <a:latin typeface="+mn-lt"/>
              </a:rPr>
              <a:t>Community </a:t>
            </a:r>
            <a:r>
              <a:rPr lang="en-US" sz="3000" b="1" dirty="0">
                <a:latin typeface="+mn-lt"/>
              </a:rPr>
              <a:t>Grief Response</a:t>
            </a:r>
          </a:p>
          <a:p>
            <a:pPr marL="168275" indent="-168275">
              <a:spcAft>
                <a:spcPts val="600"/>
              </a:spcAft>
              <a:buFont typeface="Arial" pitchFamily="34" charset="0"/>
              <a:buChar char="•"/>
              <a:defRPr/>
            </a:pPr>
            <a:r>
              <a:rPr lang="en-US" sz="3000" b="1" dirty="0"/>
              <a:t>Community Health Status</a:t>
            </a:r>
          </a:p>
          <a:p>
            <a:pPr marL="168275" indent="-168275">
              <a:spcAft>
                <a:spcPts val="600"/>
              </a:spcAft>
              <a:buFont typeface="Arial" pitchFamily="34" charset="0"/>
              <a:buChar char="•"/>
              <a:defRPr/>
            </a:pPr>
            <a:r>
              <a:rPr lang="en-US" sz="3000" b="1" dirty="0">
                <a:latin typeface="+mn-lt"/>
              </a:rPr>
              <a:t>Community Immune Status</a:t>
            </a:r>
          </a:p>
          <a:p>
            <a:pPr marL="168275" indent="-168275">
              <a:spcAft>
                <a:spcPts val="600"/>
              </a:spcAft>
              <a:buFont typeface="Arial" pitchFamily="34" charset="0"/>
              <a:buChar char="•"/>
              <a:defRPr/>
            </a:pPr>
            <a:r>
              <a:rPr lang="en-US" sz="3000" b="1" dirty="0">
                <a:latin typeface="+mn-lt"/>
              </a:rPr>
              <a:t>Community Resiliency</a:t>
            </a:r>
          </a:p>
          <a:p>
            <a:pPr marL="168275" indent="-168275" eaLnBrk="0" hangingPunct="0">
              <a:lnSpc>
                <a:spcPct val="115000"/>
              </a:lnSpc>
              <a:spcAft>
                <a:spcPts val="600"/>
              </a:spcAft>
              <a:buSzPct val="125000"/>
              <a:buFont typeface="Arial" pitchFamily="34" charset="0"/>
              <a:buChar char="•"/>
              <a:defRPr/>
            </a:pPr>
            <a:r>
              <a:rPr lang="en-US" sz="3000" b="1" dirty="0">
                <a:latin typeface="+mn-lt"/>
              </a:rPr>
              <a:t>Community Risk Control: Chronic Disease</a:t>
            </a:r>
          </a:p>
          <a:p>
            <a:pPr marL="168275" indent="-168275" eaLnBrk="0" hangingPunct="0">
              <a:lnSpc>
                <a:spcPct val="115000"/>
              </a:lnSpc>
              <a:spcAft>
                <a:spcPts val="600"/>
              </a:spcAft>
              <a:buSzPct val="125000"/>
              <a:buFont typeface="Arial" pitchFamily="34" charset="0"/>
              <a:buChar char="•"/>
              <a:defRPr/>
            </a:pPr>
            <a:r>
              <a:rPr lang="en-US" sz="3000" b="1" dirty="0">
                <a:latin typeface="+mn-lt"/>
              </a:rPr>
              <a:t>Community Risk Control: Lead Exposure</a:t>
            </a:r>
          </a:p>
          <a:p>
            <a:pPr marL="168275" indent="-168275" eaLnBrk="0" hangingPunct="0">
              <a:lnSpc>
                <a:spcPct val="115000"/>
              </a:lnSpc>
              <a:spcAft>
                <a:spcPts val="600"/>
              </a:spcAft>
              <a:buSzPct val="125000"/>
              <a:buFont typeface="Arial" pitchFamily="34" charset="0"/>
              <a:buChar char="•"/>
              <a:defRPr/>
            </a:pPr>
            <a:r>
              <a:rPr lang="en-US" sz="3000" b="1" dirty="0" smtClean="0">
                <a:latin typeface="+mn-lt"/>
              </a:rPr>
              <a:t>Community Risk Control: Obesity</a:t>
            </a:r>
            <a:endParaRPr lang="en-US" sz="3000" b="1" dirty="0">
              <a:latin typeface="+mn-lt"/>
            </a:endParaRPr>
          </a:p>
        </p:txBody>
      </p:sp>
      <p:pic>
        <p:nvPicPr>
          <p:cNvPr id="22534" name="Picture 9" descr="C:\Users\ssweeney\AppData\Local\Microsoft\Windows\Temporary Internet Files\Content.IE5\L1VX23IV\MP900442880[1].jpg"/>
          <p:cNvPicPr>
            <a:picLocks noChangeAspect="1" noChangeArrowheads="1"/>
          </p:cNvPicPr>
          <p:nvPr/>
        </p:nvPicPr>
        <p:blipFill>
          <a:blip r:embed="rId3" cstate="print"/>
          <a:srcRect/>
          <a:stretch>
            <a:fillRect/>
          </a:stretch>
        </p:blipFill>
        <p:spPr bwMode="auto">
          <a:xfrm>
            <a:off x="6400800" y="1905000"/>
            <a:ext cx="2519363" cy="1676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3"/>
          <p:cNvSpPr txBox="1">
            <a:spLocks noChangeArrowheads="1"/>
          </p:cNvSpPr>
          <p:nvPr/>
        </p:nvSpPr>
        <p:spPr bwMode="auto">
          <a:xfrm>
            <a:off x="304800" y="1981200"/>
            <a:ext cx="8534400" cy="3323987"/>
          </a:xfrm>
          <a:prstGeom prst="rect">
            <a:avLst/>
          </a:prstGeom>
          <a:noFill/>
          <a:ln w="9525">
            <a:noFill/>
            <a:miter lim="800000"/>
            <a:headEnd/>
            <a:tailEnd/>
          </a:ln>
        </p:spPr>
        <p:txBody>
          <a:bodyPr>
            <a:spAutoFit/>
          </a:bodyPr>
          <a:lstStyle/>
          <a:p>
            <a:pPr>
              <a:spcBef>
                <a:spcPct val="50000"/>
              </a:spcBef>
            </a:pPr>
            <a:r>
              <a:rPr lang="en-US" sz="3000" b="1" dirty="0">
                <a:cs typeface="Times New Roman" pitchFamily="18" charset="0"/>
              </a:rPr>
              <a:t>A five-point Likert type scale that quantifies a patient outcome or indicator status on a continuum from least to most desirable and provides a rating at a point in time </a:t>
            </a:r>
          </a:p>
          <a:p>
            <a:pPr algn="ctr">
              <a:spcBef>
                <a:spcPct val="50000"/>
              </a:spcBef>
            </a:pPr>
            <a:r>
              <a:rPr lang="en-US" sz="3000" b="1" dirty="0">
                <a:cs typeface="Times New Roman" pitchFamily="18" charset="0"/>
              </a:rPr>
              <a:t>1 = Least Desirable State</a:t>
            </a:r>
          </a:p>
          <a:p>
            <a:pPr algn="ctr">
              <a:spcBef>
                <a:spcPct val="50000"/>
              </a:spcBef>
            </a:pPr>
            <a:r>
              <a:rPr lang="en-US" sz="3000" b="1" dirty="0">
                <a:cs typeface="Times New Roman" pitchFamily="18" charset="0"/>
              </a:rPr>
              <a:t>5 = Most Desirable State </a:t>
            </a:r>
          </a:p>
        </p:txBody>
      </p:sp>
      <p:sp>
        <p:nvSpPr>
          <p:cNvPr id="23556" name="Rectangle 4"/>
          <p:cNvSpPr>
            <a:spLocks noGrp="1" noChangeArrowheads="1"/>
          </p:cNvSpPr>
          <p:nvPr>
            <p:ph type="title"/>
          </p:nvPr>
        </p:nvSpPr>
        <p:spPr>
          <a:prstGeom prst="rect">
            <a:avLst/>
          </a:prstGeom>
        </p:spPr>
        <p:txBody>
          <a:bodyPr>
            <a:normAutofit/>
          </a:bodyPr>
          <a:lstStyle/>
          <a:p>
            <a:pPr eaLnBrk="1" hangingPunct="1"/>
            <a:r>
              <a:rPr lang="en-US" sz="4200" dirty="0" smtClean="0"/>
              <a:t>NOC Measurement Scales</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3"/>
          <p:cNvSpPr txBox="1">
            <a:spLocks noChangeArrowheads="1"/>
          </p:cNvSpPr>
          <p:nvPr/>
        </p:nvSpPr>
        <p:spPr bwMode="auto">
          <a:xfrm>
            <a:off x="609600" y="1905000"/>
            <a:ext cx="8534400" cy="4143314"/>
          </a:xfrm>
          <a:prstGeom prst="rect">
            <a:avLst/>
          </a:prstGeom>
          <a:noFill/>
          <a:ln w="9525">
            <a:noFill/>
            <a:miter lim="800000"/>
            <a:headEnd/>
            <a:tailEnd/>
          </a:ln>
        </p:spPr>
        <p:txBody>
          <a:bodyPr>
            <a:spAutoFit/>
          </a:bodyPr>
          <a:lstStyle/>
          <a:p>
            <a:pPr marL="230188" indent="-230188" eaLnBrk="0" hangingPunct="0">
              <a:spcBef>
                <a:spcPct val="20000"/>
              </a:spcBef>
              <a:spcAft>
                <a:spcPts val="600"/>
              </a:spcAft>
              <a:buSzPct val="100000"/>
              <a:buFont typeface="Arial" pitchFamily="34" charset="0"/>
              <a:buChar char="•"/>
              <a:defRPr/>
            </a:pPr>
            <a:r>
              <a:rPr lang="en-US" sz="3200" b="1" dirty="0">
                <a:latin typeface="+mn-lt"/>
              </a:rPr>
              <a:t>Severely to Not Compromised</a:t>
            </a:r>
          </a:p>
          <a:p>
            <a:pPr marL="230188" indent="-230188" eaLnBrk="0" hangingPunct="0">
              <a:lnSpc>
                <a:spcPct val="110000"/>
              </a:lnSpc>
              <a:spcBef>
                <a:spcPct val="20000"/>
              </a:spcBef>
              <a:spcAft>
                <a:spcPts val="600"/>
              </a:spcAft>
              <a:buSzPct val="100000"/>
              <a:buFont typeface="Arial" pitchFamily="34" charset="0"/>
              <a:buChar char="•"/>
              <a:defRPr/>
            </a:pPr>
            <a:r>
              <a:rPr lang="en-US" sz="3200" b="1" dirty="0">
                <a:latin typeface="+mn-lt"/>
              </a:rPr>
              <a:t>Severe to No Deviation from Normal Range</a:t>
            </a:r>
          </a:p>
          <a:p>
            <a:pPr marL="230188" indent="-230188" eaLnBrk="0" hangingPunct="0">
              <a:lnSpc>
                <a:spcPct val="110000"/>
              </a:lnSpc>
              <a:spcBef>
                <a:spcPct val="20000"/>
              </a:spcBef>
              <a:spcAft>
                <a:spcPts val="600"/>
              </a:spcAft>
              <a:buSzPct val="100000"/>
              <a:buFont typeface="Arial" pitchFamily="34" charset="0"/>
              <a:buChar char="•"/>
              <a:defRPr/>
            </a:pPr>
            <a:r>
              <a:rPr lang="en-US" sz="3200" b="1" dirty="0">
                <a:latin typeface="+mn-lt"/>
              </a:rPr>
              <a:t>Not Adequate to Totally Adequate</a:t>
            </a:r>
          </a:p>
          <a:p>
            <a:pPr marL="230188" indent="-230188" eaLnBrk="0" hangingPunct="0">
              <a:lnSpc>
                <a:spcPct val="110000"/>
              </a:lnSpc>
              <a:spcBef>
                <a:spcPct val="20000"/>
              </a:spcBef>
              <a:spcAft>
                <a:spcPts val="600"/>
              </a:spcAft>
              <a:buSzPct val="100000"/>
              <a:buFont typeface="Arial" pitchFamily="34" charset="0"/>
              <a:buChar char="•"/>
              <a:defRPr/>
            </a:pPr>
            <a:r>
              <a:rPr lang="en-US" sz="3200" b="1" dirty="0">
                <a:latin typeface="+mn-lt"/>
              </a:rPr>
              <a:t>10 and over to None</a:t>
            </a:r>
          </a:p>
          <a:p>
            <a:pPr marL="230188" indent="-230188" eaLnBrk="0" hangingPunct="0">
              <a:lnSpc>
                <a:spcPct val="110000"/>
              </a:lnSpc>
              <a:spcBef>
                <a:spcPct val="20000"/>
              </a:spcBef>
              <a:spcAft>
                <a:spcPts val="600"/>
              </a:spcAft>
              <a:buSzPct val="100000"/>
              <a:buFont typeface="Arial" pitchFamily="34" charset="0"/>
              <a:buChar char="•"/>
              <a:defRPr/>
            </a:pPr>
            <a:r>
              <a:rPr lang="en-US" sz="3200" b="1" dirty="0">
                <a:latin typeface="+mn-lt"/>
              </a:rPr>
              <a:t>None to Extensive</a:t>
            </a:r>
          </a:p>
          <a:p>
            <a:pPr marL="230188" indent="-230188" eaLnBrk="0" hangingPunct="0">
              <a:lnSpc>
                <a:spcPct val="110000"/>
              </a:lnSpc>
              <a:spcBef>
                <a:spcPct val="20000"/>
              </a:spcBef>
              <a:spcAft>
                <a:spcPts val="600"/>
              </a:spcAft>
              <a:buSzPct val="100000"/>
              <a:buFont typeface="Arial" pitchFamily="34" charset="0"/>
              <a:buChar char="•"/>
              <a:defRPr/>
            </a:pPr>
            <a:r>
              <a:rPr lang="en-US" sz="3200" b="1" dirty="0">
                <a:latin typeface="+mn-lt"/>
              </a:rPr>
              <a:t>Never Positive to Consistently Positive</a:t>
            </a:r>
          </a:p>
        </p:txBody>
      </p:sp>
      <p:sp>
        <p:nvSpPr>
          <p:cNvPr id="24579" name="Rectangle 4"/>
          <p:cNvSpPr>
            <a:spLocks noGrp="1" noChangeArrowheads="1"/>
          </p:cNvSpPr>
          <p:nvPr>
            <p:ph type="title"/>
          </p:nvPr>
        </p:nvSpPr>
        <p:spPr>
          <a:prstGeom prst="rect">
            <a:avLst/>
          </a:prstGeom>
        </p:spPr>
        <p:txBody>
          <a:bodyPr>
            <a:normAutofit/>
          </a:bodyPr>
          <a:lstStyle/>
          <a:p>
            <a:pPr eaLnBrk="1" hangingPunct="1"/>
            <a:r>
              <a:rPr lang="en-US" sz="4200" dirty="0" smtClean="0"/>
              <a:t>NOC Measurement Scales</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3"/>
          <p:cNvSpPr txBox="1">
            <a:spLocks noChangeArrowheads="1"/>
          </p:cNvSpPr>
          <p:nvPr/>
        </p:nvSpPr>
        <p:spPr bwMode="auto">
          <a:xfrm>
            <a:off x="685800" y="1219200"/>
            <a:ext cx="8229600" cy="5112810"/>
          </a:xfrm>
          <a:prstGeom prst="rect">
            <a:avLst/>
          </a:prstGeom>
          <a:noFill/>
          <a:ln w="9525">
            <a:noFill/>
            <a:miter lim="800000"/>
            <a:headEnd/>
            <a:tailEnd/>
          </a:ln>
        </p:spPr>
        <p:txBody>
          <a:bodyPr>
            <a:spAutoFit/>
          </a:bodyPr>
          <a:lstStyle/>
          <a:p>
            <a:pPr marL="230188" indent="-230188" eaLnBrk="0" hangingPunct="0">
              <a:lnSpc>
                <a:spcPct val="130000"/>
              </a:lnSpc>
              <a:spcBef>
                <a:spcPct val="20000"/>
              </a:spcBef>
              <a:buSzPct val="100000"/>
              <a:buFont typeface="Arial" pitchFamily="34" charset="0"/>
              <a:buChar char="•"/>
              <a:defRPr/>
            </a:pPr>
            <a:r>
              <a:rPr lang="en-US" sz="3200" b="1" dirty="0">
                <a:latin typeface="+mn-lt"/>
              </a:rPr>
              <a:t>Very weak to Very strong</a:t>
            </a:r>
          </a:p>
          <a:p>
            <a:pPr marL="230188" indent="-230188" eaLnBrk="0" hangingPunct="0">
              <a:lnSpc>
                <a:spcPct val="130000"/>
              </a:lnSpc>
              <a:spcBef>
                <a:spcPct val="20000"/>
              </a:spcBef>
              <a:buSzPct val="100000"/>
              <a:buFont typeface="Arial" pitchFamily="34" charset="0"/>
              <a:buChar char="•"/>
              <a:defRPr/>
            </a:pPr>
            <a:r>
              <a:rPr lang="en-US" sz="3200" b="1" dirty="0">
                <a:latin typeface="+mn-lt"/>
              </a:rPr>
              <a:t>Never to Consistently Demonstrated</a:t>
            </a:r>
          </a:p>
          <a:p>
            <a:pPr marL="230188" indent="-230188" eaLnBrk="0" hangingPunct="0">
              <a:lnSpc>
                <a:spcPct val="130000"/>
              </a:lnSpc>
              <a:spcBef>
                <a:spcPct val="20000"/>
              </a:spcBef>
              <a:buSzPct val="100000"/>
              <a:buFont typeface="Arial" pitchFamily="34" charset="0"/>
              <a:buChar char="•"/>
              <a:defRPr/>
            </a:pPr>
            <a:r>
              <a:rPr lang="en-US" sz="3200" b="1" dirty="0">
                <a:latin typeface="+mn-lt"/>
              </a:rPr>
              <a:t>Severe to None</a:t>
            </a:r>
          </a:p>
          <a:p>
            <a:pPr marL="230188" indent="-230188" eaLnBrk="0" hangingPunct="0">
              <a:lnSpc>
                <a:spcPct val="130000"/>
              </a:lnSpc>
              <a:spcBef>
                <a:spcPct val="20000"/>
              </a:spcBef>
              <a:buSzPct val="100000"/>
              <a:buFont typeface="Arial" pitchFamily="34" charset="0"/>
              <a:buChar char="•"/>
              <a:defRPr/>
            </a:pPr>
            <a:r>
              <a:rPr lang="en-US" sz="3200" b="1" dirty="0">
                <a:latin typeface="+mn-lt"/>
              </a:rPr>
              <a:t>Poor to Excellent</a:t>
            </a:r>
          </a:p>
          <a:p>
            <a:pPr marL="230188" indent="-230188" eaLnBrk="0" hangingPunct="0">
              <a:lnSpc>
                <a:spcPct val="130000"/>
              </a:lnSpc>
              <a:spcBef>
                <a:spcPct val="20000"/>
              </a:spcBef>
              <a:buSzPct val="100000"/>
              <a:buFont typeface="Arial" pitchFamily="34" charset="0"/>
              <a:buChar char="•"/>
              <a:defRPr/>
            </a:pPr>
            <a:r>
              <a:rPr lang="en-US" sz="3200" b="1" dirty="0">
                <a:latin typeface="+mn-lt"/>
              </a:rPr>
              <a:t>Not at all to Completely Satisfied</a:t>
            </a:r>
          </a:p>
          <a:p>
            <a:pPr marL="230188" indent="-230188" eaLnBrk="0" hangingPunct="0">
              <a:lnSpc>
                <a:spcPct val="130000"/>
              </a:lnSpc>
              <a:spcBef>
                <a:spcPct val="20000"/>
              </a:spcBef>
              <a:buSzPct val="100000"/>
              <a:buFont typeface="Arial" pitchFamily="34" charset="0"/>
              <a:buChar char="•"/>
              <a:defRPr/>
            </a:pPr>
            <a:r>
              <a:rPr lang="en-US" sz="3200" b="1" dirty="0">
                <a:latin typeface="+mn-lt"/>
              </a:rPr>
              <a:t>Consistently to Never Demonstrated</a:t>
            </a:r>
          </a:p>
          <a:p>
            <a:pPr marL="230188" indent="-230188" eaLnBrk="0" hangingPunct="0">
              <a:lnSpc>
                <a:spcPct val="130000"/>
              </a:lnSpc>
              <a:spcBef>
                <a:spcPct val="20000"/>
              </a:spcBef>
              <a:buSzPct val="100000"/>
              <a:buFont typeface="Arial" pitchFamily="34" charset="0"/>
              <a:buChar char="•"/>
              <a:defRPr/>
            </a:pPr>
            <a:r>
              <a:rPr lang="en-US" sz="3200" b="1" dirty="0">
                <a:latin typeface="+mn-lt"/>
              </a:rPr>
              <a:t>No Knowledge to Extensive Knowledge</a:t>
            </a:r>
          </a:p>
        </p:txBody>
      </p:sp>
      <p:sp>
        <p:nvSpPr>
          <p:cNvPr id="25604" name="Rectangle 4"/>
          <p:cNvSpPr>
            <a:spLocks noGrp="1" noChangeArrowheads="1"/>
          </p:cNvSpPr>
          <p:nvPr>
            <p:ph type="title"/>
          </p:nvPr>
        </p:nvSpPr>
        <p:spPr>
          <a:prstGeom prst="rect">
            <a:avLst/>
          </a:prstGeom>
        </p:spPr>
        <p:txBody>
          <a:bodyPr>
            <a:normAutofit/>
          </a:bodyPr>
          <a:lstStyle/>
          <a:p>
            <a:pPr eaLnBrk="1" hangingPunct="1"/>
            <a:r>
              <a:rPr lang="en-US" sz="4200" dirty="0" smtClean="0"/>
              <a:t>NOC Measurement Scales</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measures NOC outcomes?</a:t>
            </a:r>
            <a:endParaRPr lang="en-US" dirty="0"/>
          </a:p>
        </p:txBody>
      </p:sp>
      <p:sp>
        <p:nvSpPr>
          <p:cNvPr id="3" name="Content Placeholder 2"/>
          <p:cNvSpPr>
            <a:spLocks noGrp="1"/>
          </p:cNvSpPr>
          <p:nvPr>
            <p:ph idx="1"/>
          </p:nvPr>
        </p:nvSpPr>
        <p:spPr/>
        <p:txBody>
          <a:bodyPr/>
          <a:lstStyle/>
          <a:p>
            <a:r>
              <a:rPr lang="en-US" dirty="0" smtClean="0"/>
              <a:t>Nurse</a:t>
            </a:r>
          </a:p>
          <a:p>
            <a:pPr lvl="1"/>
            <a:r>
              <a:rPr lang="en-US" dirty="0" smtClean="0"/>
              <a:t>Physiological status</a:t>
            </a:r>
          </a:p>
          <a:p>
            <a:r>
              <a:rPr lang="en-US" dirty="0" smtClean="0"/>
              <a:t>Nurse &amp; Patient</a:t>
            </a:r>
          </a:p>
          <a:p>
            <a:pPr lvl="1"/>
            <a:r>
              <a:rPr lang="en-US" dirty="0" smtClean="0"/>
              <a:t>Knowledge</a:t>
            </a:r>
          </a:p>
          <a:p>
            <a:pPr lvl="1"/>
            <a:r>
              <a:rPr lang="en-US" dirty="0" smtClean="0"/>
              <a:t>Self-management</a:t>
            </a:r>
          </a:p>
          <a:p>
            <a:r>
              <a:rPr lang="en-US" dirty="0" smtClean="0"/>
              <a:t>Patient</a:t>
            </a:r>
          </a:p>
          <a:p>
            <a:pPr lvl="1"/>
            <a:r>
              <a:rPr lang="en-US" dirty="0" smtClean="0"/>
              <a:t>Satisfaction with care</a:t>
            </a:r>
          </a:p>
          <a:p>
            <a:pPr lvl="1"/>
            <a:r>
              <a:rPr lang="en-US" dirty="0" smtClean="0"/>
              <a:t>Severity of symptoms such as pain or nausea</a:t>
            </a:r>
          </a:p>
          <a:p>
            <a:r>
              <a:rPr lang="en-US" dirty="0" smtClean="0"/>
              <a:t>Other disciplines</a:t>
            </a:r>
            <a:endParaRPr lang="en-US" dirty="0"/>
          </a:p>
        </p:txBody>
      </p:sp>
    </p:spTree>
    <p:extLst>
      <p:ext uri="{BB962C8B-B14F-4D97-AF65-F5344CB8AC3E}">
        <p14:creationId xmlns:p14="http://schemas.microsoft.com/office/powerpoint/2010/main" val="3506202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Iowa</a:t>
            </a:r>
            <a:endParaRPr lang="en-US" dirty="0"/>
          </a:p>
        </p:txBody>
      </p:sp>
      <p:sp>
        <p:nvSpPr>
          <p:cNvPr id="8" name="Content Placeholder 7"/>
          <p:cNvSpPr>
            <a:spLocks noGrp="1"/>
          </p:cNvSpPr>
          <p:nvPr>
            <p:ph idx="1"/>
          </p:nvPr>
        </p:nvSpPr>
        <p:spPr/>
        <p:txBody>
          <a:bodyPr/>
          <a:lstStyle/>
          <a:p>
            <a:r>
              <a:rPr lang="en-US" dirty="0" smtClean="0"/>
              <a:t>3 million people</a:t>
            </a:r>
          </a:p>
          <a:p>
            <a:r>
              <a:rPr lang="en-US" dirty="0" smtClean="0"/>
              <a:t>Rural</a:t>
            </a:r>
          </a:p>
          <a:p>
            <a:r>
              <a:rPr lang="en-US" dirty="0" smtClean="0"/>
              <a:t>4 seasons</a:t>
            </a:r>
            <a:endParaRPr lang="en-US" dirty="0"/>
          </a:p>
        </p:txBody>
      </p:sp>
      <p:pic>
        <p:nvPicPr>
          <p:cNvPr id="5" name="Picture 4" descr="Iowa_Hawkeyes.jpg"/>
          <p:cNvPicPr>
            <a:picLocks noChangeAspect="1"/>
          </p:cNvPicPr>
          <p:nvPr/>
        </p:nvPicPr>
        <p:blipFill>
          <a:blip r:embed="rId3" cstate="print"/>
          <a:stretch>
            <a:fillRect/>
          </a:stretch>
        </p:blipFill>
        <p:spPr>
          <a:xfrm>
            <a:off x="304800" y="3124200"/>
            <a:ext cx="3733800" cy="2971800"/>
          </a:xfrm>
          <a:prstGeom prst="rect">
            <a:avLst/>
          </a:prstGeom>
        </p:spPr>
      </p:pic>
      <p:pic>
        <p:nvPicPr>
          <p:cNvPr id="6" name="Picture 5" descr="iowa farm.jpg"/>
          <p:cNvPicPr>
            <a:picLocks noChangeAspect="1"/>
          </p:cNvPicPr>
          <p:nvPr/>
        </p:nvPicPr>
        <p:blipFill>
          <a:blip r:embed="rId4" cstate="print"/>
          <a:stretch>
            <a:fillRect/>
          </a:stretch>
        </p:blipFill>
        <p:spPr>
          <a:xfrm>
            <a:off x="4572000" y="228600"/>
            <a:ext cx="4219575" cy="3552825"/>
          </a:xfrm>
          <a:prstGeom prst="rect">
            <a:avLst/>
          </a:prstGeom>
        </p:spPr>
      </p:pic>
      <p:pic>
        <p:nvPicPr>
          <p:cNvPr id="7" name="Picture 6" descr="iowa flag.jpg"/>
          <p:cNvPicPr>
            <a:picLocks noChangeAspect="1"/>
          </p:cNvPicPr>
          <p:nvPr/>
        </p:nvPicPr>
        <p:blipFill>
          <a:blip r:embed="rId5" cstate="print"/>
          <a:stretch>
            <a:fillRect/>
          </a:stretch>
        </p:blipFill>
        <p:spPr>
          <a:xfrm>
            <a:off x="5715000" y="4000500"/>
            <a:ext cx="2857500" cy="2857500"/>
          </a:xfrm>
          <a:prstGeom prst="rect">
            <a:avLst/>
          </a:prstGeom>
        </p:spPr>
      </p:pic>
    </p:spTree>
    <p:extLst>
      <p:ext uri="{BB962C8B-B14F-4D97-AF65-F5344CB8AC3E}">
        <p14:creationId xmlns:p14="http://schemas.microsoft.com/office/powerpoint/2010/main" val="36396427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of outcomes</a:t>
            </a:r>
            <a:endParaRPr lang="en-US" dirty="0"/>
          </a:p>
        </p:txBody>
      </p:sp>
      <p:sp>
        <p:nvSpPr>
          <p:cNvPr id="3" name="Content Placeholder 2"/>
          <p:cNvSpPr>
            <a:spLocks noGrp="1"/>
          </p:cNvSpPr>
          <p:nvPr>
            <p:ph idx="1"/>
          </p:nvPr>
        </p:nvSpPr>
        <p:spPr/>
        <p:txBody>
          <a:bodyPr/>
          <a:lstStyle/>
          <a:p>
            <a:r>
              <a:rPr lang="en-US" sz="3000" dirty="0" smtClean="0"/>
              <a:t>Coded label name (concept)</a:t>
            </a:r>
          </a:p>
          <a:p>
            <a:r>
              <a:rPr lang="en-US" sz="3000" dirty="0" smtClean="0"/>
              <a:t>Definition</a:t>
            </a:r>
          </a:p>
          <a:p>
            <a:r>
              <a:rPr lang="en-US" sz="3000" dirty="0" smtClean="0"/>
              <a:t>Outcome target rating</a:t>
            </a:r>
          </a:p>
          <a:p>
            <a:r>
              <a:rPr lang="en-US" sz="3000" dirty="0" smtClean="0"/>
              <a:t>Measurement scale(s)</a:t>
            </a:r>
          </a:p>
          <a:p>
            <a:r>
              <a:rPr lang="en-US" sz="3000" dirty="0" smtClean="0"/>
              <a:t>Overall rating scale</a:t>
            </a:r>
          </a:p>
          <a:p>
            <a:r>
              <a:rPr lang="en-US" sz="3000" dirty="0" smtClean="0"/>
              <a:t>Indicators</a:t>
            </a:r>
          </a:p>
          <a:p>
            <a:r>
              <a:rPr lang="en-US" sz="3000" dirty="0" smtClean="0"/>
              <a:t>Story line- domain, class, publication by edition</a:t>
            </a:r>
          </a:p>
          <a:p>
            <a:r>
              <a:rPr lang="en-US" sz="3000" dirty="0" smtClean="0"/>
              <a:t>References</a:t>
            </a:r>
          </a:p>
          <a:p>
            <a:endParaRPr lang="en-US" dirty="0"/>
          </a:p>
        </p:txBody>
      </p:sp>
    </p:spTree>
    <p:extLst>
      <p:ext uri="{BB962C8B-B14F-4D97-AF65-F5344CB8AC3E}">
        <p14:creationId xmlns:p14="http://schemas.microsoft.com/office/powerpoint/2010/main" val="2846125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991600" cy="762000"/>
          </a:xfrm>
        </p:spPr>
        <p:txBody>
          <a:bodyPr>
            <a:normAutofit/>
          </a:bodyPr>
          <a:lstStyle/>
          <a:p>
            <a:pPr algn="l"/>
            <a:r>
              <a:rPr lang="en-US" sz="3600" dirty="0" smtClean="0"/>
              <a:t>NOC</a:t>
            </a:r>
            <a:r>
              <a:rPr lang="en-US" sz="4400" dirty="0" smtClean="0"/>
              <a:t> </a:t>
            </a:r>
            <a:r>
              <a:rPr lang="en-US" sz="3600" dirty="0" smtClean="0"/>
              <a:t>Example</a:t>
            </a:r>
            <a:endParaRPr lang="en-US" sz="3600" dirty="0"/>
          </a:p>
        </p:txBody>
      </p:sp>
      <p:grpSp>
        <p:nvGrpSpPr>
          <p:cNvPr id="3" name="Group 5"/>
          <p:cNvGrpSpPr/>
          <p:nvPr/>
        </p:nvGrpSpPr>
        <p:grpSpPr>
          <a:xfrm>
            <a:off x="762000" y="810867"/>
            <a:ext cx="7848600" cy="5916267"/>
            <a:chOff x="1068438" y="941733"/>
            <a:chExt cx="7161162" cy="5916267"/>
          </a:xfrm>
        </p:grpSpPr>
        <p:sp>
          <p:nvSpPr>
            <p:cNvPr id="5" name="Rectangle 4"/>
            <p:cNvSpPr/>
            <p:nvPr/>
          </p:nvSpPr>
          <p:spPr>
            <a:xfrm>
              <a:off x="1068438" y="1066800"/>
              <a:ext cx="7161162"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981200" y="941733"/>
              <a:ext cx="5233621" cy="5916267"/>
            </a:xfrm>
            <a:prstGeom prst="rect">
              <a:avLst/>
            </a:prstGeom>
            <a:noFill/>
            <a:ln w="9525">
              <a:noFill/>
              <a:miter lim="800000"/>
              <a:headEnd/>
              <a:tailEnd/>
            </a:ln>
          </p:spPr>
        </p:pic>
      </p:grpSp>
    </p:spTree>
    <p:extLst>
      <p:ext uri="{BB962C8B-B14F-4D97-AF65-F5344CB8AC3E}">
        <p14:creationId xmlns:p14="http://schemas.microsoft.com/office/powerpoint/2010/main" val="16613513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76200" y="274638"/>
            <a:ext cx="8839200" cy="792162"/>
          </a:xfrm>
        </p:spPr>
        <p:txBody>
          <a:bodyPr/>
          <a:lstStyle/>
          <a:p>
            <a:r>
              <a:rPr lang="en-US" dirty="0"/>
              <a:t>Select </a:t>
            </a:r>
            <a:r>
              <a:rPr lang="en-US" dirty="0" smtClean="0"/>
              <a:t>Outcomes Based on </a:t>
            </a:r>
            <a:br>
              <a:rPr lang="en-US" dirty="0" smtClean="0"/>
            </a:br>
            <a:r>
              <a:rPr lang="en-US" dirty="0" smtClean="0"/>
              <a:t>Several Factors</a:t>
            </a:r>
            <a:endParaRPr lang="en-US" dirty="0"/>
          </a:p>
        </p:txBody>
      </p:sp>
      <p:sp>
        <p:nvSpPr>
          <p:cNvPr id="104451" name="Rectangle 3"/>
          <p:cNvSpPr>
            <a:spLocks noGrp="1" noChangeArrowheads="1"/>
          </p:cNvSpPr>
          <p:nvPr>
            <p:ph type="body" idx="1"/>
          </p:nvPr>
        </p:nvSpPr>
        <p:spPr/>
        <p:txBody>
          <a:bodyPr/>
          <a:lstStyle/>
          <a:p>
            <a:pPr>
              <a:lnSpc>
                <a:spcPct val="150000"/>
              </a:lnSpc>
            </a:pPr>
            <a:r>
              <a:rPr lang="en-US" dirty="0"/>
              <a:t>Problem/Diagnoses</a:t>
            </a:r>
          </a:p>
          <a:p>
            <a:pPr>
              <a:lnSpc>
                <a:spcPct val="150000"/>
              </a:lnSpc>
            </a:pPr>
            <a:r>
              <a:rPr lang="en-US" dirty="0"/>
              <a:t>Patient Preferences</a:t>
            </a:r>
          </a:p>
          <a:p>
            <a:pPr>
              <a:lnSpc>
                <a:spcPct val="150000"/>
              </a:lnSpc>
            </a:pPr>
            <a:r>
              <a:rPr lang="en-US" dirty="0"/>
              <a:t>Patient </a:t>
            </a:r>
            <a:r>
              <a:rPr lang="en-US" dirty="0" smtClean="0"/>
              <a:t>Characteristics</a:t>
            </a:r>
          </a:p>
          <a:p>
            <a:pPr>
              <a:lnSpc>
                <a:spcPct val="150000"/>
              </a:lnSpc>
            </a:pPr>
            <a:r>
              <a:rPr lang="en-US" dirty="0" smtClean="0"/>
              <a:t>Nursing Treatments</a:t>
            </a:r>
          </a:p>
          <a:p>
            <a:pPr>
              <a:lnSpc>
                <a:spcPct val="150000"/>
              </a:lnSpc>
            </a:pPr>
            <a:r>
              <a:rPr lang="en-US" dirty="0" smtClean="0"/>
              <a:t>Nurse Competency</a:t>
            </a:r>
            <a:endParaRPr lang="en-US" dirty="0"/>
          </a:p>
        </p:txBody>
      </p:sp>
    </p:spTree>
    <p:extLst>
      <p:ext uri="{BB962C8B-B14F-4D97-AF65-F5344CB8AC3E}">
        <p14:creationId xmlns:p14="http://schemas.microsoft.com/office/powerpoint/2010/main" val="690112615"/>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prstGeom prst="rect">
            <a:avLst/>
          </a:prstGeom>
        </p:spPr>
        <p:txBody>
          <a:bodyPr anchor="ctr">
            <a:noAutofit/>
          </a:bodyPr>
          <a:lstStyle/>
          <a:p>
            <a:pPr eaLnBrk="1" hangingPunct="1"/>
            <a:r>
              <a:rPr lang="en-US" sz="4200" b="1" dirty="0" smtClean="0"/>
              <a:t>Compare to Reference Person</a:t>
            </a:r>
          </a:p>
        </p:txBody>
      </p:sp>
      <p:sp>
        <p:nvSpPr>
          <p:cNvPr id="28675" name="Rectangle 3"/>
          <p:cNvSpPr>
            <a:spLocks noGrp="1" noChangeArrowheads="1"/>
          </p:cNvSpPr>
          <p:nvPr>
            <p:ph idx="1"/>
          </p:nvPr>
        </p:nvSpPr>
        <p:spPr>
          <a:xfrm>
            <a:off x="457200" y="1371600"/>
            <a:ext cx="5867400" cy="4754563"/>
          </a:xfrm>
          <a:prstGeom prst="rect">
            <a:avLst/>
          </a:prstGeom>
        </p:spPr>
        <p:txBody>
          <a:bodyPr/>
          <a:lstStyle/>
          <a:p>
            <a:pPr>
              <a:buSzPct val="100000"/>
            </a:pPr>
            <a:r>
              <a:rPr lang="en-US" b="1" dirty="0" smtClean="0"/>
              <a:t>Healthy individual</a:t>
            </a:r>
          </a:p>
          <a:p>
            <a:pPr>
              <a:buSzPct val="100000"/>
            </a:pPr>
            <a:r>
              <a:rPr lang="en-US" b="1" dirty="0" smtClean="0"/>
              <a:t>Same gender</a:t>
            </a:r>
          </a:p>
          <a:p>
            <a:pPr>
              <a:buSzPct val="100000"/>
            </a:pPr>
            <a:r>
              <a:rPr lang="en-US" b="1" dirty="0" smtClean="0"/>
              <a:t>Same age</a:t>
            </a:r>
          </a:p>
          <a:p>
            <a:pPr>
              <a:buSzPct val="100000"/>
            </a:pPr>
            <a:r>
              <a:rPr lang="en-US" b="1" dirty="0" smtClean="0"/>
              <a:t>Implies that all patients do not have the potential to be a “5”</a:t>
            </a:r>
          </a:p>
        </p:txBody>
      </p:sp>
      <p:pic>
        <p:nvPicPr>
          <p:cNvPr id="28678" name="Picture 11" descr="Woman with hands on her hips grinning "/>
          <p:cNvPicPr>
            <a:picLocks noChangeAspect="1" noChangeArrowheads="1"/>
          </p:cNvPicPr>
          <p:nvPr/>
        </p:nvPicPr>
        <p:blipFill>
          <a:blip r:embed="rId3" cstate="print"/>
          <a:srcRect l="12500" r="12500"/>
          <a:stretch>
            <a:fillRect/>
          </a:stretch>
        </p:blipFill>
        <p:spPr bwMode="auto">
          <a:xfrm>
            <a:off x="6553200" y="2438400"/>
            <a:ext cx="2514600" cy="3352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pPr eaLnBrk="1" hangingPunct="1"/>
            <a:r>
              <a:rPr lang="en-US" sz="4200" dirty="0" smtClean="0"/>
              <a:t>Comparison</a:t>
            </a:r>
          </a:p>
        </p:txBody>
      </p:sp>
      <p:sp>
        <p:nvSpPr>
          <p:cNvPr id="29699" name="Rectangle 3"/>
          <p:cNvSpPr>
            <a:spLocks noGrp="1" noChangeArrowheads="1"/>
          </p:cNvSpPr>
          <p:nvPr>
            <p:ph type="body" idx="1"/>
          </p:nvPr>
        </p:nvSpPr>
        <p:spPr>
          <a:xfrm>
            <a:off x="609600" y="1828800"/>
            <a:ext cx="8193088" cy="4837113"/>
          </a:xfrm>
        </p:spPr>
        <p:txBody>
          <a:bodyPr/>
          <a:lstStyle/>
          <a:p>
            <a:pPr marL="230188" indent="-230188">
              <a:spcAft>
                <a:spcPct val="10000"/>
              </a:spcAft>
              <a:buSzPct val="100000"/>
            </a:pPr>
            <a:r>
              <a:rPr lang="en-US" dirty="0" smtClean="0"/>
              <a:t>Dependent on expertise of nurse</a:t>
            </a:r>
          </a:p>
          <a:p>
            <a:pPr marL="230188" indent="-230188">
              <a:spcAft>
                <a:spcPct val="10000"/>
              </a:spcAft>
              <a:buSzPct val="100000"/>
            </a:pPr>
            <a:r>
              <a:rPr lang="en-US" dirty="0" smtClean="0"/>
              <a:t>Experience builds range of cases by age group or condition</a:t>
            </a:r>
          </a:p>
          <a:p>
            <a:pPr marL="230188" indent="-230188">
              <a:spcAft>
                <a:spcPct val="10000"/>
              </a:spcAft>
              <a:buSzPct val="100000"/>
            </a:pPr>
            <a:r>
              <a:rPr lang="en-US" dirty="0" smtClean="0"/>
              <a:t>Need to identify differences in health status among patients</a:t>
            </a:r>
          </a:p>
          <a:p>
            <a:pPr marL="230188" indent="-230188">
              <a:spcAft>
                <a:spcPct val="10000"/>
              </a:spcAft>
              <a:buSzPct val="100000"/>
            </a:pPr>
            <a:r>
              <a:rPr lang="en-US" dirty="0" smtClean="0"/>
              <a:t>Provide cases that match 1 to 5 ratings on an outcome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6"/>
          <p:cNvSpPr>
            <a:spLocks noGrp="1" noChangeArrowheads="1"/>
          </p:cNvSpPr>
          <p:nvPr>
            <p:ph type="title"/>
          </p:nvPr>
        </p:nvSpPr>
        <p:spPr>
          <a:prstGeom prst="rect">
            <a:avLst/>
          </a:prstGeom>
        </p:spPr>
        <p:txBody>
          <a:bodyPr lIns="90488" tIns="44450" rIns="90488" bIns="44450">
            <a:normAutofit/>
          </a:bodyPr>
          <a:lstStyle/>
          <a:p>
            <a:pPr eaLnBrk="1" hangingPunct="1"/>
            <a:r>
              <a:rPr lang="en-US" sz="4200" b="1" dirty="0" smtClean="0"/>
              <a:t>Times To Measure Outcomes</a:t>
            </a:r>
          </a:p>
        </p:txBody>
      </p:sp>
      <p:sp>
        <p:nvSpPr>
          <p:cNvPr id="35843" name="Rectangle 1027"/>
          <p:cNvSpPr>
            <a:spLocks noGrp="1" noChangeArrowheads="1"/>
          </p:cNvSpPr>
          <p:nvPr>
            <p:ph idx="1"/>
          </p:nvPr>
        </p:nvSpPr>
        <p:spPr>
          <a:prstGeom prst="rect">
            <a:avLst/>
          </a:prstGeom>
        </p:spPr>
        <p:txBody>
          <a:bodyPr lIns="90488" tIns="44450" rIns="90488" bIns="44450">
            <a:normAutofit/>
          </a:bodyPr>
          <a:lstStyle/>
          <a:p>
            <a:pPr marL="279400" indent="-163513" eaLnBrk="1" hangingPunct="1">
              <a:buClr>
                <a:srgbClr val="FFFF00"/>
              </a:buClr>
              <a:buFont typeface="Wingdings" pitchFamily="2" charset="2"/>
              <a:buNone/>
              <a:defRPr/>
            </a:pPr>
            <a:r>
              <a:rPr lang="en-US" b="1" dirty="0" smtClean="0"/>
              <a:t>Measure the outcome when:</a:t>
            </a:r>
          </a:p>
          <a:p>
            <a:pPr marL="461963" indent="-231775">
              <a:defRPr/>
            </a:pPr>
            <a:r>
              <a:rPr lang="en-US" b="1" dirty="0" smtClean="0"/>
              <a:t>Outcome is selected</a:t>
            </a:r>
          </a:p>
          <a:p>
            <a:pPr marL="461963" indent="-231775">
              <a:defRPr/>
            </a:pPr>
            <a:r>
              <a:rPr lang="en-US" b="1" dirty="0" smtClean="0"/>
              <a:t>Patient is transferred to another unit</a:t>
            </a:r>
          </a:p>
          <a:p>
            <a:pPr marL="461963" indent="-231775">
              <a:defRPr/>
            </a:pPr>
            <a:r>
              <a:rPr lang="en-US" b="1" dirty="0" smtClean="0"/>
              <a:t>Patient status changes</a:t>
            </a:r>
          </a:p>
          <a:p>
            <a:pPr marL="461963" indent="-231775">
              <a:defRPr/>
            </a:pPr>
            <a:r>
              <a:rPr lang="en-US" b="1" dirty="0" smtClean="0"/>
              <a:t>Patient is discharged from care episode</a:t>
            </a:r>
          </a:p>
          <a:p>
            <a:pPr marL="461963" indent="-231775">
              <a:defRPr/>
            </a:pPr>
            <a:r>
              <a:rPr lang="en-US" b="1" dirty="0" smtClean="0"/>
              <a:t>Other times as determined by policy</a:t>
            </a:r>
          </a:p>
          <a:p>
            <a:pPr marL="279400" indent="-163513" eaLnBrk="1" hangingPunct="1">
              <a:buClr>
                <a:srgbClr val="FFFF00"/>
              </a:buClr>
              <a:buFont typeface="Wingdings" pitchFamily="2" charset="2"/>
              <a:buNone/>
              <a:defRPr/>
            </a:pPr>
            <a:endParaRPr lang="en-US" b="1" dirty="0" smtClean="0"/>
          </a:p>
          <a:p>
            <a:pPr marL="279400" indent="-163513" algn="r" eaLnBrk="1" hangingPunct="1">
              <a:buClr>
                <a:srgbClr val="FFFF00"/>
              </a:buClr>
              <a:buFont typeface="Wingdings" pitchFamily="2" charset="2"/>
              <a:buNone/>
              <a:defRPr/>
            </a:pPr>
            <a:r>
              <a:rPr lang="en-US" sz="2600" b="1" dirty="0" smtClean="0"/>
              <a:t>* Always consider the outcome characteristics</a:t>
            </a:r>
          </a:p>
        </p:txBody>
      </p:sp>
      <p:pic>
        <p:nvPicPr>
          <p:cNvPr id="6147" name="Picture 3" descr="C:\Users\moorhead\AppData\Local\Microsoft\Windows\Temporary Internet Files\Content.IE5\G61T11NZ\competiti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876800"/>
            <a:ext cx="1970088" cy="1295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304800"/>
            <a:ext cx="8226425" cy="685800"/>
          </a:xfrm>
        </p:spPr>
        <p:txBody>
          <a:bodyPr>
            <a:noAutofit/>
          </a:bodyPr>
          <a:lstStyle/>
          <a:p>
            <a:pPr eaLnBrk="1" hangingPunct="1"/>
            <a:r>
              <a:rPr lang="en-US" sz="4200" dirty="0" smtClean="0"/>
              <a:t>Target Outcome Rating</a:t>
            </a:r>
          </a:p>
        </p:txBody>
      </p:sp>
      <p:sp>
        <p:nvSpPr>
          <p:cNvPr id="31747" name="Rectangle 3"/>
          <p:cNvSpPr>
            <a:spLocks noGrp="1" noChangeArrowheads="1"/>
          </p:cNvSpPr>
          <p:nvPr>
            <p:ph type="body" idx="1"/>
          </p:nvPr>
        </p:nvSpPr>
        <p:spPr>
          <a:xfrm>
            <a:off x="457200" y="1752600"/>
            <a:ext cx="8229600" cy="4525963"/>
          </a:xfrm>
        </p:spPr>
        <p:txBody>
          <a:bodyPr>
            <a:normAutofit/>
          </a:bodyPr>
          <a:lstStyle/>
          <a:p>
            <a:pPr marL="0" indent="0" eaLnBrk="1" hangingPunct="1">
              <a:buFont typeface="Wingdings" pitchFamily="2" charset="2"/>
              <a:buNone/>
            </a:pPr>
            <a:r>
              <a:rPr lang="en-US" dirty="0" smtClean="0"/>
              <a:t>Allows for setting goal for patient related to a NOC outcome score using 2 options:</a:t>
            </a:r>
          </a:p>
          <a:p>
            <a:pPr eaLnBrk="1" hangingPunct="1">
              <a:buFont typeface="Wingdings" pitchFamily="2" charset="2"/>
              <a:buNone/>
            </a:pPr>
            <a:endParaRPr lang="en-US" dirty="0" smtClean="0"/>
          </a:p>
          <a:p>
            <a:pPr indent="-227013"/>
            <a:r>
              <a:rPr lang="en-US" dirty="0" smtClean="0"/>
              <a:t>Maintain at _____</a:t>
            </a:r>
          </a:p>
          <a:p>
            <a:pPr indent="-227013"/>
            <a:endParaRPr lang="en-US" dirty="0" smtClean="0"/>
          </a:p>
          <a:p>
            <a:pPr indent="-227013"/>
            <a:r>
              <a:rPr lang="en-US" dirty="0" smtClean="0"/>
              <a:t>Increase to _____</a:t>
            </a:r>
          </a:p>
          <a:p>
            <a:pPr eaLnBrk="1" hangingPunct="1"/>
            <a:endParaRPr lang="en-US" dirty="0" smtClean="0"/>
          </a:p>
          <a:p>
            <a:pPr eaLnBrk="1" hangingPunct="1">
              <a:buFont typeface="Wingdings" pitchFamily="2" charset="2"/>
              <a:buNone/>
            </a:pPr>
            <a:endParaRPr lang="en-US" dirty="0" smtClean="0"/>
          </a:p>
        </p:txBody>
      </p:sp>
      <p:pic>
        <p:nvPicPr>
          <p:cNvPr id="31750" name="Picture 10" descr="View details"/>
          <p:cNvPicPr>
            <a:picLocks noChangeAspect="1" noChangeArrowheads="1"/>
          </p:cNvPicPr>
          <p:nvPr/>
        </p:nvPicPr>
        <p:blipFill>
          <a:blip r:embed="rId3" cstate="print"/>
          <a:srcRect/>
          <a:stretch>
            <a:fillRect/>
          </a:stretch>
        </p:blipFill>
        <p:spPr bwMode="auto">
          <a:xfrm>
            <a:off x="5105400" y="2743200"/>
            <a:ext cx="30480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pPr eaLnBrk="1" hangingPunct="1"/>
            <a:r>
              <a:rPr lang="en-US" sz="4200" dirty="0" smtClean="0"/>
              <a:t>Rate Patient Status</a:t>
            </a:r>
          </a:p>
        </p:txBody>
      </p:sp>
      <p:sp>
        <p:nvSpPr>
          <p:cNvPr id="30723" name="Rectangle 3"/>
          <p:cNvSpPr>
            <a:spLocks noGrp="1" noChangeArrowheads="1"/>
          </p:cNvSpPr>
          <p:nvPr>
            <p:ph type="body" idx="1"/>
          </p:nvPr>
        </p:nvSpPr>
        <p:spPr>
          <a:xfrm>
            <a:off x="685800" y="1828800"/>
            <a:ext cx="8269288" cy="4303713"/>
          </a:xfrm>
        </p:spPr>
        <p:txBody>
          <a:bodyPr/>
          <a:lstStyle/>
          <a:p>
            <a:pPr marL="230188" indent="-230188">
              <a:buSzPct val="100000"/>
            </a:pPr>
            <a:r>
              <a:rPr lang="en-US" dirty="0" smtClean="0"/>
              <a:t>Select indicators</a:t>
            </a:r>
          </a:p>
          <a:p>
            <a:pPr marL="230188" indent="-230188">
              <a:buSzPct val="100000"/>
            </a:pPr>
            <a:r>
              <a:rPr lang="en-US" dirty="0" smtClean="0"/>
              <a:t>Evaluate patient on selected indicators</a:t>
            </a:r>
          </a:p>
          <a:p>
            <a:pPr marL="230188" indent="-230188">
              <a:buSzPct val="100000"/>
            </a:pPr>
            <a:r>
              <a:rPr lang="en-US" dirty="0" smtClean="0"/>
              <a:t>Determine overall outcome rating</a:t>
            </a:r>
          </a:p>
          <a:p>
            <a:pPr marL="230188" indent="-230188">
              <a:buSzPct val="100000"/>
            </a:pPr>
            <a:r>
              <a:rPr lang="en-US" dirty="0" smtClean="0"/>
              <a:t>Set target rating-goal</a:t>
            </a:r>
          </a:p>
          <a:p>
            <a:pPr marL="230188" indent="-230188">
              <a:buSzPct val="100000"/>
            </a:pPr>
            <a:r>
              <a:rPr lang="en-US" dirty="0" smtClean="0"/>
              <a:t>Determine focus of each discipline involved in care</a:t>
            </a:r>
          </a:p>
          <a:p>
            <a:pPr marL="230188" indent="-230188">
              <a:buSzPct val="100000"/>
            </a:pPr>
            <a:r>
              <a:rPr lang="en-US" dirty="0" smtClean="0"/>
              <a:t>Determine timing of outcome ratings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3"/>
          <p:cNvSpPr txBox="1">
            <a:spLocks noChangeArrowheads="1"/>
          </p:cNvSpPr>
          <p:nvPr/>
        </p:nvSpPr>
        <p:spPr bwMode="auto">
          <a:xfrm>
            <a:off x="838200" y="1676400"/>
            <a:ext cx="8305800" cy="1477963"/>
          </a:xfrm>
          <a:prstGeom prst="rect">
            <a:avLst/>
          </a:prstGeom>
          <a:noFill/>
          <a:ln w="9525">
            <a:noFill/>
            <a:miter lim="800000"/>
            <a:headEnd/>
            <a:tailEnd/>
          </a:ln>
        </p:spPr>
        <p:txBody>
          <a:bodyPr>
            <a:spAutoFit/>
          </a:bodyPr>
          <a:lstStyle/>
          <a:p>
            <a:pPr>
              <a:spcBef>
                <a:spcPct val="50000"/>
              </a:spcBef>
            </a:pPr>
            <a:r>
              <a:rPr lang="en-US" sz="3000" b="1" dirty="0">
                <a:cs typeface="Times New Roman" pitchFamily="18" charset="0"/>
              </a:rPr>
              <a:t>The difference between a baseline rating and the post intervention rating(s) of the outcome. This change score can be: </a:t>
            </a:r>
          </a:p>
        </p:txBody>
      </p:sp>
      <p:sp>
        <p:nvSpPr>
          <p:cNvPr id="26627" name="Rectangle 4"/>
          <p:cNvSpPr>
            <a:spLocks noGrp="1" noChangeArrowheads="1"/>
          </p:cNvSpPr>
          <p:nvPr>
            <p:ph type="title"/>
          </p:nvPr>
        </p:nvSpPr>
        <p:spPr>
          <a:prstGeom prst="rect">
            <a:avLst/>
          </a:prstGeom>
        </p:spPr>
        <p:txBody>
          <a:bodyPr/>
          <a:lstStyle/>
          <a:p>
            <a:pPr eaLnBrk="1" hangingPunct="1"/>
            <a:r>
              <a:rPr lang="en-US" b="1" dirty="0" smtClean="0"/>
              <a:t>Change in Rating Score</a:t>
            </a:r>
          </a:p>
        </p:txBody>
      </p:sp>
      <p:pic>
        <p:nvPicPr>
          <p:cNvPr id="26628" name="Picture 8" descr="C:\Users\ssweeney\AppData\Local\Microsoft\Windows\Temporary Internet Files\Content.IE5\LK73EPGH\MCj01579710000[1].wmf"/>
          <p:cNvPicPr>
            <a:picLocks noChangeAspect="1" noChangeArrowheads="1"/>
          </p:cNvPicPr>
          <p:nvPr/>
        </p:nvPicPr>
        <p:blipFill>
          <a:blip r:embed="rId3" cstate="print"/>
          <a:srcRect/>
          <a:stretch>
            <a:fillRect/>
          </a:stretch>
        </p:blipFill>
        <p:spPr bwMode="auto">
          <a:xfrm flipH="1">
            <a:off x="4876800" y="2895600"/>
            <a:ext cx="3733800" cy="3281363"/>
          </a:xfrm>
          <a:prstGeom prst="rect">
            <a:avLst/>
          </a:prstGeom>
          <a:noFill/>
          <a:ln w="9525">
            <a:noFill/>
            <a:miter lim="800000"/>
            <a:headEnd/>
            <a:tailEnd/>
          </a:ln>
        </p:spPr>
      </p:pic>
      <p:sp>
        <p:nvSpPr>
          <p:cNvPr id="26629" name="Text Box 3"/>
          <p:cNvSpPr txBox="1">
            <a:spLocks noChangeArrowheads="1"/>
          </p:cNvSpPr>
          <p:nvPr/>
        </p:nvSpPr>
        <p:spPr bwMode="auto">
          <a:xfrm>
            <a:off x="914400" y="3505200"/>
            <a:ext cx="3048000" cy="1477963"/>
          </a:xfrm>
          <a:prstGeom prst="rect">
            <a:avLst/>
          </a:prstGeom>
          <a:noFill/>
          <a:ln w="9525">
            <a:noFill/>
            <a:miter lim="800000"/>
            <a:headEnd/>
            <a:tailEnd/>
          </a:ln>
        </p:spPr>
        <p:txBody>
          <a:bodyPr wrap="square">
            <a:spAutoFit/>
          </a:bodyPr>
          <a:lstStyle/>
          <a:p>
            <a:pPr marL="401638" indent="-346075">
              <a:spcBef>
                <a:spcPct val="50000"/>
              </a:spcBef>
              <a:buClr>
                <a:schemeClr val="accent1"/>
              </a:buClr>
              <a:buSzPct val="70000"/>
              <a:buFont typeface="Wingdings" pitchFamily="2" charset="2"/>
              <a:buChar char="v"/>
            </a:pPr>
            <a:r>
              <a:rPr lang="en-US" sz="3000" b="1" dirty="0">
                <a:cs typeface="Times New Roman" pitchFamily="18" charset="0"/>
              </a:rPr>
              <a:t>Positive,   </a:t>
            </a:r>
          </a:p>
          <a:p>
            <a:pPr marL="401638" indent="-346075">
              <a:buClr>
                <a:schemeClr val="accent1"/>
              </a:buClr>
              <a:buSzPct val="70000"/>
              <a:buFont typeface="Wingdings" pitchFamily="2" charset="2"/>
              <a:buChar char="v"/>
            </a:pPr>
            <a:r>
              <a:rPr lang="en-US" sz="3000" b="1" dirty="0">
                <a:cs typeface="Times New Roman" pitchFamily="18" charset="0"/>
              </a:rPr>
              <a:t>Negative, </a:t>
            </a:r>
          </a:p>
          <a:p>
            <a:pPr marL="401638" indent="-346075">
              <a:buClr>
                <a:schemeClr val="accent1"/>
              </a:buClr>
              <a:buSzPct val="70000"/>
              <a:buFont typeface="Wingdings" pitchFamily="2" charset="2"/>
              <a:buChar char="v"/>
            </a:pPr>
            <a:r>
              <a:rPr lang="en-US" sz="3000" b="1" dirty="0">
                <a:cs typeface="Times New Roman" pitchFamily="18" charset="0"/>
              </a:rPr>
              <a:t>No change </a:t>
            </a:r>
          </a:p>
        </p:txBody>
      </p:sp>
    </p:spTree>
    <p:extLst>
      <p:ext uri="{BB962C8B-B14F-4D97-AF65-F5344CB8AC3E}">
        <p14:creationId xmlns:p14="http://schemas.microsoft.com/office/powerpoint/2010/main" val="3432042040"/>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3"/>
          <p:cNvSpPr txBox="1">
            <a:spLocks noChangeArrowheads="1"/>
          </p:cNvSpPr>
          <p:nvPr/>
        </p:nvSpPr>
        <p:spPr bwMode="auto">
          <a:xfrm>
            <a:off x="685800" y="1752600"/>
            <a:ext cx="7772400" cy="3785652"/>
          </a:xfrm>
          <a:prstGeom prst="rect">
            <a:avLst/>
          </a:prstGeom>
          <a:noFill/>
          <a:ln w="9525">
            <a:noFill/>
            <a:miter lim="800000"/>
            <a:headEnd/>
            <a:tailEnd/>
          </a:ln>
        </p:spPr>
        <p:txBody>
          <a:bodyPr>
            <a:spAutoFit/>
          </a:bodyPr>
          <a:lstStyle/>
          <a:p>
            <a:pPr marL="230188">
              <a:spcBef>
                <a:spcPct val="50000"/>
              </a:spcBef>
            </a:pPr>
            <a:r>
              <a:rPr lang="en-US" sz="3200" b="1" dirty="0">
                <a:cs typeface="Times New Roman" pitchFamily="18" charset="0"/>
              </a:rPr>
              <a:t>The change in rating </a:t>
            </a:r>
            <a:r>
              <a:rPr lang="en-US" sz="3200" b="1" dirty="0" smtClean="0">
                <a:cs typeface="Times New Roman" pitchFamily="18" charset="0"/>
              </a:rPr>
              <a:t>score represents </a:t>
            </a:r>
            <a:r>
              <a:rPr lang="en-US" sz="3200" b="1" dirty="0">
                <a:cs typeface="Times New Roman" pitchFamily="18" charset="0"/>
              </a:rPr>
              <a:t>the outcome achieved following a health care intervention or set of interventions. </a:t>
            </a:r>
          </a:p>
          <a:p>
            <a:pPr marL="517525">
              <a:spcBef>
                <a:spcPct val="50000"/>
              </a:spcBef>
            </a:pPr>
            <a:r>
              <a:rPr lang="en-US" sz="3200" b="1" dirty="0" smtClean="0">
                <a:cs typeface="Times New Roman" pitchFamily="18" charset="0"/>
              </a:rPr>
              <a:t>Possible Range </a:t>
            </a:r>
            <a:r>
              <a:rPr lang="en-US" sz="3200" b="1" dirty="0">
                <a:cs typeface="Times New Roman" pitchFamily="18" charset="0"/>
              </a:rPr>
              <a:t>-4 to +4</a:t>
            </a:r>
          </a:p>
          <a:p>
            <a:pPr marL="517525">
              <a:spcBef>
                <a:spcPct val="50000"/>
              </a:spcBef>
            </a:pPr>
            <a:r>
              <a:rPr lang="en-US" sz="3200" b="1" dirty="0">
                <a:cs typeface="Times New Roman" pitchFamily="18" charset="0"/>
              </a:rPr>
              <a:t>Examples:</a:t>
            </a:r>
          </a:p>
          <a:p>
            <a:pPr marL="517525">
              <a:spcBef>
                <a:spcPct val="50000"/>
              </a:spcBef>
            </a:pPr>
            <a:r>
              <a:rPr lang="en-US" sz="3200" b="1" dirty="0">
                <a:cs typeface="Times New Roman" pitchFamily="18" charset="0"/>
              </a:rPr>
              <a:t>+3        -2          0          +1           -3</a:t>
            </a:r>
          </a:p>
        </p:txBody>
      </p:sp>
      <p:sp>
        <p:nvSpPr>
          <p:cNvPr id="33796" name="Rectangle 4"/>
          <p:cNvSpPr>
            <a:spLocks noGrp="1" noChangeArrowheads="1"/>
          </p:cNvSpPr>
          <p:nvPr>
            <p:ph type="title"/>
          </p:nvPr>
        </p:nvSpPr>
        <p:spPr>
          <a:prstGeom prst="rect">
            <a:avLst/>
          </a:prstGeom>
        </p:spPr>
        <p:txBody>
          <a:bodyPr>
            <a:normAutofit/>
          </a:bodyPr>
          <a:lstStyle/>
          <a:p>
            <a:pPr eaLnBrk="1" hangingPunct="1"/>
            <a:r>
              <a:rPr lang="en-US" sz="4200" b="1" dirty="0" smtClean="0"/>
              <a:t>NOC Change Score</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College of Nursing</a:t>
            </a:r>
            <a:endParaRPr lang="en-US" dirty="0"/>
          </a:p>
        </p:txBody>
      </p:sp>
      <p:sp>
        <p:nvSpPr>
          <p:cNvPr id="3" name="Content Placeholder 2"/>
          <p:cNvSpPr>
            <a:spLocks noGrp="1"/>
          </p:cNvSpPr>
          <p:nvPr>
            <p:ph idx="1"/>
          </p:nvPr>
        </p:nvSpPr>
        <p:spPr/>
        <p:txBody>
          <a:bodyPr/>
          <a:lstStyle/>
          <a:p>
            <a:r>
              <a:rPr lang="en-US" dirty="0" smtClean="0"/>
              <a:t>Located on a bluff overlooking the Iowa River</a:t>
            </a:r>
          </a:p>
          <a:p>
            <a:r>
              <a:rPr lang="en-US" dirty="0" smtClean="0"/>
              <a:t>80 faculty members</a:t>
            </a:r>
          </a:p>
          <a:p>
            <a:r>
              <a:rPr lang="en-US" dirty="0" smtClean="0"/>
              <a:t>700 students</a:t>
            </a:r>
          </a:p>
          <a:p>
            <a:r>
              <a:rPr lang="en-US" dirty="0" smtClean="0"/>
              <a:t>Programs:</a:t>
            </a:r>
          </a:p>
          <a:p>
            <a:pPr lvl="1"/>
            <a:r>
              <a:rPr lang="en-US" dirty="0" smtClean="0"/>
              <a:t>BSN</a:t>
            </a:r>
          </a:p>
          <a:p>
            <a:pPr lvl="1"/>
            <a:r>
              <a:rPr lang="en-US" dirty="0" smtClean="0"/>
              <a:t>RNBSN</a:t>
            </a:r>
          </a:p>
          <a:p>
            <a:pPr lvl="1"/>
            <a:r>
              <a:rPr lang="en-US" dirty="0" smtClean="0"/>
              <a:t>CNL</a:t>
            </a:r>
          </a:p>
          <a:p>
            <a:pPr lvl="1"/>
            <a:r>
              <a:rPr lang="en-US" dirty="0" smtClean="0"/>
              <a:t>DNP</a:t>
            </a:r>
          </a:p>
          <a:p>
            <a:pPr lvl="1"/>
            <a:r>
              <a:rPr lang="en-US" dirty="0" smtClean="0"/>
              <a:t>PhD</a:t>
            </a:r>
            <a:endParaRPr lang="en-US" dirty="0"/>
          </a:p>
        </p:txBody>
      </p:sp>
      <p:pic>
        <p:nvPicPr>
          <p:cNvPr id="4" name="Picture 7" descr="redbud"/>
          <p:cNvPicPr>
            <a:picLocks noChangeAspect="1" noChangeArrowheads="1"/>
          </p:cNvPicPr>
          <p:nvPr/>
        </p:nvPicPr>
        <p:blipFill>
          <a:blip r:embed="rId2" cstate="print"/>
          <a:srcRect/>
          <a:stretch>
            <a:fillRect/>
          </a:stretch>
        </p:blipFill>
        <p:spPr bwMode="auto">
          <a:xfrm>
            <a:off x="3524250" y="2971800"/>
            <a:ext cx="5638800" cy="3200400"/>
          </a:xfrm>
          <a:prstGeom prst="rect">
            <a:avLst/>
          </a:prstGeom>
          <a:noFill/>
          <a:ln w="9525">
            <a:noFill/>
            <a:miter lim="800000"/>
            <a:headEnd/>
            <a:tailEnd/>
          </a:ln>
        </p:spPr>
      </p:pic>
    </p:spTree>
    <p:extLst>
      <p:ext uri="{BB962C8B-B14F-4D97-AF65-F5344CB8AC3E}">
        <p14:creationId xmlns:p14="http://schemas.microsoft.com/office/powerpoint/2010/main" val="26237425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14400" y="1828800"/>
            <a:ext cx="7772400" cy="1847850"/>
          </a:xfrm>
        </p:spPr>
        <p:txBody>
          <a:bodyPr>
            <a:noAutofit/>
          </a:bodyPr>
          <a:lstStyle/>
          <a:p>
            <a:r>
              <a:rPr lang="en-US" dirty="0"/>
              <a:t>Describe </a:t>
            </a:r>
            <a:r>
              <a:rPr lang="en-US" dirty="0" smtClean="0"/>
              <a:t>the Impact </a:t>
            </a:r>
            <a:r>
              <a:rPr lang="en-US" dirty="0"/>
              <a:t>of </a:t>
            </a:r>
            <a:r>
              <a:rPr lang="en-US" dirty="0" smtClean="0"/>
              <a:t>Measuring Patient Outcomes</a:t>
            </a:r>
            <a:r>
              <a:rPr lang="en-US" dirty="0"/>
              <a:t/>
            </a:r>
            <a:br>
              <a:rPr lang="en-US" dirty="0"/>
            </a:br>
            <a:endParaRPr lang="en-US" dirty="0"/>
          </a:p>
        </p:txBody>
      </p:sp>
      <p:pic>
        <p:nvPicPr>
          <p:cNvPr id="6" name="Picture 2" descr="analyzes,businesses,charts,cropped images,cropped pictures,diagrams,forecasting,forecasts,graphs,growths,icons,markets,measurements,measures,measuring,PNG,profits,stock markets,successes,transparent background,trends"/>
          <p:cNvPicPr>
            <a:picLocks noChangeAspect="1" noChangeArrowheads="1"/>
          </p:cNvPicPr>
          <p:nvPr/>
        </p:nvPicPr>
        <p:blipFill>
          <a:blip r:embed="rId2" cstate="print"/>
          <a:srcRect l="22154" t="17231" r="21231" b="16308"/>
          <a:stretch>
            <a:fillRect/>
          </a:stretch>
        </p:blipFill>
        <p:spPr bwMode="auto">
          <a:xfrm>
            <a:off x="5715000" y="3429000"/>
            <a:ext cx="2209800" cy="2594113"/>
          </a:xfrm>
          <a:prstGeom prst="rect">
            <a:avLst/>
          </a:prstGeom>
          <a:noFill/>
        </p:spPr>
      </p:pic>
    </p:spTree>
    <p:extLst>
      <p:ext uri="{BB962C8B-B14F-4D97-AF65-F5344CB8AC3E}">
        <p14:creationId xmlns:p14="http://schemas.microsoft.com/office/powerpoint/2010/main" val="29543253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3"/>
          <p:cNvSpPr txBox="1">
            <a:spLocks noChangeArrowheads="1"/>
          </p:cNvSpPr>
          <p:nvPr/>
        </p:nvSpPr>
        <p:spPr bwMode="auto">
          <a:xfrm>
            <a:off x="533400" y="2057400"/>
            <a:ext cx="8305800" cy="762000"/>
          </a:xfrm>
          <a:prstGeom prst="rect">
            <a:avLst/>
          </a:prstGeom>
          <a:solidFill>
            <a:schemeClr val="bg1"/>
          </a:solidFill>
          <a:ln w="9525">
            <a:noFill/>
            <a:miter lim="800000"/>
            <a:headEnd/>
            <a:tailEnd/>
          </a:ln>
        </p:spPr>
        <p:txBody>
          <a:bodyPr>
            <a:spAutoFit/>
          </a:bodyPr>
          <a:lstStyle/>
          <a:p>
            <a:pPr>
              <a:spcBef>
                <a:spcPct val="50000"/>
              </a:spcBef>
            </a:pPr>
            <a:r>
              <a:rPr lang="en-US" sz="4400" b="1" dirty="0">
                <a:latin typeface="Times New Roman" pitchFamily="18" charset="0"/>
                <a:cs typeface="Times New Roman" pitchFamily="18" charset="0"/>
              </a:rPr>
              <a:t> </a:t>
            </a:r>
          </a:p>
        </p:txBody>
      </p:sp>
      <p:sp>
        <p:nvSpPr>
          <p:cNvPr id="37892" name="Rectangle 4"/>
          <p:cNvSpPr>
            <a:spLocks noChangeArrowheads="1"/>
          </p:cNvSpPr>
          <p:nvPr/>
        </p:nvSpPr>
        <p:spPr bwMode="auto">
          <a:xfrm>
            <a:off x="152400" y="1676400"/>
            <a:ext cx="8915400" cy="4495800"/>
          </a:xfrm>
          <a:prstGeom prst="rect">
            <a:avLst/>
          </a:prstGeom>
          <a:solidFill>
            <a:schemeClr val="bg1"/>
          </a:solidFill>
          <a:ln w="12700">
            <a:noFill/>
            <a:miter lim="800000"/>
            <a:headEnd/>
            <a:tailEnd/>
          </a:ln>
        </p:spPr>
        <p:txBody>
          <a:bodyPr lIns="90488" tIns="44450" rIns="90488" bIns="44450"/>
          <a:lstStyle/>
          <a:p>
            <a:pPr marL="342900" indent="-342900">
              <a:buSzPct val="85000"/>
            </a:pPr>
            <a:r>
              <a:rPr lang="en-US" sz="3000" b="1" dirty="0">
                <a:latin typeface="Times New Roman" pitchFamily="18" charset="0"/>
              </a:rPr>
              <a:t>Outcome                  N	  Average    Average    Average</a:t>
            </a:r>
          </a:p>
          <a:p>
            <a:pPr marL="342900" indent="-342900">
              <a:buSzPct val="85000"/>
            </a:pPr>
            <a:r>
              <a:rPr lang="en-US" sz="3000" b="1" dirty="0">
                <a:latin typeface="Times New Roman" pitchFamily="18" charset="0"/>
              </a:rPr>
              <a:t>			 	           </a:t>
            </a:r>
            <a:r>
              <a:rPr lang="en-US" sz="3000" b="1" dirty="0" smtClean="0">
                <a:latin typeface="Times New Roman" pitchFamily="18" charset="0"/>
              </a:rPr>
              <a:t>Baseline</a:t>
            </a:r>
            <a:r>
              <a:rPr lang="en-US" sz="3000" b="1" dirty="0">
                <a:latin typeface="Times New Roman" pitchFamily="18" charset="0"/>
              </a:rPr>
              <a:t>	</a:t>
            </a:r>
            <a:r>
              <a:rPr lang="en-US" sz="3000" b="1" dirty="0" smtClean="0">
                <a:latin typeface="Times New Roman" pitchFamily="18" charset="0"/>
              </a:rPr>
              <a:t>Follow-up	Change</a:t>
            </a:r>
            <a:endParaRPr lang="en-US" sz="3000" b="1" dirty="0">
              <a:latin typeface="Times New Roman" pitchFamily="18" charset="0"/>
            </a:endParaRPr>
          </a:p>
          <a:p>
            <a:pPr marL="342900" indent="-342900">
              <a:buSzPct val="85000"/>
            </a:pPr>
            <a:r>
              <a:rPr lang="en-US" sz="2400" b="1" u="sng" dirty="0">
                <a:latin typeface="Times New Roman" pitchFamily="18" charset="0"/>
              </a:rPr>
              <a:t>									           	</a:t>
            </a:r>
          </a:p>
          <a:p>
            <a:pPr marL="342900" indent="-342900">
              <a:buSzPct val="85000"/>
            </a:pPr>
            <a:r>
              <a:rPr lang="en-US" sz="2800" b="1" dirty="0">
                <a:latin typeface="Times New Roman" pitchFamily="18" charset="0"/>
              </a:rPr>
              <a:t>Cognitive </a:t>
            </a:r>
          </a:p>
          <a:p>
            <a:pPr marL="342900" indent="-342900">
              <a:buSzPct val="85000"/>
            </a:pPr>
            <a:r>
              <a:rPr lang="en-US" sz="2800" b="1" dirty="0">
                <a:latin typeface="Times New Roman" pitchFamily="18" charset="0"/>
              </a:rPr>
              <a:t> Orientation              19        3.89	     4.05	     0.16</a:t>
            </a:r>
          </a:p>
          <a:p>
            <a:pPr marL="342900" indent="-342900">
              <a:buSzPct val="85000"/>
            </a:pPr>
            <a:endParaRPr lang="en-US" sz="2800" b="1" dirty="0">
              <a:latin typeface="Times New Roman" pitchFamily="18" charset="0"/>
            </a:endParaRPr>
          </a:p>
          <a:p>
            <a:pPr marL="342900" indent="-342900">
              <a:lnSpc>
                <a:spcPct val="120000"/>
              </a:lnSpc>
              <a:buSzPct val="85000"/>
            </a:pPr>
            <a:r>
              <a:rPr lang="en-US" sz="2800" b="1" dirty="0">
                <a:latin typeface="Times New Roman" pitchFamily="18" charset="0"/>
              </a:rPr>
              <a:t>Health Orientation   21        3.52	     3.76	     0.24</a:t>
            </a:r>
          </a:p>
          <a:p>
            <a:pPr marL="342900" indent="-342900">
              <a:lnSpc>
                <a:spcPct val="120000"/>
              </a:lnSpc>
              <a:buSzPct val="85000"/>
            </a:pPr>
            <a:endParaRPr lang="en-US" sz="2800" b="1" dirty="0">
              <a:latin typeface="Times New Roman" pitchFamily="18" charset="0"/>
            </a:endParaRPr>
          </a:p>
          <a:p>
            <a:pPr marL="342900" indent="-342900">
              <a:lnSpc>
                <a:spcPct val="120000"/>
              </a:lnSpc>
              <a:buSzPct val="85000"/>
            </a:pPr>
            <a:r>
              <a:rPr lang="en-US" sz="2800" b="1" dirty="0">
                <a:latin typeface="Times New Roman" pitchFamily="18" charset="0"/>
              </a:rPr>
              <a:t>Social Involvement   21        3.43	     3.48	     0.05</a:t>
            </a:r>
          </a:p>
        </p:txBody>
      </p:sp>
      <p:sp>
        <p:nvSpPr>
          <p:cNvPr id="37893" name="Rectangle 5"/>
          <p:cNvSpPr>
            <a:spLocks noGrp="1" noChangeArrowheads="1"/>
          </p:cNvSpPr>
          <p:nvPr>
            <p:ph type="title"/>
          </p:nvPr>
        </p:nvSpPr>
        <p:spPr>
          <a:prstGeom prst="rect">
            <a:avLst/>
          </a:prstGeom>
          <a:noFill/>
        </p:spPr>
        <p:txBody>
          <a:bodyPr>
            <a:normAutofit/>
          </a:bodyPr>
          <a:lstStyle/>
          <a:p>
            <a:pPr marL="166688" eaLnBrk="1" hangingPunct="1"/>
            <a:r>
              <a:rPr lang="en-US" dirty="0" smtClean="0">
                <a:latin typeface="Arial" pitchFamily="34" charset="0"/>
                <a:cs typeface="Arial" pitchFamily="34" charset="0"/>
              </a:rPr>
              <a:t>NOC Change Scores</a:t>
            </a:r>
          </a:p>
        </p:txBody>
      </p:sp>
      <p:sp>
        <p:nvSpPr>
          <p:cNvPr id="37894" name="Slide Number Placeholder 5"/>
          <p:cNvSpPr>
            <a:spLocks noGrp="1"/>
          </p:cNvSpPr>
          <p:nvPr>
            <p:ph type="sldNum" sz="quarter" idx="4294967295"/>
          </p:nvPr>
        </p:nvSpPr>
        <p:spPr bwMode="auto">
          <a:xfrm>
            <a:off x="7010400" y="6248400"/>
            <a:ext cx="2133600" cy="457200"/>
          </a:xfrm>
          <a:prstGeom prst="rect">
            <a:avLst/>
          </a:prstGeom>
          <a:noFill/>
          <a:ln>
            <a:miter lim="800000"/>
            <a:headEnd/>
            <a:tailEnd/>
          </a:ln>
        </p:spPr>
        <p:txBody>
          <a:bodyPr/>
          <a:lstStyle/>
          <a:p>
            <a:fld id="{B6E70BD8-176F-45A6-AD3E-80061DB9103C}" type="slidenum">
              <a:rPr lang="en-US" altLang="en-US"/>
              <a:pPr/>
              <a:t>51</a:t>
            </a:fld>
            <a:endParaRPr lang="en-US" altLang="en-US" dirty="0"/>
          </a:p>
        </p:txBody>
      </p:sp>
    </p:spTree>
    <p:extLst>
      <p:ext uri="{BB962C8B-B14F-4D97-AF65-F5344CB8AC3E}">
        <p14:creationId xmlns:p14="http://schemas.microsoft.com/office/powerpoint/2010/main" val="2396256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latin typeface="Arial" pitchFamily="34" charset="0"/>
                <a:cs typeface="Arial" pitchFamily="34" charset="0"/>
              </a:rPr>
              <a:t>NOC Change Scores</a:t>
            </a:r>
            <a:endParaRPr lang="en-US" dirty="0">
              <a:latin typeface="Arial" pitchFamily="34" charset="0"/>
              <a:cs typeface="Arial" pitchFamily="34" charset="0"/>
            </a:endParaRPr>
          </a:p>
        </p:txBody>
      </p:sp>
      <p:sp>
        <p:nvSpPr>
          <p:cNvPr id="4" name="Slide Number Placeholder 3"/>
          <p:cNvSpPr>
            <a:spLocks noGrp="1"/>
          </p:cNvSpPr>
          <p:nvPr>
            <p:ph type="sldNum" sz="quarter" idx="4294967295"/>
          </p:nvPr>
        </p:nvSpPr>
        <p:spPr>
          <a:xfrm>
            <a:off x="8204399" y="6476996"/>
            <a:ext cx="733860" cy="274320"/>
          </a:xfrm>
          <a:prstGeom prst="rect">
            <a:avLst/>
          </a:prstGeom>
        </p:spPr>
        <p:txBody>
          <a:bodyPr/>
          <a:lstStyle/>
          <a:p>
            <a:pPr lvl="0"/>
            <a:fld id="{55451464-6E13-4AB8-B7AF-DEFB5F4295F9}" type="slidenum">
              <a:rPr lang="en-US" smtClean="0"/>
              <a:pPr lvl="0"/>
              <a:t>52</a:t>
            </a:fld>
            <a:endParaRPr lang="en-US" dirty="0"/>
          </a:p>
        </p:txBody>
      </p:sp>
      <p:sp>
        <p:nvSpPr>
          <p:cNvPr id="5" name="Rectangle 4"/>
          <p:cNvSpPr>
            <a:spLocks noChangeArrowheads="1"/>
          </p:cNvSpPr>
          <p:nvPr/>
        </p:nvSpPr>
        <p:spPr bwMode="auto">
          <a:xfrm>
            <a:off x="57150" y="1390650"/>
            <a:ext cx="8940800" cy="4495800"/>
          </a:xfrm>
          <a:prstGeom prst="rect">
            <a:avLst/>
          </a:prstGeom>
          <a:solidFill>
            <a:schemeClr val="bg1"/>
          </a:solidFill>
          <a:ln w="12700">
            <a:noFill/>
            <a:miter lim="800000"/>
            <a:headEnd/>
            <a:tailEnd/>
          </a:ln>
        </p:spPr>
        <p:txBody>
          <a:bodyPr lIns="90488" tIns="44450" rIns="90488" bIns="44450"/>
          <a:lstStyle/>
          <a:p>
            <a:pPr marL="342900" indent="-342900">
              <a:buSzPct val="85000"/>
            </a:pPr>
            <a:r>
              <a:rPr lang="en-US" sz="3000" b="1" dirty="0">
                <a:latin typeface="Times New Roman" pitchFamily="18" charset="0"/>
              </a:rPr>
              <a:t>Outcome	           N	Average	Average   	Average</a:t>
            </a:r>
          </a:p>
          <a:p>
            <a:pPr marL="342900" indent="-342900">
              <a:buSzPct val="85000"/>
            </a:pPr>
            <a:r>
              <a:rPr lang="en-US" sz="3000" b="1" dirty="0">
                <a:latin typeface="Times New Roman" pitchFamily="18" charset="0"/>
              </a:rPr>
              <a:t>				 	</a:t>
            </a:r>
            <a:r>
              <a:rPr lang="en-US" sz="3000" b="1" dirty="0" smtClean="0">
                <a:latin typeface="Times New Roman" pitchFamily="18" charset="0"/>
              </a:rPr>
              <a:t>Baseline</a:t>
            </a:r>
            <a:r>
              <a:rPr lang="en-US" sz="3000" b="1" dirty="0">
                <a:latin typeface="Times New Roman" pitchFamily="18" charset="0"/>
              </a:rPr>
              <a:t>	</a:t>
            </a:r>
            <a:r>
              <a:rPr lang="en-US" sz="3000" b="1" dirty="0" smtClean="0">
                <a:latin typeface="Times New Roman" pitchFamily="18" charset="0"/>
              </a:rPr>
              <a:t>Follow-up</a:t>
            </a:r>
            <a:r>
              <a:rPr lang="en-US" sz="3000" b="1" dirty="0">
                <a:latin typeface="Times New Roman" pitchFamily="18" charset="0"/>
              </a:rPr>
              <a:t>	</a:t>
            </a:r>
            <a:r>
              <a:rPr lang="en-US" sz="3000" b="1" dirty="0" smtClean="0">
                <a:latin typeface="Times New Roman" pitchFamily="18" charset="0"/>
              </a:rPr>
              <a:t>Change</a:t>
            </a:r>
            <a:endParaRPr lang="en-US" sz="3200" b="1" dirty="0" smtClean="0">
              <a:latin typeface="Times New Roman" pitchFamily="18" charset="0"/>
            </a:endParaRPr>
          </a:p>
          <a:p>
            <a:pPr marL="342900" indent="-342900">
              <a:buSzPct val="85000"/>
            </a:pPr>
            <a:r>
              <a:rPr lang="en-US" sz="2400" b="1" u="sng" dirty="0" smtClean="0">
                <a:latin typeface="Times New Roman" pitchFamily="18" charset="0"/>
              </a:rPr>
              <a:t>									 	</a:t>
            </a:r>
            <a:r>
              <a:rPr lang="en-US" sz="2400" b="1" dirty="0" smtClean="0">
                <a:latin typeface="Times New Roman" pitchFamily="18" charset="0"/>
              </a:rPr>
              <a:t>  </a:t>
            </a:r>
          </a:p>
          <a:p>
            <a:pPr marL="342900" indent="-342900">
              <a:spcBef>
                <a:spcPct val="20000"/>
              </a:spcBef>
              <a:buSzPct val="85000"/>
            </a:pPr>
            <a:r>
              <a:rPr lang="en-US" sz="2800" b="1" dirty="0" smtClean="0">
                <a:latin typeface="Times New Roman" pitchFamily="18" charset="0"/>
              </a:rPr>
              <a:t>Self-Mutilation </a:t>
            </a:r>
            <a:endParaRPr lang="en-US" sz="2800" b="1" dirty="0">
              <a:latin typeface="Times New Roman" pitchFamily="18" charset="0"/>
            </a:endParaRPr>
          </a:p>
          <a:p>
            <a:pPr marL="342900" indent="-342900">
              <a:lnSpc>
                <a:spcPct val="75000"/>
              </a:lnSpc>
              <a:spcBef>
                <a:spcPct val="20000"/>
              </a:spcBef>
              <a:buSzPct val="85000"/>
            </a:pPr>
            <a:r>
              <a:rPr lang="en-US" sz="2800" b="1" dirty="0">
                <a:latin typeface="Times New Roman" pitchFamily="18" charset="0"/>
              </a:rPr>
              <a:t> Restraint		  06	    2.17	   4.33		   2.17</a:t>
            </a:r>
          </a:p>
          <a:p>
            <a:pPr marL="342900" indent="-342900">
              <a:spcBef>
                <a:spcPct val="20000"/>
              </a:spcBef>
              <a:buSzPct val="85000"/>
            </a:pPr>
            <a:r>
              <a:rPr lang="en-US" sz="2000" b="1" dirty="0" smtClean="0">
                <a:latin typeface="Times New Roman" pitchFamily="18" charset="0"/>
              </a:rPr>
              <a:t>  </a:t>
            </a:r>
            <a:endParaRPr lang="en-US" sz="2000" b="1" dirty="0">
              <a:latin typeface="Times New Roman" pitchFamily="18" charset="0"/>
            </a:endParaRPr>
          </a:p>
          <a:p>
            <a:pPr marL="342900" indent="-342900">
              <a:spcBef>
                <a:spcPct val="20000"/>
              </a:spcBef>
              <a:buSzPct val="85000"/>
            </a:pPr>
            <a:r>
              <a:rPr lang="en-US" sz="2800" b="1" dirty="0">
                <a:latin typeface="Times New Roman" pitchFamily="18" charset="0"/>
              </a:rPr>
              <a:t>Respiratory Status:</a:t>
            </a:r>
          </a:p>
          <a:p>
            <a:pPr marL="342900" indent="-342900">
              <a:lnSpc>
                <a:spcPct val="75000"/>
              </a:lnSpc>
              <a:spcBef>
                <a:spcPct val="20000"/>
              </a:spcBef>
              <a:buSzPct val="85000"/>
            </a:pPr>
            <a:r>
              <a:rPr lang="en-US" sz="2800" b="1" dirty="0">
                <a:latin typeface="Times New Roman" pitchFamily="18" charset="0"/>
              </a:rPr>
              <a:t> Gas Exchange	  31	    2.94	   4.13		   1.19</a:t>
            </a:r>
          </a:p>
          <a:p>
            <a:pPr marL="342900" indent="-342900">
              <a:spcBef>
                <a:spcPct val="20000"/>
              </a:spcBef>
              <a:buSzPct val="85000"/>
            </a:pPr>
            <a:r>
              <a:rPr lang="en-US" sz="2000" b="1" dirty="0" smtClean="0">
                <a:latin typeface="Times New Roman" pitchFamily="18" charset="0"/>
              </a:rPr>
              <a:t>  </a:t>
            </a:r>
            <a:endParaRPr lang="en-US" sz="2000" b="1" dirty="0">
              <a:latin typeface="Times New Roman" pitchFamily="18" charset="0"/>
            </a:endParaRPr>
          </a:p>
          <a:p>
            <a:pPr marL="342900" indent="-342900">
              <a:spcBef>
                <a:spcPct val="20000"/>
              </a:spcBef>
              <a:buSzPct val="85000"/>
            </a:pPr>
            <a:r>
              <a:rPr lang="en-US" sz="2800" b="1" dirty="0">
                <a:latin typeface="Times New Roman" pitchFamily="18" charset="0"/>
              </a:rPr>
              <a:t>Mobility Level	  53	    2.47	   3.62		   1.15	</a:t>
            </a:r>
          </a:p>
        </p:txBody>
      </p:sp>
    </p:spTree>
    <p:extLst>
      <p:ext uri="{BB962C8B-B14F-4D97-AF65-F5344CB8AC3E}">
        <p14:creationId xmlns:p14="http://schemas.microsoft.com/office/powerpoint/2010/main" val="1307292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 Patient with Hypertension</a:t>
            </a:r>
            <a:endParaRPr lang="en-US" dirty="0"/>
          </a:p>
        </p:txBody>
      </p:sp>
      <p:sp>
        <p:nvSpPr>
          <p:cNvPr id="3" name="Content Placeholder 2"/>
          <p:cNvSpPr>
            <a:spLocks noGrp="1"/>
          </p:cNvSpPr>
          <p:nvPr>
            <p:ph idx="1"/>
          </p:nvPr>
        </p:nvSpPr>
        <p:spPr/>
        <p:txBody>
          <a:bodyPr>
            <a:normAutofit fontScale="92500" lnSpcReduction="10000"/>
          </a:bodyPr>
          <a:lstStyle/>
          <a:p>
            <a:pPr>
              <a:spcAft>
                <a:spcPts val="600"/>
              </a:spcAft>
            </a:pPr>
            <a:r>
              <a:rPr lang="en-US" dirty="0" smtClean="0"/>
              <a:t>Worldwide health challenge with associated risks for comorbid diseases- cardiovascular and kidney disease</a:t>
            </a:r>
          </a:p>
          <a:p>
            <a:pPr>
              <a:spcAft>
                <a:spcPts val="600"/>
              </a:spcAft>
            </a:pPr>
            <a:r>
              <a:rPr lang="en-US" dirty="0" smtClean="0"/>
              <a:t>Estimates of 1.56 billion incidence by 2025 	 (Kearney, 2005)</a:t>
            </a:r>
          </a:p>
          <a:p>
            <a:r>
              <a:rPr lang="en-US" dirty="0" smtClean="0"/>
              <a:t>Research indicates that offering patients a choice in selecting behaviors to change increases self-monitoring compliance and self-reported behavior change</a:t>
            </a:r>
          </a:p>
          <a:p>
            <a:pPr>
              <a:buNone/>
            </a:pPr>
            <a:r>
              <a:rPr lang="en-US" dirty="0" smtClean="0"/>
              <a:t>	 (Olson, 2011)</a:t>
            </a:r>
            <a:endParaRPr lang="en-US" dirty="0"/>
          </a:p>
        </p:txBody>
      </p:sp>
    </p:spTree>
    <p:extLst>
      <p:ext uri="{BB962C8B-B14F-4D97-AF65-F5344CB8AC3E}">
        <p14:creationId xmlns:p14="http://schemas.microsoft.com/office/powerpoint/2010/main" val="4408616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NOCs for Patients with Hypertension</a:t>
            </a:r>
            <a:endParaRPr lang="en-US" b="1" dirty="0"/>
          </a:p>
        </p:txBody>
      </p:sp>
      <p:sp>
        <p:nvSpPr>
          <p:cNvPr id="5" name="Content Placeholder 4"/>
          <p:cNvSpPr>
            <a:spLocks noGrp="1"/>
          </p:cNvSpPr>
          <p:nvPr>
            <p:ph idx="1"/>
          </p:nvPr>
        </p:nvSpPr>
        <p:spPr>
          <a:xfrm>
            <a:off x="228600" y="1371600"/>
            <a:ext cx="4191000" cy="4754563"/>
          </a:xfrm>
        </p:spPr>
        <p:txBody>
          <a:bodyPr/>
          <a:lstStyle/>
          <a:p>
            <a:r>
              <a:rPr lang="en-US" sz="2800" b="1" dirty="0" smtClean="0"/>
              <a:t>Knowledge: Hypertension</a:t>
            </a:r>
          </a:p>
          <a:p>
            <a:r>
              <a:rPr lang="en-US" sz="2800" b="1" dirty="0" smtClean="0"/>
              <a:t>Compliance Behavior: Prescribed Diet</a:t>
            </a:r>
          </a:p>
          <a:p>
            <a:r>
              <a:rPr lang="en-US" sz="2800" b="1" dirty="0" smtClean="0"/>
              <a:t>Knowledge: Diet</a:t>
            </a:r>
          </a:p>
          <a:p>
            <a:r>
              <a:rPr lang="en-US" sz="2800" b="1" dirty="0" smtClean="0"/>
              <a:t>Knowledge: Medication</a:t>
            </a:r>
          </a:p>
          <a:p>
            <a:r>
              <a:rPr lang="en-US" sz="2800" b="1" dirty="0" smtClean="0"/>
              <a:t>Knowledge: Weight Management</a:t>
            </a:r>
          </a:p>
          <a:p>
            <a:pPr>
              <a:buNone/>
            </a:pPr>
            <a:endParaRPr lang="en-US" dirty="0"/>
          </a:p>
        </p:txBody>
      </p:sp>
      <p:sp>
        <p:nvSpPr>
          <p:cNvPr id="6" name="Content Placeholder 5"/>
          <p:cNvSpPr>
            <a:spLocks noGrp="1"/>
          </p:cNvSpPr>
          <p:nvPr>
            <p:ph sz="half" idx="4294967295"/>
          </p:nvPr>
        </p:nvSpPr>
        <p:spPr>
          <a:xfrm>
            <a:off x="5029200" y="1295400"/>
            <a:ext cx="4114800" cy="4830763"/>
          </a:xfrm>
          <a:prstGeom prst="rect">
            <a:avLst/>
          </a:prstGeom>
        </p:spPr>
        <p:txBody>
          <a:bodyPr/>
          <a:lstStyle/>
          <a:p>
            <a:r>
              <a:rPr lang="en-US" sz="2800" b="1" dirty="0" smtClean="0"/>
              <a:t>Medication Response</a:t>
            </a:r>
          </a:p>
          <a:p>
            <a:r>
              <a:rPr lang="en-US" sz="2800" b="1" dirty="0" smtClean="0"/>
              <a:t>Smoking Cessation Behavior</a:t>
            </a:r>
          </a:p>
          <a:p>
            <a:r>
              <a:rPr lang="en-US" sz="2800" b="1" dirty="0" smtClean="0"/>
              <a:t>Stress Level</a:t>
            </a:r>
          </a:p>
          <a:p>
            <a:r>
              <a:rPr lang="en-US" sz="2800" b="1" dirty="0" smtClean="0"/>
              <a:t>Weight Loss Behavior</a:t>
            </a:r>
          </a:p>
          <a:p>
            <a:r>
              <a:rPr lang="en-US" sz="2800" b="1" dirty="0" smtClean="0"/>
              <a:t>Self Management: Hypertension</a:t>
            </a:r>
          </a:p>
          <a:p>
            <a:r>
              <a:rPr lang="en-US" sz="2800" b="1" dirty="0" smtClean="0"/>
              <a:t>Hypertension Severity</a:t>
            </a:r>
          </a:p>
          <a:p>
            <a:endParaRPr lang="en-US" dirty="0" smtClean="0"/>
          </a:p>
          <a:p>
            <a:endParaRPr lang="en-US" dirty="0" smtClean="0"/>
          </a:p>
          <a:p>
            <a:endParaRPr lang="en-US" dirty="0"/>
          </a:p>
        </p:txBody>
      </p:sp>
      <p:pic>
        <p:nvPicPr>
          <p:cNvPr id="4098" name="Picture 2" descr="C:\Users\moorhead\AppData\Local\Microsoft\Windows\Temporary Internet Files\Content.IE5\FBAJYX23\stock-vector-arterial-blood-pressure-checking-concept-46643453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5425440"/>
            <a:ext cx="1371600" cy="1432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7467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dirty="0" smtClean="0"/>
              <a:t>Linking Knowledge to Behavior</a:t>
            </a:r>
          </a:p>
        </p:txBody>
      </p:sp>
      <p:sp>
        <p:nvSpPr>
          <p:cNvPr id="53251" name="Content Placeholder 2"/>
          <p:cNvSpPr>
            <a:spLocks noGrp="1"/>
          </p:cNvSpPr>
          <p:nvPr>
            <p:ph idx="1"/>
          </p:nvPr>
        </p:nvSpPr>
        <p:spPr>
          <a:xfrm>
            <a:off x="1295400" y="1600200"/>
            <a:ext cx="7010400" cy="4530725"/>
          </a:xfrm>
        </p:spPr>
        <p:txBody>
          <a:bodyPr/>
          <a:lstStyle/>
          <a:p>
            <a:r>
              <a:rPr lang="en-US" altLang="en-US" sz="2800" dirty="0" smtClean="0"/>
              <a:t>The patient’s knowledge level on an outcome may be an intermediate outcome</a:t>
            </a:r>
          </a:p>
          <a:p>
            <a:r>
              <a:rPr lang="en-US" altLang="en-US" sz="2800" dirty="0" smtClean="0"/>
              <a:t>Many times the real outcome nurses hope for with patients is focused on behavior change over time</a:t>
            </a:r>
          </a:p>
          <a:p>
            <a:r>
              <a:rPr lang="en-US" altLang="en-US" sz="2800" dirty="0" smtClean="0"/>
              <a:t>Consider following both a knowledge outcome and a related behavioral</a:t>
            </a:r>
          </a:p>
          <a:p>
            <a:pPr>
              <a:buFont typeface="Wingdings" pitchFamily="2" charset="2"/>
              <a:buNone/>
            </a:pPr>
            <a:r>
              <a:rPr lang="en-US" altLang="en-US" sz="2800" dirty="0" smtClean="0"/>
              <a:t>	outcome</a:t>
            </a:r>
          </a:p>
          <a:p>
            <a:endParaRPr lang="en-US" altLang="en-US" sz="2800" dirty="0" smtClean="0"/>
          </a:p>
          <a:p>
            <a:endParaRPr lang="en-US" altLang="en-US" sz="2800" dirty="0" smtClean="0"/>
          </a:p>
        </p:txBody>
      </p:sp>
      <p:pic>
        <p:nvPicPr>
          <p:cNvPr id="53252" name="Picture 2" descr="C:\Program Files\Microsoft Office\MEDIA\CAGCAT10\j0240719.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4267200"/>
            <a:ext cx="1163638" cy="182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65668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4"/>
          <p:cNvSpPr>
            <a:spLocks noChangeArrowheads="1"/>
          </p:cNvSpPr>
          <p:nvPr/>
        </p:nvSpPr>
        <p:spPr bwMode="auto">
          <a:xfrm>
            <a:off x="533400" y="6049963"/>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2400" b="0" dirty="0">
              <a:cs typeface="Arial" pitchFamily="34" charset="0"/>
            </a:endParaRPr>
          </a:p>
        </p:txBody>
      </p:sp>
      <p:graphicFrame>
        <p:nvGraphicFramePr>
          <p:cNvPr id="115769" name="Group 57"/>
          <p:cNvGraphicFramePr>
            <a:graphicFrameLocks noGrp="1"/>
          </p:cNvGraphicFramePr>
          <p:nvPr>
            <p:extLst>
              <p:ext uri="{D42A27DB-BD31-4B8C-83A1-F6EECF244321}">
                <p14:modId xmlns:p14="http://schemas.microsoft.com/office/powerpoint/2010/main" val="63187554"/>
              </p:ext>
            </p:extLst>
          </p:nvPr>
        </p:nvGraphicFramePr>
        <p:xfrm>
          <a:off x="457200" y="1554163"/>
          <a:ext cx="8229600" cy="4541837"/>
        </p:xfrm>
        <a:graphic>
          <a:graphicData uri="http://schemas.openxmlformats.org/drawingml/2006/table">
            <a:tbl>
              <a:tblPr/>
              <a:tblGrid>
                <a:gridCol w="2743200"/>
                <a:gridCol w="2664823"/>
                <a:gridCol w="2821577"/>
              </a:tblGrid>
              <a:tr h="12382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Arial" charset="0"/>
                        </a:rPr>
                        <a:t>Knowledge Outcome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Arial" charset="0"/>
                        </a:rPr>
                        <a:t>Primary Behavioral Outcomes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Arial" charset="0"/>
                        </a:rPr>
                        <a:t>Secondary Behavioral Outcomes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358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Knowledge: Fall Prevention (1828)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Fall Prevention Behavior (1909)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Ambulation (0200)</a:t>
                      </a:r>
                    </a:p>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Ambulation: Wheelchair (0201)</a:t>
                      </a:r>
                    </a:p>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Heedfulness of Affected Side (0918)</a:t>
                      </a:r>
                    </a:p>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Safe Home Environment (1910)</a:t>
                      </a:r>
                    </a:p>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Transfer Performance (0210)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7361" name="Rectangle 2"/>
          <p:cNvSpPr>
            <a:spLocks noChangeArrowheads="1"/>
          </p:cNvSpPr>
          <p:nvPr/>
        </p:nvSpPr>
        <p:spPr bwMode="auto">
          <a:xfrm>
            <a:off x="152400" y="0"/>
            <a:ext cx="8763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r>
              <a:rPr lang="en-US" altLang="en-US" sz="3600" dirty="0"/>
              <a:t>NOC Performance Outcomes Related to </a:t>
            </a:r>
            <a:endParaRPr lang="en-US" altLang="en-US" sz="3600" dirty="0" smtClean="0"/>
          </a:p>
          <a:p>
            <a:pPr eaLnBrk="1" hangingPunct="1">
              <a:spcBef>
                <a:spcPct val="0"/>
              </a:spcBef>
              <a:buFontTx/>
              <a:buNone/>
            </a:pPr>
            <a:r>
              <a:rPr lang="en-US" altLang="en-US" sz="3600" dirty="0" smtClean="0"/>
              <a:t>NOC </a:t>
            </a:r>
            <a:r>
              <a:rPr lang="en-US" altLang="en-US" sz="3600" dirty="0"/>
              <a:t>Knowledge Outcomes</a:t>
            </a:r>
          </a:p>
        </p:txBody>
      </p:sp>
      <p:pic>
        <p:nvPicPr>
          <p:cNvPr id="4100" name="Picture 4" descr="C:\Users\moorhead\AppData\Local\Microsoft\Windows\Temporary Internet Files\Content.IE5\MJPLQQQW\238254[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925" y="3640138"/>
            <a:ext cx="2401819" cy="2409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98454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4"/>
          <p:cNvSpPr>
            <a:spLocks noChangeArrowheads="1"/>
          </p:cNvSpPr>
          <p:nvPr/>
        </p:nvSpPr>
        <p:spPr bwMode="auto">
          <a:xfrm flipV="1">
            <a:off x="1588" y="60198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endParaRPr lang="en-US" altLang="en-US" sz="2400" b="0" dirty="0">
              <a:cs typeface="Arial" pitchFamily="34" charset="0"/>
            </a:endParaRPr>
          </a:p>
        </p:txBody>
      </p:sp>
      <p:graphicFrame>
        <p:nvGraphicFramePr>
          <p:cNvPr id="114752" name="Group 64"/>
          <p:cNvGraphicFramePr>
            <a:graphicFrameLocks noGrp="1"/>
          </p:cNvGraphicFramePr>
          <p:nvPr>
            <p:extLst>
              <p:ext uri="{D42A27DB-BD31-4B8C-83A1-F6EECF244321}">
                <p14:modId xmlns:p14="http://schemas.microsoft.com/office/powerpoint/2010/main" val="3638976917"/>
              </p:ext>
            </p:extLst>
          </p:nvPr>
        </p:nvGraphicFramePr>
        <p:xfrm>
          <a:off x="304800" y="2057400"/>
          <a:ext cx="8610600" cy="3992563"/>
        </p:xfrm>
        <a:graphic>
          <a:graphicData uri="http://schemas.openxmlformats.org/drawingml/2006/table">
            <a:tbl>
              <a:tblPr/>
              <a:tblGrid>
                <a:gridCol w="2438400"/>
                <a:gridCol w="2362200"/>
                <a:gridCol w="3810000"/>
              </a:tblGrid>
              <a:tr h="1438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Arial" charset="0"/>
                        </a:rPr>
                        <a:t>Knowledge Outcome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Arial" charset="0"/>
                        </a:rPr>
                        <a:t>Primary Behavioral Outcomes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Arial" charset="0"/>
                        </a:rPr>
                        <a:t>Secondary Behavioral Outcome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542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Knowledge: Labor &amp; Delivery (1817)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Maternal Status:</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Intrapartum (2510)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Coping (1302)</a:t>
                      </a:r>
                    </a:p>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Energy Conservation (0002)</a:t>
                      </a:r>
                    </a:p>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Family Participation in Professional Care (2605)</a:t>
                      </a:r>
                    </a:p>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Pain Control (1605)</a:t>
                      </a:r>
                    </a:p>
                    <a:p>
                      <a:pPr marL="112713" marR="0" lvl="0" indent="-112713"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6337" name="Rectangle 2"/>
          <p:cNvSpPr>
            <a:spLocks noChangeArrowheads="1"/>
          </p:cNvSpPr>
          <p:nvPr/>
        </p:nvSpPr>
        <p:spPr bwMode="auto">
          <a:xfrm>
            <a:off x="152400" y="0"/>
            <a:ext cx="8915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b="1">
                <a:solidFill>
                  <a:schemeClr val="tx1"/>
                </a:solidFill>
                <a:latin typeface="Times New Roman" pitchFamily="18" charset="0"/>
                <a:cs typeface="Times New Roman" pitchFamily="18" charset="0"/>
              </a:defRPr>
            </a:lvl1pPr>
            <a:lvl2pPr marL="742950" indent="-285750" eaLnBrk="0" hangingPunct="0">
              <a:spcBef>
                <a:spcPct val="20000"/>
              </a:spcBef>
              <a:buFont typeface="Arial" pitchFamily="34" charset="0"/>
              <a:buChar char="–"/>
              <a:defRPr sz="2800" b="1">
                <a:solidFill>
                  <a:schemeClr val="tx1"/>
                </a:solidFill>
                <a:latin typeface="Times New Roman" pitchFamily="18" charset="0"/>
                <a:cs typeface="Times New Roman" pitchFamily="18" charset="0"/>
              </a:defRPr>
            </a:lvl2pPr>
            <a:lvl3pPr marL="1143000" indent="-228600" eaLnBrk="0" hangingPunct="0">
              <a:spcBef>
                <a:spcPct val="20000"/>
              </a:spcBef>
              <a:buFont typeface="Arial" pitchFamily="34" charset="0"/>
              <a:buChar char="•"/>
              <a:defRPr sz="2400" b="1">
                <a:solidFill>
                  <a:schemeClr val="tx1"/>
                </a:solidFill>
                <a:latin typeface="Times New Roman" pitchFamily="18" charset="0"/>
                <a:cs typeface="Times New Roman" pitchFamily="18" charset="0"/>
              </a:defRPr>
            </a:lvl3pPr>
            <a:lvl4pPr marL="16002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4pPr>
            <a:lvl5pPr marL="2057400" indent="-228600" eaLnBrk="0" hangingPunct="0">
              <a:spcBef>
                <a:spcPct val="20000"/>
              </a:spcBef>
              <a:buFont typeface="Arial" pitchFamily="34" charset="0"/>
              <a:buChar char="»"/>
              <a:defRPr sz="2000" b="1">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Font typeface="Arial" pitchFamily="34" charset="0"/>
              <a:buChar char="»"/>
              <a:defRPr sz="2000" b="1">
                <a:solidFill>
                  <a:schemeClr val="tx1"/>
                </a:solidFill>
                <a:latin typeface="Times New Roman" pitchFamily="18" charset="0"/>
                <a:cs typeface="Times New Roman" pitchFamily="18" charset="0"/>
              </a:defRPr>
            </a:lvl9pPr>
          </a:lstStyle>
          <a:p>
            <a:pPr eaLnBrk="1" hangingPunct="1">
              <a:spcBef>
                <a:spcPct val="0"/>
              </a:spcBef>
              <a:buFontTx/>
              <a:buNone/>
            </a:pPr>
            <a:r>
              <a:rPr lang="en-US" altLang="en-US" sz="3600" dirty="0"/>
              <a:t>NOC Performance Outcomes Related to NOC Knowledge Outcomes</a:t>
            </a:r>
          </a:p>
        </p:txBody>
      </p:sp>
      <p:pic>
        <p:nvPicPr>
          <p:cNvPr id="5123" name="Picture 3" descr="C:\Users\moorhead\AppData\Local\Microsoft\Windows\Temporary Internet Files\Content.IE5\S35A67QI\hqdefaul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438650"/>
            <a:ext cx="2133600" cy="1600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086599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a:prstGeom prst="rect">
            <a:avLst/>
          </a:prstGeom>
        </p:spPr>
        <p:txBody>
          <a:bodyPr/>
          <a:lstStyle/>
          <a:p>
            <a:pPr eaLnBrk="1" hangingPunct="1"/>
            <a:r>
              <a:rPr lang="en-US" altLang="en-US" dirty="0" smtClean="0"/>
              <a:t>Implementation- NOC</a:t>
            </a:r>
          </a:p>
        </p:txBody>
      </p:sp>
      <p:sp>
        <p:nvSpPr>
          <p:cNvPr id="51203" name="Rectangle 3"/>
          <p:cNvSpPr>
            <a:spLocks noGrp="1"/>
          </p:cNvSpPr>
          <p:nvPr>
            <p:ph idx="1"/>
          </p:nvPr>
        </p:nvSpPr>
        <p:spPr>
          <a:prstGeom prst="rect">
            <a:avLst/>
          </a:prstGeom>
        </p:spPr>
        <p:txBody>
          <a:bodyPr/>
          <a:lstStyle/>
          <a:p>
            <a:pPr eaLnBrk="1" hangingPunct="1">
              <a:spcBef>
                <a:spcPct val="35000"/>
              </a:spcBef>
              <a:buSzPct val="70000"/>
            </a:pPr>
            <a:r>
              <a:rPr lang="en-US" altLang="en-US" sz="2800" dirty="0" smtClean="0"/>
              <a:t>Ability to determine outcomes of care using rating scales</a:t>
            </a:r>
          </a:p>
          <a:p>
            <a:pPr eaLnBrk="1" hangingPunct="1">
              <a:spcBef>
                <a:spcPct val="35000"/>
              </a:spcBef>
              <a:buSzPct val="70000"/>
            </a:pPr>
            <a:r>
              <a:rPr lang="en-US" altLang="en-US" sz="2800" dirty="0" smtClean="0"/>
              <a:t>Ability to set target rating </a:t>
            </a:r>
          </a:p>
          <a:p>
            <a:pPr eaLnBrk="1" hangingPunct="1">
              <a:spcBef>
                <a:spcPct val="35000"/>
              </a:spcBef>
              <a:buSzPct val="70000"/>
            </a:pPr>
            <a:r>
              <a:rPr lang="en-US" altLang="en-US" sz="2800" dirty="0" smtClean="0"/>
              <a:t>Uses reference person for comparison</a:t>
            </a:r>
          </a:p>
          <a:p>
            <a:pPr eaLnBrk="1" hangingPunct="1">
              <a:spcBef>
                <a:spcPct val="35000"/>
              </a:spcBef>
              <a:buSzPct val="70000"/>
            </a:pPr>
            <a:r>
              <a:rPr lang="en-US" altLang="en-US" sz="2800" dirty="0" smtClean="0"/>
              <a:t>Define parameters for discharge</a:t>
            </a:r>
          </a:p>
          <a:p>
            <a:pPr eaLnBrk="1" hangingPunct="1">
              <a:spcBef>
                <a:spcPct val="35000"/>
              </a:spcBef>
              <a:buSzPct val="70000"/>
            </a:pPr>
            <a:r>
              <a:rPr lang="en-US" altLang="en-US" sz="2800" dirty="0" smtClean="0"/>
              <a:t>Evaluate care for a group of patients over time</a:t>
            </a:r>
          </a:p>
          <a:p>
            <a:pPr eaLnBrk="1" hangingPunct="1">
              <a:spcBef>
                <a:spcPct val="35000"/>
              </a:spcBef>
              <a:buSzPct val="70000"/>
            </a:pPr>
            <a:r>
              <a:rPr lang="en-US" altLang="en-US" sz="2800" dirty="0" smtClean="0"/>
              <a:t>Build evidence over time</a:t>
            </a:r>
          </a:p>
        </p:txBody>
      </p:sp>
    </p:spTree>
    <p:extLst>
      <p:ext uri="{BB962C8B-B14F-4D97-AF65-F5344CB8AC3E}">
        <p14:creationId xmlns:p14="http://schemas.microsoft.com/office/powerpoint/2010/main" val="9878494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066800" y="277813"/>
            <a:ext cx="7924800" cy="712787"/>
          </a:xfrm>
        </p:spPr>
        <p:txBody>
          <a:bodyPr/>
          <a:lstStyle/>
          <a:p>
            <a:pPr algn="l" eaLnBrk="1" hangingPunct="1"/>
            <a:r>
              <a:rPr lang="en-US" altLang="en-US" dirty="0" smtClean="0"/>
              <a:t>Benefits of Using NOC Outcomes</a:t>
            </a:r>
          </a:p>
        </p:txBody>
      </p:sp>
      <p:sp>
        <p:nvSpPr>
          <p:cNvPr id="47107" name="Rectangle 3"/>
          <p:cNvSpPr>
            <a:spLocks noGrp="1" noChangeArrowheads="1"/>
          </p:cNvSpPr>
          <p:nvPr>
            <p:ph type="body" idx="1"/>
          </p:nvPr>
        </p:nvSpPr>
        <p:spPr>
          <a:xfrm>
            <a:off x="304800" y="1447800"/>
            <a:ext cx="8686800" cy="4835525"/>
          </a:xfrm>
        </p:spPr>
        <p:txBody>
          <a:bodyPr/>
          <a:lstStyle/>
          <a:p>
            <a:pPr eaLnBrk="1" hangingPunct="1">
              <a:spcBef>
                <a:spcPct val="30000"/>
              </a:spcBef>
              <a:buSzPct val="70000"/>
            </a:pPr>
            <a:r>
              <a:rPr lang="en-US" altLang="en-US" dirty="0" smtClean="0"/>
              <a:t>Makes evaluation of care possible over time &amp; across settings</a:t>
            </a:r>
          </a:p>
          <a:p>
            <a:pPr eaLnBrk="1" hangingPunct="1">
              <a:spcBef>
                <a:spcPct val="30000"/>
              </a:spcBef>
              <a:buSzPct val="70000"/>
            </a:pPr>
            <a:r>
              <a:rPr lang="en-US" altLang="en-US" dirty="0" smtClean="0"/>
              <a:t>Identifies need for referrals and  additional care post discharge</a:t>
            </a:r>
          </a:p>
          <a:p>
            <a:pPr eaLnBrk="1" hangingPunct="1">
              <a:spcBef>
                <a:spcPct val="30000"/>
              </a:spcBef>
              <a:buSzPct val="70000"/>
            </a:pPr>
            <a:r>
              <a:rPr lang="en-US" altLang="en-US" dirty="0" smtClean="0"/>
              <a:t>Identifies where change in status, perceptions, and behavior is possible</a:t>
            </a:r>
          </a:p>
          <a:p>
            <a:pPr eaLnBrk="1" hangingPunct="1">
              <a:spcBef>
                <a:spcPct val="30000"/>
              </a:spcBef>
              <a:buSzPct val="70000"/>
            </a:pPr>
            <a:r>
              <a:rPr lang="en-US" altLang="en-US" dirty="0" smtClean="0"/>
              <a:t>Provides data to determine what interventions work for specific populations</a:t>
            </a:r>
          </a:p>
          <a:p>
            <a:pPr eaLnBrk="1" hangingPunct="1">
              <a:spcBef>
                <a:spcPct val="30000"/>
              </a:spcBef>
            </a:pPr>
            <a:endParaRPr lang="en-US" altLang="en-US" sz="2800" dirty="0" smtClean="0"/>
          </a:p>
        </p:txBody>
      </p:sp>
    </p:spTree>
    <p:extLst>
      <p:ext uri="{BB962C8B-B14F-4D97-AF65-F5344CB8AC3E}">
        <p14:creationId xmlns:p14="http://schemas.microsoft.com/office/powerpoint/2010/main" val="256781823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r>
              <a:rPr lang="en-US" dirty="0" smtClean="0"/>
              <a:t>Center for Classification &amp; </a:t>
            </a:r>
            <a:br>
              <a:rPr lang="en-US" dirty="0" smtClean="0"/>
            </a:br>
            <a:r>
              <a:rPr lang="en-US" dirty="0" smtClean="0"/>
              <a:t>Clinical Effectiveness</a:t>
            </a:r>
            <a:endParaRPr lang="en-US" dirty="0"/>
          </a:p>
        </p:txBody>
      </p:sp>
      <p:sp>
        <p:nvSpPr>
          <p:cNvPr id="3" name="Content Placeholder 2"/>
          <p:cNvSpPr>
            <a:spLocks noGrp="1"/>
          </p:cNvSpPr>
          <p:nvPr>
            <p:ph idx="1"/>
          </p:nvPr>
        </p:nvSpPr>
        <p:spPr>
          <a:xfrm>
            <a:off x="457200" y="1600200"/>
            <a:ext cx="8229600" cy="4525963"/>
          </a:xfrm>
        </p:spPr>
        <p:txBody>
          <a:bodyPr/>
          <a:lstStyle/>
          <a:p>
            <a:pPr>
              <a:spcAft>
                <a:spcPct val="20000"/>
              </a:spcAft>
              <a:buSzPct val="100000"/>
            </a:pPr>
            <a:r>
              <a:rPr lang="en-US" dirty="0" smtClean="0"/>
              <a:t>Located in the College of Nursing at the University of Iowa</a:t>
            </a:r>
          </a:p>
          <a:p>
            <a:pPr>
              <a:spcAft>
                <a:spcPct val="20000"/>
              </a:spcAft>
              <a:buSzPct val="100000"/>
            </a:pPr>
            <a:r>
              <a:rPr lang="en-US" dirty="0" smtClean="0"/>
              <a:t>Center established in 1995 by the Iowa Board of Regents</a:t>
            </a:r>
          </a:p>
          <a:p>
            <a:pPr>
              <a:spcAft>
                <a:spcPct val="20000"/>
              </a:spcAft>
              <a:buSzPct val="100000"/>
            </a:pPr>
            <a:r>
              <a:rPr lang="en-US" dirty="0" smtClean="0"/>
              <a:t>Purpose: To facilitate the ongoing upkeep of Nursing Interventions Classification (NIC) &amp; Nursing Outcomes Classification (NOC)</a:t>
            </a:r>
            <a:endParaRPr lang="en-US" dirty="0"/>
          </a:p>
        </p:txBody>
      </p:sp>
    </p:spTree>
    <p:extLst>
      <p:ext uri="{BB962C8B-B14F-4D97-AF65-F5344CB8AC3E}">
        <p14:creationId xmlns:p14="http://schemas.microsoft.com/office/powerpoint/2010/main" val="138455870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066800" y="0"/>
            <a:ext cx="8229600" cy="1139825"/>
          </a:xfrm>
        </p:spPr>
        <p:txBody>
          <a:bodyPr/>
          <a:lstStyle/>
          <a:p>
            <a:pPr algn="l" eaLnBrk="1" hangingPunct="1"/>
            <a:r>
              <a:rPr lang="en-US" altLang="en-US" dirty="0" smtClean="0"/>
              <a:t>Benefits of Using NOC Outcomes</a:t>
            </a:r>
          </a:p>
        </p:txBody>
      </p:sp>
      <p:sp>
        <p:nvSpPr>
          <p:cNvPr id="48131" name="Rectangle 3"/>
          <p:cNvSpPr>
            <a:spLocks noGrp="1" noChangeArrowheads="1"/>
          </p:cNvSpPr>
          <p:nvPr>
            <p:ph type="body" idx="1"/>
          </p:nvPr>
        </p:nvSpPr>
        <p:spPr>
          <a:xfrm>
            <a:off x="685800" y="1524000"/>
            <a:ext cx="8305800" cy="4759325"/>
          </a:xfrm>
        </p:spPr>
        <p:txBody>
          <a:bodyPr/>
          <a:lstStyle/>
          <a:p>
            <a:pPr eaLnBrk="1" hangingPunct="1">
              <a:buSzPct val="70000"/>
            </a:pPr>
            <a:r>
              <a:rPr lang="en-US" altLang="en-US" sz="2800" dirty="0" smtClean="0"/>
              <a:t>Allows for a focus on maintaining current patient status as long as possible in terminally ill patients or  elderly</a:t>
            </a:r>
          </a:p>
          <a:p>
            <a:pPr eaLnBrk="1" hangingPunct="1">
              <a:buSzPct val="70000"/>
            </a:pPr>
            <a:r>
              <a:rPr lang="en-US" altLang="en-US" sz="2800" dirty="0" smtClean="0"/>
              <a:t>Identifies outcomes of specialty practice</a:t>
            </a:r>
          </a:p>
          <a:p>
            <a:pPr eaLnBrk="1" hangingPunct="1">
              <a:buSzPct val="70000"/>
            </a:pPr>
            <a:r>
              <a:rPr lang="en-US" altLang="en-US" sz="2800" dirty="0" smtClean="0"/>
              <a:t>Can be used in interdisciplinary settings</a:t>
            </a:r>
          </a:p>
          <a:p>
            <a:pPr eaLnBrk="1" hangingPunct="1">
              <a:buSzPct val="70000"/>
            </a:pPr>
            <a:r>
              <a:rPr lang="en-US" altLang="en-US" sz="2800" dirty="0" smtClean="0"/>
              <a:t>Captures change in patient status for even short hospital stays</a:t>
            </a:r>
          </a:p>
          <a:p>
            <a:pPr eaLnBrk="1" hangingPunct="1">
              <a:buSzPct val="70000"/>
            </a:pPr>
            <a:r>
              <a:rPr lang="en-US" altLang="en-US" sz="2800" dirty="0" smtClean="0"/>
              <a:t>Builds the knowledge base for expert practice &amp; evidence-based care</a:t>
            </a:r>
          </a:p>
        </p:txBody>
      </p:sp>
    </p:spTree>
    <p:extLst>
      <p:ext uri="{BB962C8B-B14F-4D97-AF65-F5344CB8AC3E}">
        <p14:creationId xmlns:p14="http://schemas.microsoft.com/office/powerpoint/2010/main" val="970703073"/>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pPr eaLnBrk="1" hangingPunct="1"/>
            <a:r>
              <a:rPr lang="en-US" dirty="0" smtClean="0"/>
              <a:t>Translations: NOC</a:t>
            </a:r>
          </a:p>
        </p:txBody>
      </p:sp>
      <p:sp>
        <p:nvSpPr>
          <p:cNvPr id="40963" name="Rectangle 3"/>
          <p:cNvSpPr>
            <a:spLocks noGrp="1" noChangeArrowheads="1"/>
          </p:cNvSpPr>
          <p:nvPr>
            <p:ph type="body" idx="1"/>
          </p:nvPr>
        </p:nvSpPr>
        <p:spPr>
          <a:xfrm>
            <a:off x="228600" y="1752600"/>
            <a:ext cx="7162800" cy="1981200"/>
          </a:xfrm>
        </p:spPr>
        <p:txBody>
          <a:bodyPr>
            <a:noAutofit/>
          </a:bodyPr>
          <a:lstStyle/>
          <a:p>
            <a:pPr eaLnBrk="1" hangingPunct="1">
              <a:buClr>
                <a:schemeClr val="folHlink"/>
              </a:buClr>
              <a:buFont typeface="Wingdings" pitchFamily="2" charset="2"/>
              <a:buNone/>
            </a:pPr>
            <a:r>
              <a:rPr lang="en-US" dirty="0" smtClean="0"/>
              <a:t>Chinese (simplified and traditional)</a:t>
            </a:r>
          </a:p>
          <a:p>
            <a:pPr eaLnBrk="1" hangingPunct="1">
              <a:buClr>
                <a:schemeClr val="folHlink"/>
              </a:buClr>
              <a:buFont typeface="Wingdings" pitchFamily="2" charset="2"/>
              <a:buNone/>
            </a:pPr>
            <a:r>
              <a:rPr lang="en-US" dirty="0" smtClean="0"/>
              <a:t>Dutch</a:t>
            </a:r>
          </a:p>
          <a:p>
            <a:pPr eaLnBrk="1" hangingPunct="1">
              <a:buClr>
                <a:schemeClr val="folHlink"/>
              </a:buClr>
              <a:buFont typeface="Wingdings" pitchFamily="2" charset="2"/>
              <a:buNone/>
            </a:pPr>
            <a:r>
              <a:rPr lang="en-US" dirty="0" smtClean="0"/>
              <a:t>French</a:t>
            </a:r>
          </a:p>
          <a:p>
            <a:pPr eaLnBrk="1" hangingPunct="1">
              <a:buClr>
                <a:schemeClr val="folHlink"/>
              </a:buClr>
              <a:buFont typeface="Wingdings" pitchFamily="2" charset="2"/>
              <a:buNone/>
            </a:pPr>
            <a:r>
              <a:rPr lang="en-US" dirty="0" smtClean="0"/>
              <a:t>German</a:t>
            </a:r>
          </a:p>
        </p:txBody>
      </p:sp>
      <p:pic>
        <p:nvPicPr>
          <p:cNvPr id="40966" name="Picture 16" descr="View details"/>
          <p:cNvPicPr>
            <a:picLocks noChangeAspect="1" noChangeArrowheads="1"/>
          </p:cNvPicPr>
          <p:nvPr/>
        </p:nvPicPr>
        <p:blipFill>
          <a:blip r:embed="rId3" cstate="print"/>
          <a:srcRect t="14674" b="16667"/>
          <a:stretch>
            <a:fillRect/>
          </a:stretch>
        </p:blipFill>
        <p:spPr bwMode="auto">
          <a:xfrm>
            <a:off x="5334000" y="2971800"/>
            <a:ext cx="3505200" cy="2406650"/>
          </a:xfrm>
          <a:prstGeom prst="rect">
            <a:avLst/>
          </a:prstGeom>
          <a:noFill/>
          <a:ln w="9525">
            <a:noFill/>
            <a:miter lim="800000"/>
            <a:headEnd/>
            <a:tailEnd/>
          </a:ln>
        </p:spPr>
      </p:pic>
      <p:sp>
        <p:nvSpPr>
          <p:cNvPr id="14" name="Rectangle 3"/>
          <p:cNvSpPr txBox="1">
            <a:spLocks noChangeArrowheads="1"/>
          </p:cNvSpPr>
          <p:nvPr/>
        </p:nvSpPr>
        <p:spPr bwMode="auto">
          <a:xfrm>
            <a:off x="2286000" y="2362200"/>
            <a:ext cx="2514600" cy="3429000"/>
          </a:xfrm>
          <a:prstGeom prst="rect">
            <a:avLst/>
          </a:prstGeom>
          <a:noFill/>
          <a:ln w="9525">
            <a:noFill/>
            <a:miter lim="800000"/>
            <a:headEnd/>
            <a:tailEnd/>
          </a:ln>
        </p:spPr>
        <p:txBody>
          <a:bodyPr/>
          <a:lstStyle/>
          <a:p>
            <a:pPr marL="342900" indent="-342900">
              <a:spcBef>
                <a:spcPct val="20000"/>
              </a:spcBef>
              <a:buClr>
                <a:schemeClr val="folHlink"/>
              </a:buClr>
              <a:buSzPct val="65000"/>
              <a:buFont typeface="Wingdings" pitchFamily="2" charset="2"/>
              <a:buNone/>
              <a:defRPr/>
            </a:pPr>
            <a:r>
              <a:rPr lang="en-US" sz="3200" b="1" kern="0" dirty="0">
                <a:latin typeface="+mn-lt"/>
                <a:cs typeface="+mn-cs"/>
              </a:rPr>
              <a:t>Italian</a:t>
            </a:r>
          </a:p>
          <a:p>
            <a:pPr marL="342900" indent="-342900">
              <a:spcBef>
                <a:spcPct val="20000"/>
              </a:spcBef>
              <a:buClr>
                <a:schemeClr val="folHlink"/>
              </a:buClr>
              <a:buSzPct val="65000"/>
              <a:buFont typeface="Wingdings" pitchFamily="2" charset="2"/>
              <a:buNone/>
              <a:defRPr/>
            </a:pPr>
            <a:r>
              <a:rPr lang="en-US" sz="3200" b="1" kern="0" dirty="0">
                <a:latin typeface="+mn-lt"/>
                <a:cs typeface="+mn-cs"/>
              </a:rPr>
              <a:t>Japanese</a:t>
            </a:r>
          </a:p>
          <a:p>
            <a:pPr marL="342900" indent="-342900">
              <a:spcBef>
                <a:spcPct val="20000"/>
              </a:spcBef>
              <a:buClr>
                <a:schemeClr val="folHlink"/>
              </a:buClr>
              <a:buSzPct val="65000"/>
              <a:buFont typeface="Wingdings" pitchFamily="2" charset="2"/>
              <a:buNone/>
              <a:defRPr/>
            </a:pPr>
            <a:r>
              <a:rPr lang="en-US" sz="3200" b="1" kern="0" dirty="0">
                <a:latin typeface="+mn-lt"/>
                <a:cs typeface="+mn-cs"/>
              </a:rPr>
              <a:t>Korean</a:t>
            </a:r>
          </a:p>
          <a:p>
            <a:pPr marL="342900" indent="-342900">
              <a:spcBef>
                <a:spcPct val="20000"/>
              </a:spcBef>
              <a:buClr>
                <a:schemeClr val="folHlink"/>
              </a:buClr>
              <a:buSzPct val="65000"/>
              <a:buFont typeface="Wingdings" pitchFamily="2" charset="2"/>
              <a:buNone/>
              <a:defRPr/>
            </a:pPr>
            <a:r>
              <a:rPr lang="en-US" sz="3200" b="1" kern="0" dirty="0">
                <a:latin typeface="+mn-lt"/>
                <a:cs typeface="+mn-cs"/>
              </a:rPr>
              <a:t>Norwegian</a:t>
            </a:r>
          </a:p>
          <a:p>
            <a:pPr marL="342900" indent="-342900">
              <a:spcBef>
                <a:spcPct val="20000"/>
              </a:spcBef>
              <a:buClr>
                <a:schemeClr val="folHlink"/>
              </a:buClr>
              <a:buSzPct val="65000"/>
              <a:buFont typeface="Wingdings" pitchFamily="2" charset="2"/>
              <a:buNone/>
              <a:defRPr/>
            </a:pPr>
            <a:r>
              <a:rPr lang="en-US" sz="3200" b="1" kern="0" dirty="0">
                <a:latin typeface="+mn-lt"/>
                <a:cs typeface="+mn-cs"/>
              </a:rPr>
              <a:t>Portuguese</a:t>
            </a:r>
          </a:p>
          <a:p>
            <a:pPr marL="342900" indent="-342900">
              <a:spcBef>
                <a:spcPct val="20000"/>
              </a:spcBef>
              <a:buClr>
                <a:schemeClr val="folHlink"/>
              </a:buClr>
              <a:buSzPct val="65000"/>
              <a:buFont typeface="Wingdings" pitchFamily="2" charset="2"/>
              <a:buNone/>
              <a:defRPr/>
            </a:pPr>
            <a:r>
              <a:rPr lang="en-US" sz="3200" b="1" kern="0" dirty="0">
                <a:latin typeface="+mn-lt"/>
                <a:cs typeface="+mn-cs"/>
              </a:rPr>
              <a:t>Spanish</a:t>
            </a:r>
          </a:p>
        </p:txBody>
      </p:sp>
    </p:spTree>
    <p:extLst>
      <p:ext uri="{BB962C8B-B14F-4D97-AF65-F5344CB8AC3E}">
        <p14:creationId xmlns:p14="http://schemas.microsoft.com/office/powerpoint/2010/main" val="2251711287"/>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prstGeom prst="rect">
            <a:avLst/>
          </a:prstGeom>
        </p:spPr>
        <p:txBody>
          <a:bodyPr anchor="ctr">
            <a:noAutofit/>
          </a:bodyPr>
          <a:lstStyle/>
          <a:p>
            <a:pPr eaLnBrk="1" hangingPunct="1"/>
            <a:r>
              <a:rPr lang="en-US" dirty="0" smtClean="0"/>
              <a:t>Coming soon-  NOC 6</a:t>
            </a:r>
            <a:r>
              <a:rPr lang="en-US" baseline="30000" dirty="0" smtClean="0"/>
              <a:t>th</a:t>
            </a:r>
            <a:r>
              <a:rPr lang="en-US" dirty="0" smtClean="0"/>
              <a:t> Edition</a:t>
            </a:r>
            <a:endParaRPr lang="en-US" b="1" dirty="0" smtClean="0"/>
          </a:p>
        </p:txBody>
      </p:sp>
      <p:sp>
        <p:nvSpPr>
          <p:cNvPr id="15363" name="Content Placeholder 2"/>
          <p:cNvSpPr>
            <a:spLocks noGrp="1"/>
          </p:cNvSpPr>
          <p:nvPr>
            <p:ph idx="1"/>
          </p:nvPr>
        </p:nvSpPr>
        <p:spPr>
          <a:xfrm>
            <a:off x="381000" y="1447800"/>
            <a:ext cx="2819400" cy="609600"/>
          </a:xfrm>
          <a:prstGeom prst="rect">
            <a:avLst/>
          </a:prstGeom>
        </p:spPr>
        <p:txBody>
          <a:bodyPr/>
          <a:lstStyle/>
          <a:p>
            <a:pPr marL="0" indent="0">
              <a:buNone/>
            </a:pPr>
            <a:r>
              <a:rPr lang="en-US" b="1" dirty="0" smtClean="0"/>
              <a:t>540 outcomes</a:t>
            </a:r>
          </a:p>
        </p:txBody>
      </p:sp>
      <p:sp>
        <p:nvSpPr>
          <p:cNvPr id="9" name="Rectangle 3"/>
          <p:cNvSpPr txBox="1">
            <a:spLocks noChangeArrowheads="1"/>
          </p:cNvSpPr>
          <p:nvPr/>
        </p:nvSpPr>
        <p:spPr>
          <a:xfrm>
            <a:off x="457200" y="2133600"/>
            <a:ext cx="4953000" cy="3886200"/>
          </a:xfrm>
          <a:prstGeom prst="rect">
            <a:avLst/>
          </a:prstGeom>
        </p:spPr>
        <p:txBody>
          <a:bodyPr/>
          <a:lstStyle/>
          <a:p>
            <a:pPr>
              <a:spcBef>
                <a:spcPct val="20000"/>
              </a:spcBef>
              <a:buSzPct val="100000"/>
              <a:defRPr/>
            </a:pPr>
            <a:r>
              <a:rPr lang="en-US" sz="3200" b="1" kern="0" dirty="0" smtClean="0">
                <a:latin typeface="+mn-lt"/>
                <a:cs typeface="+mn-cs"/>
              </a:rPr>
              <a:t>Release date February 2018</a:t>
            </a:r>
          </a:p>
          <a:p>
            <a:pPr>
              <a:spcBef>
                <a:spcPct val="20000"/>
              </a:spcBef>
              <a:buSzPct val="100000"/>
              <a:defRPr/>
            </a:pPr>
            <a:r>
              <a:rPr lang="en-US" sz="3200" b="1" kern="0" dirty="0" smtClean="0">
                <a:latin typeface="+mn-lt"/>
                <a:cs typeface="+mn-cs"/>
              </a:rPr>
              <a:t>Structure</a:t>
            </a:r>
            <a:endParaRPr lang="en-US" sz="3200" b="1" kern="0" dirty="0">
              <a:latin typeface="+mn-lt"/>
              <a:cs typeface="+mn-cs"/>
            </a:endParaRPr>
          </a:p>
          <a:p>
            <a:pPr marL="684213" lvl="1" indent="-227013">
              <a:spcBef>
                <a:spcPct val="20000"/>
              </a:spcBef>
              <a:buSzPct val="100000"/>
              <a:buFont typeface="Arial" pitchFamily="34" charset="0"/>
              <a:buChar char="•"/>
              <a:defRPr/>
            </a:pPr>
            <a:r>
              <a:rPr lang="en-US" sz="3200" b="1" kern="0" dirty="0" smtClean="0">
                <a:latin typeface="+mn-lt"/>
                <a:cs typeface="+mn-cs"/>
              </a:rPr>
              <a:t>Label name</a:t>
            </a:r>
          </a:p>
          <a:p>
            <a:pPr marL="684213" lvl="1" indent="-227013">
              <a:spcBef>
                <a:spcPct val="20000"/>
              </a:spcBef>
              <a:buSzPct val="100000"/>
              <a:buFont typeface="Arial" pitchFamily="34" charset="0"/>
              <a:buChar char="•"/>
              <a:defRPr/>
            </a:pPr>
            <a:r>
              <a:rPr lang="en-US" sz="3200" b="1" kern="0" dirty="0" smtClean="0">
                <a:latin typeface="+mn-lt"/>
                <a:cs typeface="+mn-cs"/>
              </a:rPr>
              <a:t>Definition</a:t>
            </a:r>
            <a:endParaRPr lang="en-US" sz="3200" b="1" kern="0" dirty="0">
              <a:latin typeface="+mn-lt"/>
              <a:cs typeface="+mn-cs"/>
            </a:endParaRPr>
          </a:p>
          <a:p>
            <a:pPr marL="684213" lvl="1" indent="-227013">
              <a:spcBef>
                <a:spcPct val="20000"/>
              </a:spcBef>
              <a:buSzPct val="100000"/>
              <a:buFont typeface="Arial" pitchFamily="34" charset="0"/>
              <a:buChar char="•"/>
              <a:defRPr/>
            </a:pPr>
            <a:r>
              <a:rPr lang="en-US" sz="3200" b="1" kern="0" dirty="0">
                <a:latin typeface="+mn-lt"/>
                <a:cs typeface="+mn-cs"/>
              </a:rPr>
              <a:t>Measurement scale(s)</a:t>
            </a:r>
          </a:p>
          <a:p>
            <a:pPr marL="684213" lvl="1" indent="-227013">
              <a:spcBef>
                <a:spcPct val="20000"/>
              </a:spcBef>
              <a:buSzPct val="100000"/>
              <a:buFont typeface="Arial" pitchFamily="34" charset="0"/>
              <a:buChar char="•"/>
              <a:defRPr/>
            </a:pPr>
            <a:r>
              <a:rPr lang="en-US" sz="3200" b="1" kern="0" dirty="0">
                <a:latin typeface="+mn-lt"/>
                <a:cs typeface="+mn-cs"/>
              </a:rPr>
              <a:t>List of Indicators</a:t>
            </a:r>
          </a:p>
          <a:p>
            <a:pPr marL="684213" lvl="1" indent="-227013">
              <a:spcBef>
                <a:spcPct val="20000"/>
              </a:spcBef>
              <a:buSzPct val="100000"/>
              <a:buFont typeface="Arial" pitchFamily="34" charset="0"/>
              <a:buChar char="•"/>
              <a:defRPr/>
            </a:pPr>
            <a:r>
              <a:rPr lang="en-US" sz="3200" b="1" kern="0" dirty="0" smtClean="0">
                <a:latin typeface="+mn-lt"/>
                <a:cs typeface="+mn-cs"/>
              </a:rPr>
              <a:t>References</a:t>
            </a:r>
            <a:endParaRPr lang="en-US" sz="3200" b="1" kern="0" dirty="0"/>
          </a:p>
          <a:p>
            <a:pPr lvl="1">
              <a:spcBef>
                <a:spcPct val="20000"/>
              </a:spcBef>
              <a:buSzPct val="100000"/>
              <a:defRPr/>
            </a:pPr>
            <a:endParaRPr lang="en-US" sz="3200" kern="0" dirty="0"/>
          </a:p>
        </p:txBody>
      </p:sp>
      <p:pic>
        <p:nvPicPr>
          <p:cNvPr id="3" name="Picture 2"/>
          <p:cNvPicPr>
            <a:picLocks noChangeAspect="1"/>
          </p:cNvPicPr>
          <p:nvPr/>
        </p:nvPicPr>
        <p:blipFill>
          <a:blip r:embed="rId3"/>
          <a:stretch>
            <a:fillRect/>
          </a:stretch>
        </p:blipFill>
        <p:spPr>
          <a:xfrm>
            <a:off x="5867400" y="1828800"/>
            <a:ext cx="2260600" cy="2788892"/>
          </a:xfrm>
          <a:prstGeom prst="rect">
            <a:avLst/>
          </a:prstGeom>
        </p:spPr>
      </p:pic>
    </p:spTree>
    <p:extLst>
      <p:ext uri="{BB962C8B-B14F-4D97-AF65-F5344CB8AC3E}">
        <p14:creationId xmlns:p14="http://schemas.microsoft.com/office/powerpoint/2010/main" val="126554749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228600"/>
            <a:ext cx="8839200" cy="1189038"/>
          </a:xfrm>
          <a:prstGeom prst="rect">
            <a:avLst/>
          </a:prstGeom>
        </p:spPr>
        <p:txBody>
          <a:bodyPr>
            <a:normAutofit fontScale="90000"/>
          </a:bodyPr>
          <a:lstStyle/>
          <a:p>
            <a:r>
              <a:rPr lang="en-US" b="1" dirty="0" smtClean="0">
                <a:latin typeface="+mn-lt"/>
              </a:rPr>
              <a:t>NOC is Celebrating 20 Years   </a:t>
            </a:r>
            <a:br>
              <a:rPr lang="en-US" b="1" dirty="0" smtClean="0">
                <a:latin typeface="+mn-lt"/>
              </a:rPr>
            </a:br>
            <a:r>
              <a:rPr lang="en-US" b="1" dirty="0" smtClean="0">
                <a:latin typeface="+mn-lt"/>
              </a:rPr>
              <a:t>1997 - 2016</a:t>
            </a:r>
            <a:r>
              <a:rPr lang="en-US" b="1" dirty="0" smtClean="0">
                <a:latin typeface="Algerian" pitchFamily="82" charset="0"/>
              </a:rPr>
              <a:t/>
            </a:r>
            <a:br>
              <a:rPr lang="en-US" b="1" dirty="0" smtClean="0">
                <a:latin typeface="Algerian" pitchFamily="82" charset="0"/>
              </a:rPr>
            </a:br>
            <a:endParaRPr lang="en-US" b="1" dirty="0"/>
          </a:p>
        </p:txBody>
      </p:sp>
      <p:pic>
        <p:nvPicPr>
          <p:cNvPr id="1026" name="Picture 2" descr="C:\Users\moorhead\AppData\Local\Microsoft\Windows\Temporary Internet Files\Content.IE5\MNIW08ZE\MP90041008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1676401"/>
            <a:ext cx="7848599" cy="4787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03432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524000"/>
            <a:ext cx="7620000" cy="3124200"/>
          </a:xfrm>
        </p:spPr>
        <p:txBody>
          <a:bodyPr>
            <a:noAutofit/>
          </a:bodyPr>
          <a:lstStyle/>
          <a:p>
            <a:pPr marL="0" lvl="1" algn="l" eaLnBrk="1" hangingPunct="1">
              <a:spcBef>
                <a:spcPts val="0"/>
              </a:spcBef>
              <a:buClr>
                <a:srgbClr val="3B812F"/>
              </a:buClr>
              <a:buSzPct val="60000"/>
              <a:defRPr/>
            </a:pPr>
            <a:r>
              <a:rPr lang="en-US" b="1" kern="0" dirty="0" smtClean="0">
                <a:solidFill>
                  <a:srgbClr val="000000"/>
                </a:solidFill>
                <a:latin typeface="+mj-lt"/>
              </a:rPr>
              <a:t>Sue Moorhead PhD, RN, FAAN </a:t>
            </a:r>
          </a:p>
          <a:p>
            <a:pPr marL="669925" lvl="1" indent="-155575" algn="l" eaLnBrk="1" hangingPunct="1">
              <a:spcBef>
                <a:spcPts val="0"/>
              </a:spcBef>
              <a:buClr>
                <a:srgbClr val="3B812F"/>
              </a:buClr>
              <a:buSzPct val="60000"/>
              <a:defRPr/>
            </a:pPr>
            <a:r>
              <a:rPr lang="en-US" b="1" kern="0" dirty="0" smtClean="0">
                <a:solidFill>
                  <a:srgbClr val="000000"/>
                </a:solidFill>
                <a:latin typeface="+mj-lt"/>
              </a:rPr>
              <a:t>The University of Iowa</a:t>
            </a:r>
          </a:p>
          <a:p>
            <a:pPr marL="669925" lvl="1" indent="-155575" algn="l" eaLnBrk="1" hangingPunct="1">
              <a:spcBef>
                <a:spcPts val="0"/>
              </a:spcBef>
              <a:buClr>
                <a:srgbClr val="3B812F"/>
              </a:buClr>
              <a:buSzPct val="60000"/>
              <a:defRPr/>
            </a:pPr>
            <a:r>
              <a:rPr lang="en-US" b="1" kern="0" dirty="0" smtClean="0">
                <a:solidFill>
                  <a:srgbClr val="000000"/>
                </a:solidFill>
                <a:latin typeface="+mj-lt"/>
              </a:rPr>
              <a:t>College of Nursing</a:t>
            </a:r>
          </a:p>
          <a:p>
            <a:pPr marL="669925" lvl="1" indent="-155575" algn="l" eaLnBrk="1" hangingPunct="1">
              <a:spcBef>
                <a:spcPts val="0"/>
              </a:spcBef>
              <a:buClr>
                <a:srgbClr val="3B812F"/>
              </a:buClr>
              <a:buSzPct val="60000"/>
              <a:defRPr/>
            </a:pPr>
            <a:r>
              <a:rPr lang="en-US" b="1" kern="0" dirty="0" smtClean="0">
                <a:solidFill>
                  <a:srgbClr val="000000"/>
                </a:solidFill>
                <a:latin typeface="+mj-lt"/>
              </a:rPr>
              <a:t>Iowa City, Iowa 52242 USA</a:t>
            </a:r>
          </a:p>
          <a:p>
            <a:pPr marL="669925" lvl="1" indent="-155575" algn="l" eaLnBrk="1" hangingPunct="1">
              <a:spcBef>
                <a:spcPts val="0"/>
              </a:spcBef>
              <a:buClr>
                <a:srgbClr val="3B812F"/>
              </a:buClr>
              <a:buSzPct val="60000"/>
              <a:defRPr/>
            </a:pPr>
            <a:r>
              <a:rPr lang="en-US" b="1" kern="0" dirty="0" smtClean="0">
                <a:solidFill>
                  <a:srgbClr val="000000"/>
                </a:solidFill>
                <a:latin typeface="+mj-lt"/>
              </a:rPr>
              <a:t>sue-moorhead@uiowa.edu </a:t>
            </a:r>
          </a:p>
        </p:txBody>
      </p:sp>
      <p:pic>
        <p:nvPicPr>
          <p:cNvPr id="19459" name="Picture 7" descr="redbud"/>
          <p:cNvPicPr>
            <a:picLocks noChangeAspect="1" noChangeArrowheads="1"/>
          </p:cNvPicPr>
          <p:nvPr/>
        </p:nvPicPr>
        <p:blipFill>
          <a:blip r:embed="rId2" cstate="print"/>
          <a:srcRect/>
          <a:stretch>
            <a:fillRect/>
          </a:stretch>
        </p:blipFill>
        <p:spPr bwMode="auto">
          <a:xfrm>
            <a:off x="5286375" y="4682704"/>
            <a:ext cx="3857625" cy="2133600"/>
          </a:xfrm>
          <a:prstGeom prst="rect">
            <a:avLst/>
          </a:prstGeom>
          <a:noFill/>
          <a:ln w="9525">
            <a:noFill/>
            <a:miter lim="800000"/>
            <a:headEnd/>
            <a:tailEnd/>
          </a:ln>
        </p:spPr>
      </p:pic>
      <p:sp>
        <p:nvSpPr>
          <p:cNvPr id="6" name="Rectangle 2"/>
          <p:cNvSpPr txBox="1">
            <a:spLocks noChangeArrowheads="1"/>
          </p:cNvSpPr>
          <p:nvPr/>
        </p:nvSpPr>
        <p:spPr bwMode="auto">
          <a:xfrm>
            <a:off x="381000" y="304800"/>
            <a:ext cx="8229600" cy="987425"/>
          </a:xfrm>
          <a:prstGeom prst="rect">
            <a:avLst/>
          </a:prstGeom>
          <a:noFill/>
          <a:ln w="9525">
            <a:noFill/>
            <a:miter lim="800000"/>
            <a:headEnd/>
            <a:tailEnd/>
          </a:ln>
        </p:spPr>
        <p:txBody>
          <a:bodyPr anchor="ctr"/>
          <a:lstStyle/>
          <a:p>
            <a:pPr algn="ctr">
              <a:defRPr/>
            </a:pPr>
            <a:r>
              <a:rPr lang="en-US" sz="4200" b="1" dirty="0">
                <a:latin typeface="+mj-lt"/>
                <a:ea typeface="+mj-ea"/>
                <a:cs typeface="Times New Roman" pitchFamily="18" charset="0"/>
              </a:rPr>
              <a:t>Contact Information</a:t>
            </a:r>
          </a:p>
        </p:txBody>
      </p:sp>
    </p:spTree>
    <p:extLst>
      <p:ext uri="{BB962C8B-B14F-4D97-AF65-F5344CB8AC3E}">
        <p14:creationId xmlns:p14="http://schemas.microsoft.com/office/powerpoint/2010/main" val="2560039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838200" y="274638"/>
            <a:ext cx="83058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Executive Board</a:t>
            </a:r>
          </a:p>
        </p:txBody>
      </p:sp>
      <p:sp>
        <p:nvSpPr>
          <p:cNvPr id="13315" name="Content Placeholder 2"/>
          <p:cNvSpPr>
            <a:spLocks noGrp="1"/>
          </p:cNvSpPr>
          <p:nvPr>
            <p:ph idx="1"/>
          </p:nvPr>
        </p:nvSpPr>
        <p:spPr bwMode="auto">
          <a:xfrm>
            <a:off x="152400" y="1524000"/>
            <a:ext cx="8763000" cy="4525963"/>
          </a:xfrm>
          <a:noFill/>
          <a:ln>
            <a:miter lim="800000"/>
            <a:headEnd/>
            <a:tailEnd/>
          </a:ln>
        </p:spPr>
        <p:txBody>
          <a:bodyPr vert="horz" wrap="square" lIns="91440" tIns="45720" rIns="91440" bIns="45720" numCol="1" anchor="t" anchorCtr="0" compatLnSpc="1">
            <a:prstTxWarp prst="textNoShape">
              <a:avLst/>
            </a:prstTxWarp>
            <a:normAutofit/>
          </a:bodyPr>
          <a:lstStyle/>
          <a:p>
            <a:pPr>
              <a:buFontTx/>
              <a:buNone/>
            </a:pPr>
            <a:r>
              <a:rPr lang="en-US" dirty="0" smtClean="0"/>
              <a:t>Sue Moorhead, RN, PhD, FAAN Chairperson</a:t>
            </a:r>
          </a:p>
          <a:p>
            <a:pPr>
              <a:buFontTx/>
              <a:buNone/>
            </a:pPr>
            <a:r>
              <a:rPr lang="en-US" dirty="0" smtClean="0"/>
              <a:t>Gloria Bulechek, RN, PhD, FAAN</a:t>
            </a:r>
          </a:p>
          <a:p>
            <a:pPr>
              <a:buFontTx/>
              <a:buNone/>
            </a:pPr>
            <a:r>
              <a:rPr lang="en-US" dirty="0" smtClean="0"/>
              <a:t>Howard Butcher, RN, PhD</a:t>
            </a:r>
          </a:p>
          <a:p>
            <a:pPr>
              <a:buFontTx/>
              <a:buNone/>
            </a:pPr>
            <a:r>
              <a:rPr lang="en-US" dirty="0" smtClean="0"/>
              <a:t>Marion Johnson, RN, PhD </a:t>
            </a:r>
          </a:p>
          <a:p>
            <a:pPr>
              <a:buFontTx/>
              <a:buNone/>
            </a:pPr>
            <a:r>
              <a:rPr lang="en-US" dirty="0" smtClean="0"/>
              <a:t>Meridean Maas, RN, PhD, FAAN</a:t>
            </a:r>
          </a:p>
          <a:p>
            <a:pPr>
              <a:buFontTx/>
              <a:buNone/>
            </a:pPr>
            <a:r>
              <a:rPr lang="en-US" dirty="0" smtClean="0"/>
              <a:t>Elizabeth Swanson, RN, PhD</a:t>
            </a:r>
          </a:p>
          <a:p>
            <a:pPr>
              <a:buFontTx/>
              <a:buNone/>
            </a:pPr>
            <a:r>
              <a:rPr lang="en-US" dirty="0" smtClean="0"/>
              <a:t>Cheryl Wagner, RN, PhD</a:t>
            </a:r>
          </a:p>
        </p:txBody>
      </p:sp>
      <p:pic>
        <p:nvPicPr>
          <p:cNvPr id="4" name="Picture 3" descr="PC080005.JPG"/>
          <p:cNvPicPr>
            <a:picLocks noChangeAspect="1"/>
          </p:cNvPicPr>
          <p:nvPr/>
        </p:nvPicPr>
        <p:blipFill>
          <a:blip r:embed="rId3" cstate="print"/>
          <a:stretch>
            <a:fillRect/>
          </a:stretch>
        </p:blipFill>
        <p:spPr>
          <a:xfrm>
            <a:off x="5743152" y="3352800"/>
            <a:ext cx="3400848" cy="2791316"/>
          </a:xfrm>
          <a:prstGeom prst="rect">
            <a:avLst/>
          </a:prstGeom>
        </p:spPr>
      </p:pic>
    </p:spTree>
    <p:extLst>
      <p:ext uri="{BB962C8B-B14F-4D97-AF65-F5344CB8AC3E}">
        <p14:creationId xmlns:p14="http://schemas.microsoft.com/office/powerpoint/2010/main" val="2169299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Focus on outcomes of nursing care</a:t>
            </a:r>
            <a:endParaRPr lang="en-US" dirty="0"/>
          </a:p>
        </p:txBody>
      </p:sp>
      <p:sp>
        <p:nvSpPr>
          <p:cNvPr id="5" name="Subtitle 4"/>
          <p:cNvSpPr>
            <a:spLocks noGrp="1"/>
          </p:cNvSpPr>
          <p:nvPr>
            <p:ph type="subTitle" idx="1"/>
          </p:nvPr>
        </p:nvSpPr>
        <p:spPr/>
        <p:txBody>
          <a:bodyPr/>
          <a:lstStyle/>
          <a:p>
            <a:r>
              <a:rPr lang="en-US" dirty="0" smtClean="0"/>
              <a:t>Measuring the impact of what nurses do for individuals, families and communities!</a:t>
            </a:r>
            <a:endParaRPr lang="en-US" dirty="0"/>
          </a:p>
        </p:txBody>
      </p:sp>
      <p:pic>
        <p:nvPicPr>
          <p:cNvPr id="5124" name="Picture 4" descr="C:\Users\moorhead\AppData\Local\Microsoft\Windows\Temporary Internet Files\Content.IE5\MJPLQQQW\impact-world[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400050"/>
            <a:ext cx="4223538" cy="1403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96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
          <p:cNvSpPr>
            <a:spLocks noGrp="1" noChangeArrowheads="1"/>
          </p:cNvSpPr>
          <p:nvPr>
            <p:ph type="title"/>
          </p:nvPr>
        </p:nvSpPr>
        <p:spPr/>
        <p:txBody>
          <a:bodyPr/>
          <a:lstStyle/>
          <a:p>
            <a:pPr eaLnBrk="1" hangingPunct="1"/>
            <a:r>
              <a:rPr lang="en-US" b="1" dirty="0" smtClean="0"/>
              <a:t>The Long Search for Nursing Data</a:t>
            </a:r>
          </a:p>
        </p:txBody>
      </p:sp>
      <p:pic>
        <p:nvPicPr>
          <p:cNvPr id="4101" name="Picture 12" descr="250px-Florence_Nightingale_1920_reproduction"/>
          <p:cNvPicPr>
            <a:picLocks noGrp="1" noChangeAspect="1" noChangeArrowheads="1"/>
          </p:cNvPicPr>
          <p:nvPr>
            <p:ph idx="1"/>
          </p:nvPr>
        </p:nvPicPr>
        <p:blipFill>
          <a:blip r:embed="rId3" cstate="print"/>
          <a:stretch>
            <a:fillRect/>
          </a:stretch>
        </p:blipFill>
        <p:spPr>
          <a:xfrm>
            <a:off x="5943600" y="1905000"/>
            <a:ext cx="2381250" cy="3667125"/>
          </a:xfrm>
          <a:prstGeom prst="rect">
            <a:avLst/>
          </a:prstGeom>
          <a:ln w="38100">
            <a:solidFill>
              <a:srgbClr val="000000"/>
            </a:solidFill>
          </a:ln>
        </p:spPr>
      </p:pic>
      <p:sp>
        <p:nvSpPr>
          <p:cNvPr id="4099" name="Rectangle 17"/>
          <p:cNvSpPr>
            <a:spLocks noGrp="1" noChangeArrowheads="1"/>
          </p:cNvSpPr>
          <p:nvPr>
            <p:ph type="body" sz="half" idx="4294967295"/>
          </p:nvPr>
        </p:nvSpPr>
        <p:spPr>
          <a:xfrm>
            <a:off x="228600" y="1600200"/>
            <a:ext cx="4953000" cy="4530725"/>
          </a:xfrm>
          <a:prstGeom prst="rect">
            <a:avLst/>
          </a:prstGeom>
        </p:spPr>
        <p:txBody>
          <a:bodyPr>
            <a:normAutofit fontScale="32500" lnSpcReduction="20000"/>
          </a:bodyPr>
          <a:lstStyle/>
          <a:p>
            <a:pPr marL="112713" indent="-112713" eaLnBrk="1" hangingPunct="1">
              <a:buFont typeface="Wingdings" pitchFamily="2" charset="2"/>
              <a:buNone/>
            </a:pPr>
            <a:endParaRPr lang="en-US" sz="8000" b="1" dirty="0" smtClean="0"/>
          </a:p>
          <a:p>
            <a:pPr marL="112713" indent="-112713" eaLnBrk="1" hangingPunct="1">
              <a:buFont typeface="Wingdings" pitchFamily="2" charset="2"/>
              <a:buNone/>
            </a:pPr>
            <a:r>
              <a:rPr lang="en-US" sz="9800" b="1" dirty="0" smtClean="0"/>
              <a:t>In attempting to arrive at the truth, I have applied everywhere for information, but in scarcely an instance have I been able to obtain hospital records fit for any purpose of comparison. </a:t>
            </a:r>
          </a:p>
          <a:p>
            <a:pPr marL="112713" indent="-112713" eaLnBrk="1" hangingPunct="1">
              <a:buFont typeface="Wingdings" pitchFamily="2" charset="2"/>
              <a:buNone/>
            </a:pPr>
            <a:endParaRPr lang="en-US" sz="9800" b="1" dirty="0" smtClean="0"/>
          </a:p>
          <a:p>
            <a:pPr marL="112713" indent="-112713" eaLnBrk="1" hangingPunct="1">
              <a:buFont typeface="Wingdings" pitchFamily="2" charset="2"/>
              <a:buNone/>
            </a:pPr>
            <a:r>
              <a:rPr lang="en-US" sz="7600" b="1" dirty="0" smtClean="0"/>
              <a:t> </a:t>
            </a:r>
            <a:r>
              <a:rPr lang="en-US" sz="5000" b="1" i="1" dirty="0" smtClean="0"/>
              <a:t>Notes on Hospitals</a:t>
            </a:r>
            <a:r>
              <a:rPr lang="en-US" sz="5000" b="1" dirty="0" smtClean="0"/>
              <a:t>, 1863, p. 175</a:t>
            </a:r>
          </a:p>
        </p:txBody>
      </p:sp>
      <p:sp>
        <p:nvSpPr>
          <p:cNvPr id="4100" name="Rectangle 18"/>
          <p:cNvSpPr>
            <a:spLocks noGrp="1" noChangeArrowheads="1"/>
          </p:cNvSpPr>
          <p:nvPr>
            <p:ph type="body" sz="half" idx="4294967295"/>
          </p:nvPr>
        </p:nvSpPr>
        <p:spPr>
          <a:xfrm>
            <a:off x="5943600" y="1219200"/>
            <a:ext cx="3200400" cy="4530725"/>
          </a:xfrm>
          <a:prstGeom prst="rect">
            <a:avLst/>
          </a:prstGeom>
        </p:spPr>
        <p:txBody>
          <a:bodyPr/>
          <a:lstStyle/>
          <a:p>
            <a:pPr eaLnBrk="1" hangingPunct="1">
              <a:buFont typeface="Wingdings" pitchFamily="2" charset="2"/>
              <a:buNone/>
            </a:pPr>
            <a:r>
              <a:rPr lang="en-US" b="1" dirty="0" smtClean="0"/>
              <a:t>          </a:t>
            </a:r>
            <a:endParaRPr lang="en-US" sz="2000" b="1" dirty="0" smtClean="0"/>
          </a:p>
        </p:txBody>
      </p:sp>
    </p:spTree>
    <p:extLst>
      <p:ext uri="{BB962C8B-B14F-4D97-AF65-F5344CB8AC3E}">
        <p14:creationId xmlns:p14="http://schemas.microsoft.com/office/powerpoint/2010/main" val="708855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1777</TotalTime>
  <Words>2823</Words>
  <Application>Microsoft Office PowerPoint</Application>
  <PresentationFormat>On-screen Show (4:3)</PresentationFormat>
  <Paragraphs>550</Paragraphs>
  <Slides>64</Slides>
  <Notes>47</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PowerPoint Presentation</vt:lpstr>
      <vt:lpstr>Measuring Outcomes of Nursing Care using the Nursing Outcomes Classification (NOC)</vt:lpstr>
      <vt:lpstr>Where is Iowa?</vt:lpstr>
      <vt:lpstr>Iowa</vt:lpstr>
      <vt:lpstr>College of Nursing</vt:lpstr>
      <vt:lpstr>Center for Classification &amp;  Clinical Effectiveness</vt:lpstr>
      <vt:lpstr>Executive Board</vt:lpstr>
      <vt:lpstr>Focus on outcomes of nursing care</vt:lpstr>
      <vt:lpstr>The Long Search for Nursing Data</vt:lpstr>
      <vt:lpstr>Benefits of Comparable Data </vt:lpstr>
      <vt:lpstr>If we cannot name it, we cannot control it, practice it, teach it, finance it, or put it into public policy </vt:lpstr>
      <vt:lpstr>Nursing is more than tasks</vt:lpstr>
      <vt:lpstr>Our World is Structured by Many Classifications </vt:lpstr>
      <vt:lpstr>Examples of Classifications &amp;  Taxonomies</vt:lpstr>
      <vt:lpstr>Examples of Classifications and Taxonomies</vt:lpstr>
      <vt:lpstr>Examples of Classifications and Taxonomies</vt:lpstr>
      <vt:lpstr>Examples of Standards for Safety</vt:lpstr>
      <vt:lpstr>Standardized Languages help Nurses </vt:lpstr>
      <vt:lpstr>PowerPoint Presentation</vt:lpstr>
      <vt:lpstr>PowerPoint Presentation</vt:lpstr>
      <vt:lpstr>Nursing Process Generations </vt:lpstr>
      <vt:lpstr>Overview of  Nursing Outcomes Classification (NOC)</vt:lpstr>
      <vt:lpstr>Nursing Outcome Definition</vt:lpstr>
      <vt:lpstr>NOC Book Editions</vt:lpstr>
      <vt:lpstr>NOC 5th Edition</vt:lpstr>
      <vt:lpstr>Features of NOC 5th Edition</vt:lpstr>
      <vt:lpstr>Evaluation of NOC Measures</vt:lpstr>
      <vt:lpstr>NOC Domains in the Taxonomy</vt:lpstr>
      <vt:lpstr>Taxonomy of Nursing Outcomes:  Domains &amp; Classes</vt:lpstr>
      <vt:lpstr>NOC Classes in Taxonomy (32)</vt:lpstr>
      <vt:lpstr>NOC Classes in Taxonomy</vt:lpstr>
      <vt:lpstr>NOC Levels of Outcomes</vt:lpstr>
      <vt:lpstr>NOC Outcomes for Individuals</vt:lpstr>
      <vt:lpstr>NOC Outcomes for Families</vt:lpstr>
      <vt:lpstr>NOC Outcomes for Communities</vt:lpstr>
      <vt:lpstr>NOC Measurement Scales</vt:lpstr>
      <vt:lpstr>NOC Measurement Scales</vt:lpstr>
      <vt:lpstr>NOC Measurement Scales</vt:lpstr>
      <vt:lpstr>Who measures NOC outcomes?</vt:lpstr>
      <vt:lpstr>Format of outcomes</vt:lpstr>
      <vt:lpstr>NOC Example</vt:lpstr>
      <vt:lpstr>Select Outcomes Based on  Several Factors</vt:lpstr>
      <vt:lpstr>Compare to Reference Person</vt:lpstr>
      <vt:lpstr>Comparison</vt:lpstr>
      <vt:lpstr>Times To Measure Outcomes</vt:lpstr>
      <vt:lpstr>Target Outcome Rating</vt:lpstr>
      <vt:lpstr>Rate Patient Status</vt:lpstr>
      <vt:lpstr>Change in Rating Score</vt:lpstr>
      <vt:lpstr>NOC Change Score</vt:lpstr>
      <vt:lpstr>Describe the Impact of Measuring Patient Outcomes </vt:lpstr>
      <vt:lpstr>NOC Change Scores</vt:lpstr>
      <vt:lpstr>NOC Change Scores</vt:lpstr>
      <vt:lpstr>Example: Patient with Hypertension</vt:lpstr>
      <vt:lpstr>NOCs for Patients with Hypertension</vt:lpstr>
      <vt:lpstr>Linking Knowledge to Behavior</vt:lpstr>
      <vt:lpstr>PowerPoint Presentation</vt:lpstr>
      <vt:lpstr>PowerPoint Presentation</vt:lpstr>
      <vt:lpstr>Implementation- NOC</vt:lpstr>
      <vt:lpstr>Benefits of Using NOC Outcomes</vt:lpstr>
      <vt:lpstr>Benefits of Using NOC Outcomes</vt:lpstr>
      <vt:lpstr>Translations: NOC</vt:lpstr>
      <vt:lpstr>Coming soon-  NOC 6th Edition</vt:lpstr>
      <vt:lpstr>NOC is Celebrating 20 Years    1997 - 2016 </vt:lpstr>
      <vt:lpstr>PowerPoint Presentation</vt:lpstr>
    </vt:vector>
  </TitlesOfParts>
  <Company>The University of Iowa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conuser</dc:creator>
  <cp:lastModifiedBy>moorhead</cp:lastModifiedBy>
  <cp:revision>173</cp:revision>
  <cp:lastPrinted>2014-08-25T20:36:08Z</cp:lastPrinted>
  <dcterms:created xsi:type="dcterms:W3CDTF">2011-01-11T22:42:05Z</dcterms:created>
  <dcterms:modified xsi:type="dcterms:W3CDTF">2017-11-03T19:43:08Z</dcterms:modified>
</cp:coreProperties>
</file>