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handoutMasterIdLst>
    <p:handoutMasterId r:id="rId78"/>
  </p:handoutMasterIdLst>
  <p:sldIdLst>
    <p:sldId id="483" r:id="rId2"/>
    <p:sldId id="484" r:id="rId3"/>
    <p:sldId id="529" r:id="rId4"/>
    <p:sldId id="530" r:id="rId5"/>
    <p:sldId id="500" r:id="rId6"/>
    <p:sldId id="498" r:id="rId7"/>
    <p:sldId id="486" r:id="rId8"/>
    <p:sldId id="487" r:id="rId9"/>
    <p:sldId id="489" r:id="rId10"/>
    <p:sldId id="490" r:id="rId11"/>
    <p:sldId id="491" r:id="rId12"/>
    <p:sldId id="492" r:id="rId13"/>
    <p:sldId id="493" r:id="rId14"/>
    <p:sldId id="494" r:id="rId15"/>
    <p:sldId id="488" r:id="rId16"/>
    <p:sldId id="534" r:id="rId17"/>
    <p:sldId id="535" r:id="rId18"/>
    <p:sldId id="536" r:id="rId19"/>
    <p:sldId id="537" r:id="rId20"/>
    <p:sldId id="485" r:id="rId21"/>
    <p:sldId id="463" r:id="rId22"/>
    <p:sldId id="499" r:id="rId23"/>
    <p:sldId id="501" r:id="rId24"/>
    <p:sldId id="497" r:id="rId25"/>
    <p:sldId id="502" r:id="rId26"/>
    <p:sldId id="503" r:id="rId27"/>
    <p:sldId id="506" r:id="rId28"/>
    <p:sldId id="507" r:id="rId29"/>
    <p:sldId id="504" r:id="rId30"/>
    <p:sldId id="505" r:id="rId31"/>
    <p:sldId id="538" r:id="rId32"/>
    <p:sldId id="539" r:id="rId33"/>
    <p:sldId id="540" r:id="rId34"/>
    <p:sldId id="541" r:id="rId35"/>
    <p:sldId id="542" r:id="rId36"/>
    <p:sldId id="573" r:id="rId37"/>
    <p:sldId id="574" r:id="rId38"/>
    <p:sldId id="533" r:id="rId39"/>
    <p:sldId id="565" r:id="rId40"/>
    <p:sldId id="470" r:id="rId41"/>
    <p:sldId id="471" r:id="rId42"/>
    <p:sldId id="472" r:id="rId43"/>
    <p:sldId id="566" r:id="rId44"/>
    <p:sldId id="543" r:id="rId45"/>
    <p:sldId id="544" r:id="rId46"/>
    <p:sldId id="545" r:id="rId47"/>
    <p:sldId id="546" r:id="rId48"/>
    <p:sldId id="547" r:id="rId49"/>
    <p:sldId id="548" r:id="rId50"/>
    <p:sldId id="552" r:id="rId51"/>
    <p:sldId id="550" r:id="rId52"/>
    <p:sldId id="553" r:id="rId53"/>
    <p:sldId id="549" r:id="rId54"/>
    <p:sldId id="554" r:id="rId55"/>
    <p:sldId id="556" r:id="rId56"/>
    <p:sldId id="557" r:id="rId57"/>
    <p:sldId id="558" r:id="rId58"/>
    <p:sldId id="559" r:id="rId59"/>
    <p:sldId id="567" r:id="rId60"/>
    <p:sldId id="568" r:id="rId61"/>
    <p:sldId id="569" r:id="rId62"/>
    <p:sldId id="570" r:id="rId63"/>
    <p:sldId id="571" r:id="rId64"/>
    <p:sldId id="572" r:id="rId65"/>
    <p:sldId id="560" r:id="rId66"/>
    <p:sldId id="561" r:id="rId67"/>
    <p:sldId id="562" r:id="rId68"/>
    <p:sldId id="563" r:id="rId69"/>
    <p:sldId id="480" r:id="rId70"/>
    <p:sldId id="481" r:id="rId71"/>
    <p:sldId id="482" r:id="rId72"/>
    <p:sldId id="516" r:id="rId73"/>
    <p:sldId id="517" r:id="rId74"/>
    <p:sldId id="518" r:id="rId75"/>
    <p:sldId id="522" r:id="rId7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100"/>
    <a:srgbClr val="9FDFFF"/>
    <a:srgbClr val="FFFFCC"/>
    <a:srgbClr val="66CCFF"/>
    <a:srgbClr val="CCFFFF"/>
    <a:srgbClr val="CCECFF"/>
    <a:srgbClr val="FFCCFF"/>
    <a:srgbClr val="CCFFCC"/>
    <a:srgbClr val="CCCC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60" autoAdjust="0"/>
    <p:restoredTop sz="92974" autoAdjust="0"/>
  </p:normalViewPr>
  <p:slideViewPr>
    <p:cSldViewPr>
      <p:cViewPr>
        <p:scale>
          <a:sx n="124" d="100"/>
          <a:sy n="124" d="100"/>
        </p:scale>
        <p:origin x="-1710" y="1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5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A071B8D2-DB79-4567-B022-A7AC4B69827F}" type="datetimeFigureOut">
              <a:rPr lang="en-US" smtClean="0"/>
              <a:t>11/7/2017</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E8F8934-FF95-40A5-A113-B17C3CE5D183}" type="slidenum">
              <a:rPr lang="en-US" smtClean="0"/>
              <a:t>‹#›</a:t>
            </a:fld>
            <a:endParaRPr lang="en-US"/>
          </a:p>
        </p:txBody>
      </p:sp>
    </p:spTree>
    <p:extLst>
      <p:ext uri="{BB962C8B-B14F-4D97-AF65-F5344CB8AC3E}">
        <p14:creationId xmlns:p14="http://schemas.microsoft.com/office/powerpoint/2010/main" val="3070603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5" tIns="48327" rIns="96655"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5" tIns="48327" rIns="96655" bIns="48327" rtlCol="0"/>
          <a:lstStyle>
            <a:lvl1pPr algn="r">
              <a:defRPr sz="1200"/>
            </a:lvl1pPr>
          </a:lstStyle>
          <a:p>
            <a:fld id="{84027D2E-274A-4628-899A-5385653DB323}" type="datetimeFigureOut">
              <a:rPr lang="en-US" smtClean="0"/>
              <a:t>11/7/2017</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5" tIns="48327" rIns="96655" bIns="48327"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5" tIns="48327" rIns="96655"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0" cy="480060"/>
          </a:xfrm>
          <a:prstGeom prst="rect">
            <a:avLst/>
          </a:prstGeom>
        </p:spPr>
        <p:txBody>
          <a:bodyPr vert="horz" lIns="96655" tIns="48327" rIns="96655"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lIns="96655" tIns="48327" rIns="96655" bIns="48327" rtlCol="0" anchor="b"/>
          <a:lstStyle>
            <a:lvl1pPr algn="r">
              <a:defRPr sz="1200"/>
            </a:lvl1pPr>
          </a:lstStyle>
          <a:p>
            <a:fld id="{E0D77741-1D19-432E-934C-1C4B91B8B9CE}" type="slidenum">
              <a:rPr lang="en-US" smtClean="0"/>
              <a:t>‹#›</a:t>
            </a:fld>
            <a:endParaRPr lang="en-US"/>
          </a:p>
        </p:txBody>
      </p:sp>
    </p:spTree>
    <p:extLst>
      <p:ext uri="{BB962C8B-B14F-4D97-AF65-F5344CB8AC3E}">
        <p14:creationId xmlns:p14="http://schemas.microsoft.com/office/powerpoint/2010/main" val="450973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We have been slow to build a terminology base for nursing. How can standardized languages be used by nurses? ( I will read the list).</a:t>
            </a: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0AD7F8CE-3BBB-7A43-BABC-47B8F58C06EA}" type="slidenum">
              <a:rPr lang="en-US" sz="1300"/>
              <a:pPr eaLnBrk="1" hangingPunct="1"/>
              <a:t>19</a:t>
            </a:fld>
            <a:endParaRPr 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85AE2C37-56AD-2545-B71D-871A4F73A0C1}" type="slidenum">
              <a:rPr lang="en-US" sz="1300"/>
              <a:pPr eaLnBrk="1" hangingPunct="1"/>
              <a:t>29</a:t>
            </a:fld>
            <a:endParaRPr lang="en-US" sz="130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Here we see a diagram the taxonomy, or structure of the classification. Across the top are the seven domains, and under each domain in the yellow boxes are the names of each class.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34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These are the benefits of comparable data established by Florence. ( I will read them). Notice how they are still relevant today.</a:t>
            </a: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CE72C9FD-E3D2-E847-A81C-EEF4ADB2EAFD}" type="slidenum">
              <a:rPr lang="en-US" sz="1300"/>
              <a:pPr eaLnBrk="1" hangingPunct="1"/>
              <a:t>38</a:t>
            </a:fld>
            <a:endParaRPr 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013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This book was published about a year ago. It is a third edition of Linking NIC and NOC to NANDA International diagnoses. This is useful in Practice, education and research</a:t>
            </a:r>
          </a:p>
        </p:txBody>
      </p:sp>
      <p:sp>
        <p:nvSpPr>
          <p:cNvPr id="1013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FCF09A9E-EB06-C44B-8A0B-B2D067CBFD35}" type="slidenum">
              <a:rPr lang="en-US" sz="1300"/>
              <a:pPr eaLnBrk="1" hangingPunct="1"/>
              <a:t>52</a:t>
            </a:fld>
            <a:endParaRPr 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This model was first published in 1996 and reflects a change of thinking beyond just what the nurse does. The model builds on the nursing process and shows how nursing knowledge is built on the classifications of nursing diagnoses, patient outcomes and nursing treatments or interventions. Clinical decision making by the nurse becomes an important skill of the nurse. At the time this was developed an outcomes classification was only an idea of a content area that was needed to build the knowledge base of nursing.</a:t>
            </a: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3F27A5E3-F2B1-AF40-A6AA-A69B7207DCF9}" type="slidenum">
              <a:rPr lang="en-US" sz="1300"/>
              <a:pPr eaLnBrk="1" hangingPunct="1"/>
              <a:t>53</a:t>
            </a:fld>
            <a:endParaRPr 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034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Here is an example of a NNN linkage for the nursing diagnosis of Anxiety. ( I will read the components of the slide to aid translation)</a:t>
            </a:r>
          </a:p>
        </p:txBody>
      </p:sp>
      <p:sp>
        <p:nvSpPr>
          <p:cNvPr id="1034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500">
                <a:solidFill>
                  <a:schemeClr val="tx1"/>
                </a:solidFill>
                <a:latin typeface="Arial" charset="0"/>
                <a:ea typeface="ＭＳ Ｐゴシック" charset="0"/>
                <a:cs typeface="ＭＳ Ｐゴシック" charset="0"/>
              </a:defRPr>
            </a:lvl1pPr>
            <a:lvl2pPr marL="785372" indent="-302066" eaLnBrk="0" hangingPunct="0">
              <a:defRPr sz="2500">
                <a:solidFill>
                  <a:schemeClr val="tx1"/>
                </a:solidFill>
                <a:latin typeface="Arial" charset="0"/>
                <a:ea typeface="ＭＳ Ｐゴシック" charset="0"/>
              </a:defRPr>
            </a:lvl2pPr>
            <a:lvl3pPr marL="1208265" indent="-241653" eaLnBrk="0" hangingPunct="0">
              <a:defRPr sz="2500">
                <a:solidFill>
                  <a:schemeClr val="tx1"/>
                </a:solidFill>
                <a:latin typeface="Arial" charset="0"/>
                <a:ea typeface="ＭＳ Ｐゴシック" charset="0"/>
              </a:defRPr>
            </a:lvl3pPr>
            <a:lvl4pPr marL="1691571" indent="-241653" eaLnBrk="0" hangingPunct="0">
              <a:defRPr sz="2500">
                <a:solidFill>
                  <a:schemeClr val="tx1"/>
                </a:solidFill>
                <a:latin typeface="Arial" charset="0"/>
                <a:ea typeface="ＭＳ Ｐゴシック" charset="0"/>
              </a:defRPr>
            </a:lvl4pPr>
            <a:lvl5pPr marL="2174878" indent="-241653" eaLnBrk="0" hangingPunct="0">
              <a:defRPr sz="2500">
                <a:solidFill>
                  <a:schemeClr val="tx1"/>
                </a:solidFill>
                <a:latin typeface="Arial" charset="0"/>
                <a:ea typeface="ＭＳ Ｐゴシック" charset="0"/>
              </a:defRPr>
            </a:lvl5pPr>
            <a:lvl6pPr marL="2658184" indent="-241653" eaLnBrk="0" fontAlgn="base" hangingPunct="0">
              <a:spcBef>
                <a:spcPct val="0"/>
              </a:spcBef>
              <a:spcAft>
                <a:spcPct val="0"/>
              </a:spcAft>
              <a:defRPr sz="2500">
                <a:solidFill>
                  <a:schemeClr val="tx1"/>
                </a:solidFill>
                <a:latin typeface="Arial" charset="0"/>
                <a:ea typeface="ＭＳ Ｐゴシック" charset="0"/>
              </a:defRPr>
            </a:lvl6pPr>
            <a:lvl7pPr marL="3141490" indent="-241653" eaLnBrk="0" fontAlgn="base" hangingPunct="0">
              <a:spcBef>
                <a:spcPct val="0"/>
              </a:spcBef>
              <a:spcAft>
                <a:spcPct val="0"/>
              </a:spcAft>
              <a:defRPr sz="2500">
                <a:solidFill>
                  <a:schemeClr val="tx1"/>
                </a:solidFill>
                <a:latin typeface="Arial" charset="0"/>
                <a:ea typeface="ＭＳ Ｐゴシック" charset="0"/>
              </a:defRPr>
            </a:lvl7pPr>
            <a:lvl8pPr marL="3624796" indent="-241653" eaLnBrk="0" fontAlgn="base" hangingPunct="0">
              <a:spcBef>
                <a:spcPct val="0"/>
              </a:spcBef>
              <a:spcAft>
                <a:spcPct val="0"/>
              </a:spcAft>
              <a:defRPr sz="2500">
                <a:solidFill>
                  <a:schemeClr val="tx1"/>
                </a:solidFill>
                <a:latin typeface="Arial" charset="0"/>
                <a:ea typeface="ＭＳ Ｐゴシック" charset="0"/>
              </a:defRPr>
            </a:lvl8pPr>
            <a:lvl9pPr marL="4108102" indent="-241653"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9935F9AD-418A-CD41-A908-AF1EF34D2E34}" type="slidenum">
              <a:rPr lang="en-US" sz="1300"/>
              <a:pPr eaLnBrk="1" hangingPunct="1"/>
              <a:t>54</a:t>
            </a:fld>
            <a:endParaRPr 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D77741-1D19-432E-934C-1C4B91B8B9CE}" type="slidenum">
              <a:rPr lang="en-US" smtClean="0"/>
              <a:t>63</a:t>
            </a:fld>
            <a:endParaRPr lang="en-US"/>
          </a:p>
        </p:txBody>
      </p:sp>
    </p:spTree>
    <p:extLst>
      <p:ext uri="{BB962C8B-B14F-4D97-AF65-F5344CB8AC3E}">
        <p14:creationId xmlns:p14="http://schemas.microsoft.com/office/powerpoint/2010/main" val="4791303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19399" y="2514600"/>
            <a:ext cx="4714875" cy="1980248"/>
          </a:xfrm>
          <a:prstGeom prst="rect">
            <a:avLst/>
          </a:prstGeom>
        </p:spPr>
      </p:pic>
      <p:sp>
        <p:nvSpPr>
          <p:cNvPr id="8" name="Rectangle 7"/>
          <p:cNvSpPr/>
          <p:nvPr userDrawn="1"/>
        </p:nvSpPr>
        <p:spPr>
          <a:xfrm>
            <a:off x="0" y="0"/>
            <a:ext cx="1600200" cy="68580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prstGeom prst="rect">
            <a:avLst/>
          </a:prstGeom>
        </p:spPr>
        <p:txBody>
          <a:bodyPr anchor="ctr"/>
          <a:lstStyle>
            <a:lvl1pPr>
              <a:defRPr sz="4000" b="1"/>
            </a:lvl1pPr>
          </a:lstStyle>
          <a:p>
            <a:r>
              <a:rPr lang="en-US" smtClean="0"/>
              <a:t>Click to edit Master title style</a:t>
            </a:r>
            <a:endParaRPr lang="en-US" dirty="0"/>
          </a:p>
        </p:txBody>
      </p:sp>
      <p:sp>
        <p:nvSpPr>
          <p:cNvPr id="3" name="Content Placeholder 2"/>
          <p:cNvSpPr>
            <a:spLocks noGrp="1"/>
          </p:cNvSpPr>
          <p:nvPr>
            <p:ph idx="1"/>
          </p:nvPr>
        </p:nvSpPr>
        <p:spPr>
          <a:xfrm>
            <a:off x="457200" y="1371600"/>
            <a:ext cx="8229600" cy="4754563"/>
          </a:xfrm>
          <a:prstGeom prst="rect">
            <a:avLst/>
          </a:prstGeom>
        </p:spPr>
        <p:txBody>
          <a:bodyPr/>
          <a:lstStyle>
            <a:lvl1pPr>
              <a:defRPr b="1"/>
            </a:lvl1pPr>
            <a:lvl2pPr>
              <a:defRPr b="1"/>
            </a:lvl2pPr>
            <a:lvl3pPr>
              <a:defRPr b="1"/>
            </a:lvl3pPr>
            <a:lvl4pPr>
              <a:defRPr b="1"/>
            </a:lvl4pPr>
            <a:lvl5pPr>
              <a:defRPr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9" name="Straight Connector 8"/>
          <p:cNvCxnSpPr/>
          <p:nvPr userDrawn="1"/>
        </p:nvCxnSpPr>
        <p:spPr>
          <a:xfrm>
            <a:off x="762000" y="1304925"/>
            <a:ext cx="74676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25873" y="6181725"/>
            <a:ext cx="9235440" cy="676656"/>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25873" y="6172200"/>
            <a:ext cx="9235440" cy="6858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traight Connector 9"/>
          <p:cNvCxnSpPr/>
          <p:nvPr userDrawn="1"/>
        </p:nvCxnSpPr>
        <p:spPr>
          <a:xfrm>
            <a:off x="762000" y="1257300"/>
            <a:ext cx="74676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p:nvPr>
        </p:nvSpPr>
        <p:spPr>
          <a:xfrm>
            <a:off x="457200" y="274638"/>
            <a:ext cx="8229600" cy="944562"/>
          </a:xfrm>
          <a:prstGeom prst="rect">
            <a:avLst/>
          </a:prstGeom>
        </p:spPr>
        <p:txBody>
          <a:bodyPr anchor="ctr"/>
          <a:lstStyle>
            <a:lvl1pPr>
              <a:defRPr sz="4000" b="1"/>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a:prstGeom prst="rect">
            <a:avLst/>
          </a:prstGeom>
        </p:spPr>
        <p:txBody>
          <a:bodyPr/>
          <a:lstStyle/>
          <a:p>
            <a:r>
              <a:rPr lang="en-US" smtClean="0"/>
              <a:t>Click to edit Master title style</a:t>
            </a:r>
            <a:endParaRPr lang="en-US"/>
          </a:p>
        </p:txBody>
      </p:sp>
      <p:cxnSp>
        <p:nvCxnSpPr>
          <p:cNvPr id="3" name="Straight Connector 2"/>
          <p:cNvCxnSpPr/>
          <p:nvPr userDrawn="1"/>
        </p:nvCxnSpPr>
        <p:spPr>
          <a:xfrm>
            <a:off x="1234440" y="1524000"/>
            <a:ext cx="6766560" cy="0"/>
          </a:xfrm>
          <a:prstGeom prst="line">
            <a:avLst/>
          </a:prstGeom>
          <a:ln w="38100">
            <a:solidFill>
              <a:srgbClr val="8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737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113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130425"/>
            <a:ext cx="7239000" cy="1470025"/>
          </a:xfrm>
          <a:prstGeom prst="rect">
            <a:avLst/>
          </a:prstGeom>
        </p:spPr>
        <p:txBody>
          <a:bodyPr/>
          <a:lstStyle>
            <a:lvl1pPr>
              <a:defRPr b="1">
                <a:latin typeface="Times New Roman" pitchFamily="18" charset="0"/>
                <a:ea typeface="Tahoma" pitchFamily="34" charset="0"/>
                <a:cs typeface="Times New Roman"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2600" y="3886200"/>
            <a:ext cx="6400800" cy="1752600"/>
          </a:xfrm>
          <a:prstGeom prst="rect">
            <a:avLst/>
          </a:prstGeom>
        </p:spPr>
        <p:txBody>
          <a:bodyPr>
            <a:normAutofit/>
          </a:bodyPr>
          <a:lstStyle>
            <a:lvl1pPr marL="0" indent="0" algn="ctr">
              <a:buNone/>
              <a:defRPr sz="3200" b="1">
                <a:solidFill>
                  <a:schemeClr val="tx1"/>
                </a:solidFill>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1667261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8" r:id="rId4"/>
    <p:sldLayoutId id="2147483659" r:id="rId5"/>
    <p:sldLayoutId id="2147483660"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athenahealth.com" TargetMode="External"/><Relationship Id="rId2" Type="http://schemas.openxmlformats.org/officeDocument/2006/relationships/hyperlink" Target="http://www.healthland.com" TargetMode="External"/><Relationship Id="rId1" Type="http://schemas.openxmlformats.org/officeDocument/2006/relationships/slideLayout" Target="../slideLayouts/slideLayout2.xml"/><Relationship Id="rId5" Type="http://schemas.openxmlformats.org/officeDocument/2006/relationships/hyperlink" Target="http://www.nursesaide.net" TargetMode="External"/><Relationship Id="rId4" Type="http://schemas.openxmlformats.org/officeDocument/2006/relationships/hyperlink" Target="http://www.medsphere.com"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www.careplan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828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descr="Screen Shot 2017-06-03 at 12.33.56 P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2538" y="749300"/>
            <a:ext cx="7891462" cy="610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2"/>
          <p:cNvSpPr txBox="1">
            <a:spLocks noChangeArrowheads="1"/>
          </p:cNvSpPr>
          <p:nvPr/>
        </p:nvSpPr>
        <p:spPr bwMode="auto">
          <a:xfrm>
            <a:off x="3276600" y="88900"/>
            <a:ext cx="3533775"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b="1">
                <a:solidFill>
                  <a:srgbClr val="008000"/>
                </a:solidFill>
                <a:latin typeface="Times" charset="0"/>
                <a:cs typeface="Times" charset="0"/>
              </a:rPr>
              <a:t>Linnaeus’s Garden</a:t>
            </a:r>
          </a:p>
          <a:p>
            <a:pPr eaLnBrk="1" hangingPunct="1"/>
            <a:endParaRPr 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twinflower-and-linnaeus-sculptur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143000"/>
            <a:ext cx="6802438"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Rectangle 3"/>
          <p:cNvSpPr>
            <a:spLocks noChangeArrowheads="1"/>
          </p:cNvSpPr>
          <p:nvPr/>
        </p:nvSpPr>
        <p:spPr bwMode="auto">
          <a:xfrm>
            <a:off x="2057400" y="304800"/>
            <a:ext cx="47894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400" b="1" dirty="0">
                <a:solidFill>
                  <a:srgbClr val="008000"/>
                </a:solidFill>
                <a:latin typeface="Times" charset="0"/>
                <a:cs typeface="Times" charset="0"/>
              </a:rPr>
              <a:t>Linnaeus’s Garden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descr="873461528e72fe4f82f26969b099ef7f.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43000"/>
            <a:ext cx="7874000" cy="429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5"/>
          <p:cNvSpPr>
            <a:spLocks noChangeArrowheads="1"/>
          </p:cNvSpPr>
          <p:nvPr/>
        </p:nvSpPr>
        <p:spPr bwMode="auto">
          <a:xfrm>
            <a:off x="2286000" y="152400"/>
            <a:ext cx="4370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dirty="0">
                <a:solidFill>
                  <a:srgbClr val="008000"/>
                </a:solidFill>
                <a:latin typeface="Times" charset="0"/>
                <a:cs typeface="Times" charset="0"/>
              </a:rPr>
              <a:t>Linnaeus’s Garden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th-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47800"/>
            <a:ext cx="6580187"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Rectangle 4"/>
          <p:cNvSpPr>
            <a:spLocks noChangeArrowheads="1"/>
          </p:cNvSpPr>
          <p:nvPr/>
        </p:nvSpPr>
        <p:spPr bwMode="auto">
          <a:xfrm>
            <a:off x="1981200" y="228600"/>
            <a:ext cx="4370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dirty="0">
                <a:solidFill>
                  <a:srgbClr val="008000"/>
                </a:solidFill>
                <a:latin typeface="Times" charset="0"/>
                <a:cs typeface="Times" charset="0"/>
              </a:rPr>
              <a:t>Linnaeus’s Garden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descr="c_551706-l_3-k_kartawsiffro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3500" y="839788"/>
            <a:ext cx="42164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Rectangle 1"/>
          <p:cNvSpPr>
            <a:spLocks noChangeArrowheads="1"/>
          </p:cNvSpPr>
          <p:nvPr/>
        </p:nvSpPr>
        <p:spPr bwMode="auto">
          <a:xfrm>
            <a:off x="2609850" y="0"/>
            <a:ext cx="4370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008000"/>
                </a:solidFill>
                <a:latin typeface="Times" charset="0"/>
                <a:cs typeface="Times" charset="0"/>
              </a:rPr>
              <a:t>Linnaeus’s Garden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descr="29d.PhilosophiaBo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55975" y="1282700"/>
            <a:ext cx="3311525" cy="540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extBox 5"/>
          <p:cNvSpPr txBox="1">
            <a:spLocks noChangeArrowheads="1"/>
          </p:cNvSpPr>
          <p:nvPr/>
        </p:nvSpPr>
        <p:spPr bwMode="auto">
          <a:xfrm>
            <a:off x="2743200" y="266700"/>
            <a:ext cx="4724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4000" b="1">
                <a:solidFill>
                  <a:srgbClr val="008000"/>
                </a:solidFill>
                <a:latin typeface="Times" charset="0"/>
                <a:cs typeface="Times" charset="0"/>
              </a:rPr>
              <a:t>Linnaeus’s Garden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a:xfrm>
            <a:off x="1282700" y="109538"/>
            <a:ext cx="7467600" cy="1143000"/>
          </a:xfrm>
        </p:spPr>
        <p:txBody>
          <a:bodyPr/>
          <a:lstStyle/>
          <a:p>
            <a:r>
              <a:rPr lang="en-US">
                <a:latin typeface="Times New Roman" charset="0"/>
              </a:rPr>
              <a:t>The Contribution of NIC to the</a:t>
            </a:r>
            <a:br>
              <a:rPr lang="en-US">
                <a:latin typeface="Times New Roman" charset="0"/>
              </a:rPr>
            </a:br>
            <a:r>
              <a:rPr lang="en-US">
                <a:latin typeface="Times New Roman" charset="0"/>
              </a:rPr>
              <a:t>Development of Nursing Science</a:t>
            </a:r>
          </a:p>
        </p:txBody>
      </p:sp>
      <p:pic>
        <p:nvPicPr>
          <p:cNvPr id="64514" name="Picture 4" descr="bigstock-Background-concept-wordcloud-i-1947832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47800"/>
            <a:ext cx="7378700" cy="524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descr="Bild_klein.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1600" y="1257300"/>
            <a:ext cx="4889500" cy="488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TextBox 1"/>
          <p:cNvSpPr txBox="1">
            <a:spLocks noChangeArrowheads="1"/>
          </p:cNvSpPr>
          <p:nvPr/>
        </p:nvSpPr>
        <p:spPr bwMode="auto">
          <a:xfrm>
            <a:off x="2463800" y="227013"/>
            <a:ext cx="5262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4000"/>
              <a:t>Language and Identity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ctrTitle"/>
          </p:nvPr>
        </p:nvSpPr>
        <p:spPr>
          <a:xfrm>
            <a:off x="1397000" y="111125"/>
            <a:ext cx="7239000" cy="625475"/>
          </a:xfrm>
        </p:spPr>
        <p:txBody>
          <a:bodyPr/>
          <a:lstStyle/>
          <a:p>
            <a:r>
              <a:rPr lang="en-US">
                <a:latin typeface="Times New Roman" charset="0"/>
                <a:ea typeface="ＭＳ Ｐゴシック" charset="0"/>
                <a:cs typeface="Tahoma" charset="0"/>
              </a:rPr>
              <a:t>What Creates Nursing Identity</a:t>
            </a:r>
          </a:p>
        </p:txBody>
      </p:sp>
      <p:sp>
        <p:nvSpPr>
          <p:cNvPr id="3" name="Subtitle 2"/>
          <p:cNvSpPr>
            <a:spLocks noGrp="1"/>
          </p:cNvSpPr>
          <p:nvPr>
            <p:ph type="subTitle" idx="1"/>
          </p:nvPr>
        </p:nvSpPr>
        <p:spPr>
          <a:xfrm>
            <a:off x="1219200" y="1676400"/>
            <a:ext cx="7264400" cy="4089400"/>
          </a:xfrm>
        </p:spPr>
        <p:txBody>
          <a:bodyPr>
            <a:normAutofit fontScale="85000" lnSpcReduction="10000"/>
          </a:bodyPr>
          <a:lstStyle/>
          <a:p>
            <a:pPr>
              <a:defRPr/>
            </a:pPr>
            <a:r>
              <a:rPr lang="en-US" dirty="0" smtClean="0">
                <a:solidFill>
                  <a:srgbClr val="800000"/>
                </a:solidFill>
              </a:rPr>
              <a:t>Nursing Philosophy</a:t>
            </a:r>
          </a:p>
          <a:p>
            <a:pPr>
              <a:defRPr/>
            </a:pPr>
            <a:r>
              <a:rPr lang="en-US" dirty="0" err="1" smtClean="0">
                <a:solidFill>
                  <a:srgbClr val="800000"/>
                </a:solidFill>
              </a:rPr>
              <a:t>Metaparadigm</a:t>
            </a:r>
            <a:endParaRPr lang="en-US" dirty="0" smtClean="0">
              <a:solidFill>
                <a:srgbClr val="800000"/>
              </a:solidFill>
            </a:endParaRPr>
          </a:p>
          <a:p>
            <a:pPr>
              <a:defRPr/>
            </a:pPr>
            <a:r>
              <a:rPr lang="en-US" dirty="0" smtClean="0">
                <a:solidFill>
                  <a:srgbClr val="800000"/>
                </a:solidFill>
              </a:rPr>
              <a:t>Ways of Knowing</a:t>
            </a:r>
          </a:p>
          <a:p>
            <a:pPr>
              <a:defRPr/>
            </a:pPr>
            <a:r>
              <a:rPr lang="en-US" dirty="0" smtClean="0">
                <a:solidFill>
                  <a:srgbClr val="800000"/>
                </a:solidFill>
              </a:rPr>
              <a:t>Paradigms</a:t>
            </a:r>
          </a:p>
          <a:p>
            <a:pPr>
              <a:defRPr/>
            </a:pPr>
            <a:r>
              <a:rPr lang="en-US" dirty="0" smtClean="0">
                <a:solidFill>
                  <a:srgbClr val="800000"/>
                </a:solidFill>
              </a:rPr>
              <a:t>Nursing Conceptual Frameworks</a:t>
            </a:r>
          </a:p>
          <a:p>
            <a:pPr>
              <a:defRPr/>
            </a:pPr>
            <a:r>
              <a:rPr lang="en-US" dirty="0" smtClean="0">
                <a:solidFill>
                  <a:srgbClr val="800000"/>
                </a:solidFill>
              </a:rPr>
              <a:t>Nursing Theories</a:t>
            </a:r>
          </a:p>
          <a:p>
            <a:pPr>
              <a:defRPr/>
            </a:pPr>
            <a:r>
              <a:rPr lang="en-US" dirty="0" smtClean="0">
                <a:solidFill>
                  <a:srgbClr val="800000"/>
                </a:solidFill>
              </a:rPr>
              <a:t>Midrange Theories</a:t>
            </a:r>
          </a:p>
          <a:p>
            <a:pPr>
              <a:defRPr/>
            </a:pPr>
            <a:r>
              <a:rPr lang="en-US" dirty="0" smtClean="0">
                <a:solidFill>
                  <a:srgbClr val="800000"/>
                </a:solidFill>
              </a:rPr>
              <a:t>Practice Methods</a:t>
            </a:r>
          </a:p>
          <a:p>
            <a:pPr>
              <a:defRPr/>
            </a:pPr>
            <a:r>
              <a:rPr lang="en-US" dirty="0" smtClean="0">
                <a:solidFill>
                  <a:srgbClr val="800000"/>
                </a:solidFill>
              </a:rPr>
              <a:t>Nursing Languages (NANDA-NIC-NOC)</a:t>
            </a:r>
            <a:endParaRPr lang="en-US" dirty="0">
              <a:solidFill>
                <a:srgbClr val="8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1066800" y="0"/>
            <a:ext cx="7467600" cy="1143000"/>
          </a:xfrm>
        </p:spPr>
        <p:txBody>
          <a:bodyPr/>
          <a:lstStyle/>
          <a:p>
            <a:r>
              <a:rPr lang="en-US" dirty="0">
                <a:latin typeface="Times New Roman" charset="0"/>
              </a:rPr>
              <a:t>How are Standardized Languages Used by Nurses?</a:t>
            </a:r>
          </a:p>
        </p:txBody>
      </p:sp>
      <p:sp>
        <p:nvSpPr>
          <p:cNvPr id="67586" name="Content Placeholder 2"/>
          <p:cNvSpPr>
            <a:spLocks noGrp="1"/>
          </p:cNvSpPr>
          <p:nvPr>
            <p:ph idx="1"/>
          </p:nvPr>
        </p:nvSpPr>
        <p:spPr>
          <a:xfrm>
            <a:off x="685800" y="1447800"/>
            <a:ext cx="7696200" cy="3556000"/>
          </a:xfrm>
        </p:spPr>
        <p:txBody>
          <a:bodyPr/>
          <a:lstStyle/>
          <a:p>
            <a:r>
              <a:rPr lang="en-US" dirty="0">
                <a:solidFill>
                  <a:srgbClr val="800000"/>
                </a:solidFill>
                <a:latin typeface="Times New Roman" charset="0"/>
              </a:rPr>
              <a:t>Describes the phenomenon of interest</a:t>
            </a:r>
          </a:p>
          <a:p>
            <a:r>
              <a:rPr lang="en-US" dirty="0">
                <a:solidFill>
                  <a:srgbClr val="800000"/>
                </a:solidFill>
                <a:latin typeface="Times New Roman" charset="0"/>
              </a:rPr>
              <a:t>To share observations &amp; knowledge with other members of the profession</a:t>
            </a:r>
          </a:p>
          <a:p>
            <a:r>
              <a:rPr lang="en-US" dirty="0">
                <a:solidFill>
                  <a:srgbClr val="800000"/>
                </a:solidFill>
                <a:latin typeface="Times New Roman" charset="0"/>
              </a:rPr>
              <a:t>To make the work of the profession visible</a:t>
            </a:r>
          </a:p>
          <a:p>
            <a:r>
              <a:rPr lang="en-US" dirty="0">
                <a:solidFill>
                  <a:srgbClr val="800000"/>
                </a:solidFill>
                <a:latin typeface="Times New Roman" charset="0"/>
              </a:rPr>
              <a:t>To bring order to the domain of practice</a:t>
            </a:r>
          </a:p>
          <a:p>
            <a:r>
              <a:rPr lang="en-US" dirty="0">
                <a:solidFill>
                  <a:srgbClr val="800000"/>
                </a:solidFill>
                <a:latin typeface="Times New Roman" charset="0"/>
              </a:rPr>
              <a:t>To evaluate quality of care &amp; conduct research</a:t>
            </a:r>
          </a:p>
          <a:p>
            <a:r>
              <a:rPr lang="en-US" dirty="0">
                <a:solidFill>
                  <a:srgbClr val="800000"/>
                </a:solidFill>
                <a:latin typeface="Times New Roman" charset="0"/>
              </a:rPr>
              <a:t>To build evidence for expert practice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143000"/>
          </a:xfrm>
        </p:spPr>
        <p:txBody>
          <a:bodyPr/>
          <a:lstStyle/>
          <a:p>
            <a:r>
              <a:rPr lang="en-GB" sz="3200" b="1" i="1" dirty="0"/>
              <a:t>Integrating the Nursing </a:t>
            </a:r>
            <a:r>
              <a:rPr lang="en-GB" sz="3200" b="1" i="1" dirty="0" smtClean="0"/>
              <a:t>Interventions </a:t>
            </a:r>
            <a:r>
              <a:rPr lang="en-GB" sz="3200" b="1" i="1" dirty="0"/>
              <a:t>Classification (NIC) into </a:t>
            </a:r>
            <a:r>
              <a:rPr lang="en-GB" sz="3200" b="1" i="1" dirty="0" smtClean="0"/>
              <a:t>Education </a:t>
            </a:r>
            <a:r>
              <a:rPr lang="en-GB" sz="3200" b="1" i="1" dirty="0"/>
              <a:t>and </a:t>
            </a:r>
            <a:r>
              <a:rPr lang="en-GB" sz="3200" b="1" i="1" dirty="0" smtClean="0"/>
              <a:t>Practice</a:t>
            </a:r>
            <a:r>
              <a:rPr lang="en-GB" sz="3200" b="1" i="1" dirty="0"/>
              <a:t> </a:t>
            </a:r>
            <a:r>
              <a:rPr lang="en-GB" sz="3200" dirty="0"/>
              <a:t> </a:t>
            </a:r>
            <a:endParaRPr lang="en-US" sz="3200" dirty="0"/>
          </a:p>
        </p:txBody>
      </p:sp>
      <p:sp>
        <p:nvSpPr>
          <p:cNvPr id="3" name="TextBox 2"/>
          <p:cNvSpPr txBox="1"/>
          <p:nvPr/>
        </p:nvSpPr>
        <p:spPr>
          <a:xfrm>
            <a:off x="1752600" y="4038600"/>
            <a:ext cx="5828551" cy="2071336"/>
          </a:xfrm>
          <a:prstGeom prst="rect">
            <a:avLst/>
          </a:prstGeom>
          <a:noFill/>
        </p:spPr>
        <p:txBody>
          <a:bodyPr wrap="none" rtlCol="0">
            <a:spAutoFit/>
          </a:bodyPr>
          <a:lstStyle/>
          <a:p>
            <a:pPr algn="ctr">
              <a:lnSpc>
                <a:spcPct val="70000"/>
              </a:lnSpc>
              <a:defRPr/>
            </a:pPr>
            <a:r>
              <a:rPr lang="en-US" sz="2400" b="1" dirty="0">
                <a:solidFill>
                  <a:srgbClr val="008000"/>
                </a:solidFill>
                <a:latin typeface="Times New Roman" charset="0"/>
              </a:rPr>
              <a:t>Howard K. Butcher, RN; PhD</a:t>
            </a:r>
          </a:p>
          <a:p>
            <a:pPr algn="ctr">
              <a:lnSpc>
                <a:spcPct val="70000"/>
              </a:lnSpc>
              <a:defRPr/>
            </a:pPr>
            <a:endParaRPr lang="en-US" sz="2400" dirty="0">
              <a:solidFill>
                <a:srgbClr val="008000"/>
              </a:solidFill>
              <a:latin typeface="Times New Roman" charset="0"/>
            </a:endParaRPr>
          </a:p>
          <a:p>
            <a:pPr algn="ctr">
              <a:lnSpc>
                <a:spcPct val="70000"/>
              </a:lnSpc>
              <a:defRPr/>
            </a:pPr>
            <a:r>
              <a:rPr lang="en-US" dirty="0">
                <a:solidFill>
                  <a:srgbClr val="008000"/>
                </a:solidFill>
                <a:latin typeface="Times New Roman" charset="0"/>
              </a:rPr>
              <a:t>Associate Professor</a:t>
            </a:r>
          </a:p>
          <a:p>
            <a:pPr algn="ctr">
              <a:lnSpc>
                <a:spcPct val="70000"/>
              </a:lnSpc>
              <a:defRPr/>
            </a:pPr>
            <a:r>
              <a:rPr lang="en-US" i="1" dirty="0">
                <a:solidFill>
                  <a:srgbClr val="008000"/>
                </a:solidFill>
                <a:latin typeface="Times New Roman" charset="0"/>
                <a:cs typeface="ＭＳ Ｐゴシック" charset="0"/>
              </a:rPr>
              <a:t>Center for Nursing Classification and Clinical Effectiveness</a:t>
            </a:r>
          </a:p>
          <a:p>
            <a:pPr algn="ctr">
              <a:lnSpc>
                <a:spcPct val="70000"/>
              </a:lnSpc>
              <a:defRPr/>
            </a:pPr>
            <a:r>
              <a:rPr lang="en-US" i="1" dirty="0">
                <a:solidFill>
                  <a:srgbClr val="008000"/>
                </a:solidFill>
                <a:latin typeface="Times New Roman" charset="0"/>
                <a:cs typeface="ＭＳ Ｐゴシック" charset="0"/>
              </a:rPr>
              <a:t> </a:t>
            </a:r>
            <a:endParaRPr lang="en-US" sz="2000" i="1" dirty="0">
              <a:solidFill>
                <a:srgbClr val="008000"/>
              </a:solidFill>
              <a:latin typeface="Times New Roman" charset="0"/>
            </a:endParaRPr>
          </a:p>
          <a:p>
            <a:pPr algn="ctr">
              <a:lnSpc>
                <a:spcPct val="70000"/>
              </a:lnSpc>
              <a:defRPr/>
            </a:pPr>
            <a:r>
              <a:rPr lang="en-US" dirty="0">
                <a:solidFill>
                  <a:srgbClr val="008000"/>
                </a:solidFill>
                <a:latin typeface="Times New Roman" charset="0"/>
              </a:rPr>
              <a:t>Editor, Nursing </a:t>
            </a:r>
            <a:r>
              <a:rPr lang="en-US" dirty="0" smtClean="0">
                <a:solidFill>
                  <a:srgbClr val="008000"/>
                </a:solidFill>
                <a:latin typeface="Times New Roman" charset="0"/>
              </a:rPr>
              <a:t>Interventions </a:t>
            </a:r>
            <a:r>
              <a:rPr lang="en-US" dirty="0">
                <a:solidFill>
                  <a:srgbClr val="008000"/>
                </a:solidFill>
                <a:latin typeface="Times New Roman" charset="0"/>
              </a:rPr>
              <a:t>Classification (NIC)</a:t>
            </a:r>
          </a:p>
          <a:p>
            <a:pPr algn="ctr">
              <a:lnSpc>
                <a:spcPct val="70000"/>
              </a:lnSpc>
              <a:defRPr/>
            </a:pPr>
            <a:r>
              <a:rPr lang="en-US" dirty="0">
                <a:solidFill>
                  <a:srgbClr val="008000"/>
                </a:solidFill>
                <a:latin typeface="Times New Roman" charset="0"/>
              </a:rPr>
              <a:t>Editor, Csomay Center Evidence Based Practice Guidelines</a:t>
            </a:r>
          </a:p>
          <a:p>
            <a:pPr algn="ctr">
              <a:lnSpc>
                <a:spcPct val="70000"/>
              </a:lnSpc>
              <a:defRPr/>
            </a:pPr>
            <a:r>
              <a:rPr lang="en-US" sz="2000" dirty="0">
                <a:solidFill>
                  <a:srgbClr val="008000"/>
                </a:solidFill>
                <a:latin typeface="Times New Roman" charset="0"/>
              </a:rPr>
              <a:t> </a:t>
            </a:r>
            <a:r>
              <a:rPr lang="en-US" dirty="0">
                <a:solidFill>
                  <a:srgbClr val="008000"/>
                </a:solidFill>
                <a:latin typeface="Times New Roman" charset="0"/>
              </a:rPr>
              <a:t>The University of Iowa College of Nursing</a:t>
            </a:r>
          </a:p>
          <a:p>
            <a:endParaRPr lang="en-US" dirty="0"/>
          </a:p>
        </p:txBody>
      </p:sp>
      <p:pic>
        <p:nvPicPr>
          <p:cNvPr id="4" name="Picture 12" descr="CONStacked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5486400"/>
            <a:ext cx="1343025"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CNC\images &amp; figures\LOGOS\NIC logos\NOWORD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5410200"/>
            <a:ext cx="1485900"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85800" y="1600200"/>
            <a:ext cx="7626908" cy="2400657"/>
          </a:xfrm>
          <a:prstGeom prst="rect">
            <a:avLst/>
          </a:prstGeom>
          <a:noFill/>
        </p:spPr>
        <p:txBody>
          <a:bodyPr wrap="none" rtlCol="0">
            <a:spAutoFit/>
          </a:bodyPr>
          <a:lstStyle/>
          <a:p>
            <a:pPr algn="ctr"/>
            <a:endParaRPr lang="en-GB" b="1" dirty="0" smtClean="0"/>
          </a:p>
          <a:p>
            <a:pPr algn="ctr"/>
            <a:r>
              <a:rPr lang="en-GB" sz="2400" b="1" dirty="0"/>
              <a:t>Best </a:t>
            </a:r>
            <a:r>
              <a:rPr lang="en-GB" sz="2400" b="1" dirty="0" smtClean="0"/>
              <a:t>Practices </a:t>
            </a:r>
            <a:r>
              <a:rPr lang="en-GB" sz="2400" b="1" dirty="0"/>
              <a:t>in </a:t>
            </a:r>
            <a:r>
              <a:rPr lang="en-GB" sz="2400" b="1" dirty="0" smtClean="0"/>
              <a:t>Nursing </a:t>
            </a:r>
            <a:r>
              <a:rPr lang="en-GB" sz="2400" b="1" dirty="0"/>
              <a:t>– </a:t>
            </a:r>
            <a:r>
              <a:rPr lang="en-GB" sz="2400" b="1" dirty="0" smtClean="0"/>
              <a:t>Standardized </a:t>
            </a:r>
            <a:r>
              <a:rPr lang="en-GB" sz="2400" b="1" dirty="0"/>
              <a:t>N</a:t>
            </a:r>
            <a:r>
              <a:rPr lang="en-GB" sz="2400" b="1" dirty="0" smtClean="0"/>
              <a:t>ursing </a:t>
            </a:r>
            <a:r>
              <a:rPr lang="en-GB" sz="2400" b="1" dirty="0"/>
              <a:t>L</a:t>
            </a:r>
            <a:r>
              <a:rPr lang="en-GB" sz="2400" b="1" dirty="0" smtClean="0"/>
              <a:t>anguage</a:t>
            </a:r>
            <a:endParaRPr lang="en-US" sz="2400" b="1" dirty="0"/>
          </a:p>
          <a:p>
            <a:pPr algn="ctr"/>
            <a:endParaRPr lang="en-GB" b="1" dirty="0"/>
          </a:p>
          <a:p>
            <a:pPr algn="ctr"/>
            <a:r>
              <a:rPr lang="en-GB" b="1" dirty="0" smtClean="0"/>
              <a:t>National </a:t>
            </a:r>
            <a:r>
              <a:rPr lang="en-GB" b="1" dirty="0"/>
              <a:t>Library of </a:t>
            </a:r>
            <a:r>
              <a:rPr lang="en-GB" b="1" dirty="0" smtClean="0"/>
              <a:t>Estonia</a:t>
            </a:r>
            <a:endParaRPr lang="en-GB" b="1" dirty="0"/>
          </a:p>
          <a:p>
            <a:pPr algn="ctr"/>
            <a:r>
              <a:rPr lang="en-GB" b="1" dirty="0" smtClean="0"/>
              <a:t>North </a:t>
            </a:r>
            <a:r>
              <a:rPr lang="en-GB" b="1" dirty="0"/>
              <a:t>Estonia Medical Centre </a:t>
            </a:r>
            <a:r>
              <a:rPr lang="en-GB" b="1" dirty="0" smtClean="0"/>
              <a:t>Conference</a:t>
            </a:r>
          </a:p>
          <a:p>
            <a:pPr algn="ctr"/>
            <a:r>
              <a:rPr lang="en-GB" b="1" dirty="0" smtClean="0"/>
              <a:t>Tallinn</a:t>
            </a:r>
            <a:r>
              <a:rPr lang="en-GB" b="1" dirty="0"/>
              <a:t>, Estonia</a:t>
            </a:r>
            <a:r>
              <a:rPr lang="en-US" b="1" dirty="0" smtClean="0"/>
              <a:t> </a:t>
            </a:r>
          </a:p>
          <a:p>
            <a:pPr algn="ctr"/>
            <a:r>
              <a:rPr lang="en-GB" b="1" dirty="0"/>
              <a:t>November 8–9, 2017, </a:t>
            </a:r>
          </a:p>
          <a:p>
            <a:pPr algn="ctr"/>
            <a:endParaRPr lang="en-US" b="1" dirty="0"/>
          </a:p>
        </p:txBody>
      </p:sp>
    </p:spTree>
    <p:extLst>
      <p:ext uri="{BB962C8B-B14F-4D97-AF65-F5344CB8AC3E}">
        <p14:creationId xmlns:p14="http://schemas.microsoft.com/office/powerpoint/2010/main" val="3318702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848600" cy="1143000"/>
          </a:xfrm>
        </p:spPr>
        <p:txBody>
          <a:bodyPr/>
          <a:lstStyle/>
          <a:p>
            <a:r>
              <a:rPr lang="en-US" b="1" dirty="0">
                <a:solidFill>
                  <a:srgbClr val="008000"/>
                </a:solidFill>
              </a:rPr>
              <a:t>NURSING </a:t>
            </a:r>
            <a:r>
              <a:rPr lang="en-US" b="1" dirty="0" smtClean="0">
                <a:solidFill>
                  <a:srgbClr val="008000"/>
                </a:solidFill>
              </a:rPr>
              <a:t>INTERVENTIONS</a:t>
            </a:r>
            <a:r>
              <a:rPr lang="en-US" b="1" dirty="0">
                <a:solidFill>
                  <a:srgbClr val="008000"/>
                </a:solidFill>
              </a:rPr>
              <a:t/>
            </a:r>
            <a:br>
              <a:rPr lang="en-US" b="1" dirty="0">
                <a:solidFill>
                  <a:srgbClr val="008000"/>
                </a:solidFill>
              </a:rPr>
            </a:br>
            <a:r>
              <a:rPr lang="en-US" b="1" dirty="0">
                <a:solidFill>
                  <a:srgbClr val="008000"/>
                </a:solidFill>
              </a:rPr>
              <a:t>CLASSIFICATION</a:t>
            </a:r>
            <a:br>
              <a:rPr lang="en-US" b="1" dirty="0">
                <a:solidFill>
                  <a:srgbClr val="008000"/>
                </a:solidFill>
              </a:rPr>
            </a:br>
            <a:endParaRPr lang="en-US" dirty="0"/>
          </a:p>
        </p:txBody>
      </p:sp>
      <p:pic>
        <p:nvPicPr>
          <p:cNvPr id="3" name="Picture 2" descr="L:\CNC\images &amp; figures\LOGOS\NIC logos\NOWORDS.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752600"/>
            <a:ext cx="4871901"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630669" y="2632079"/>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986943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NIC </a:t>
            </a:r>
            <a:r>
              <a:rPr lang="en-US" dirty="0" smtClean="0">
                <a:latin typeface="Times New Roman" panose="02020603050405020304" pitchFamily="18" charset="0"/>
                <a:cs typeface="Times New Roman" panose="02020603050405020304" pitchFamily="18" charset="0"/>
              </a:rPr>
              <a:t>7th </a:t>
            </a:r>
            <a:r>
              <a:rPr lang="en-US" dirty="0">
                <a:latin typeface="Times New Roman" panose="02020603050405020304" pitchFamily="18" charset="0"/>
                <a:cs typeface="Times New Roman" panose="02020603050405020304" pitchFamily="18" charset="0"/>
              </a:rPr>
              <a:t>edition </a:t>
            </a:r>
            <a:r>
              <a:rPr lang="en-US" dirty="0" smtClean="0">
                <a:latin typeface="Times New Roman" panose="02020603050405020304" pitchFamily="18" charset="0"/>
                <a:cs typeface="Times New Roman" panose="02020603050405020304" pitchFamily="18" charset="0"/>
              </a:rPr>
              <a:t>2018</a:t>
            </a:r>
            <a:endParaRPr lang="en-US" dirty="0"/>
          </a:p>
        </p:txBody>
      </p:sp>
      <p:pic>
        <p:nvPicPr>
          <p:cNvPr id="6" name="Picture 5"/>
          <p:cNvPicPr>
            <a:picLocks noChangeAspect="1"/>
          </p:cNvPicPr>
          <p:nvPr/>
        </p:nvPicPr>
        <p:blipFill>
          <a:blip r:embed="rId2"/>
          <a:stretch>
            <a:fillRect/>
          </a:stretch>
        </p:blipFill>
        <p:spPr>
          <a:xfrm>
            <a:off x="2667000" y="1420605"/>
            <a:ext cx="3793468" cy="4705558"/>
          </a:xfrm>
          <a:prstGeom prst="rect">
            <a:avLst/>
          </a:prstGeom>
        </p:spPr>
      </p:pic>
    </p:spTree>
    <p:extLst>
      <p:ext uri="{BB962C8B-B14F-4D97-AF65-F5344CB8AC3E}">
        <p14:creationId xmlns:p14="http://schemas.microsoft.com/office/powerpoint/2010/main" val="8454928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a:solidFill>
                  <a:srgbClr val="800000"/>
                </a:solidFill>
                <a:latin typeface="Times New Roman" charset="0"/>
              </a:rPr>
              <a:t>Definitions</a:t>
            </a:r>
          </a:p>
        </p:txBody>
      </p:sp>
      <p:sp>
        <p:nvSpPr>
          <p:cNvPr id="25602" name="Content Placeholder 2"/>
          <p:cNvSpPr>
            <a:spLocks noGrp="1"/>
          </p:cNvSpPr>
          <p:nvPr>
            <p:ph idx="1"/>
          </p:nvPr>
        </p:nvSpPr>
        <p:spPr/>
        <p:txBody>
          <a:bodyPr/>
          <a:lstStyle/>
          <a:p>
            <a:r>
              <a:rPr lang="en-US">
                <a:solidFill>
                  <a:srgbClr val="800000"/>
                </a:solidFill>
                <a:latin typeface="Times New Roman" charset="0"/>
              </a:rPr>
              <a:t>Classification</a:t>
            </a:r>
            <a:r>
              <a:rPr lang="en-US">
                <a:solidFill>
                  <a:srgbClr val="008000"/>
                </a:solidFill>
                <a:latin typeface="Times New Roman" charset="0"/>
              </a:rPr>
              <a:t>-</a:t>
            </a:r>
            <a:r>
              <a:rPr lang="en-US" sz="2400">
                <a:solidFill>
                  <a:srgbClr val="008000"/>
                </a:solidFill>
                <a:latin typeface="Times New Roman" charset="0"/>
              </a:rPr>
              <a:t>systematic arrangement in groups or categories according to established criteria</a:t>
            </a:r>
          </a:p>
          <a:p>
            <a:r>
              <a:rPr lang="en-US">
                <a:solidFill>
                  <a:srgbClr val="800000"/>
                </a:solidFill>
                <a:latin typeface="Times New Roman" charset="0"/>
              </a:rPr>
              <a:t>Taxonomy</a:t>
            </a:r>
            <a:r>
              <a:rPr lang="en-US">
                <a:solidFill>
                  <a:srgbClr val="008000"/>
                </a:solidFill>
                <a:latin typeface="Times New Roman" charset="0"/>
              </a:rPr>
              <a:t>- </a:t>
            </a:r>
            <a:r>
              <a:rPr lang="en-US" sz="2400">
                <a:solidFill>
                  <a:srgbClr val="008000"/>
                </a:solidFill>
                <a:latin typeface="Times New Roman" charset="0"/>
              </a:rPr>
              <a:t>(arrangement)</a:t>
            </a:r>
            <a:r>
              <a:rPr lang="en-US">
                <a:solidFill>
                  <a:srgbClr val="008000"/>
                </a:solidFill>
                <a:latin typeface="Times New Roman" charset="0"/>
              </a:rPr>
              <a:t> </a:t>
            </a:r>
            <a:r>
              <a:rPr lang="en-US" sz="2400">
                <a:solidFill>
                  <a:srgbClr val="008000"/>
                </a:solidFill>
                <a:latin typeface="Times New Roman" charset="0"/>
              </a:rPr>
              <a:t>the rules or conventions of an order or arrangement (structure) of concepts of knowledge; a systematic structure or knowledge map that exist in all domains of human activity as a means to manage knowledge (things, ideas, times, places) that give a sense of the whole. Must have a controlled or standardized vocabulary to create clarity and meaning.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US">
                <a:latin typeface="Times New Roman" charset="0"/>
              </a:rPr>
              <a:t>Book Editions</a:t>
            </a:r>
          </a:p>
        </p:txBody>
      </p:sp>
      <p:graphicFrame>
        <p:nvGraphicFramePr>
          <p:cNvPr id="5" name="Table 4"/>
          <p:cNvGraphicFramePr>
            <a:graphicFrameLocks noGrp="1"/>
          </p:cNvGraphicFramePr>
          <p:nvPr>
            <p:extLst>
              <p:ext uri="{D42A27DB-BD31-4B8C-83A1-F6EECF244321}">
                <p14:modId xmlns:p14="http://schemas.microsoft.com/office/powerpoint/2010/main" val="3804792320"/>
              </p:ext>
            </p:extLst>
          </p:nvPr>
        </p:nvGraphicFramePr>
        <p:xfrm>
          <a:off x="762000" y="533400"/>
          <a:ext cx="7670800" cy="4948238"/>
        </p:xfrm>
        <a:graphic>
          <a:graphicData uri="http://schemas.openxmlformats.org/drawingml/2006/table">
            <a:tbl>
              <a:tblPr firstRow="1" bandRow="1">
                <a:tableStyleId>{5C22544A-7EE6-4342-B048-85BDC9FD1C3A}</a:tableStyleId>
              </a:tblPr>
              <a:tblGrid>
                <a:gridCol w="1498600"/>
                <a:gridCol w="939800"/>
                <a:gridCol w="2333796"/>
                <a:gridCol w="1344280"/>
                <a:gridCol w="1554324"/>
              </a:tblGrid>
              <a:tr h="1152539">
                <a:tc>
                  <a:txBody>
                    <a:bodyPr/>
                    <a:lstStyle/>
                    <a:p>
                      <a:pPr algn="ctr"/>
                      <a:r>
                        <a:rPr lang="en-US" sz="2800" dirty="0" smtClean="0">
                          <a:solidFill>
                            <a:srgbClr val="FFE100"/>
                          </a:solidFill>
                        </a:rPr>
                        <a:t>Edition</a:t>
                      </a:r>
                      <a:endParaRPr lang="en-US" sz="2800" dirty="0">
                        <a:solidFill>
                          <a:srgbClr val="FFE100"/>
                        </a:solidFill>
                      </a:endParaRPr>
                    </a:p>
                  </a:txBody>
                  <a:tcPr marL="91442" marR="91442" marT="45715" marB="45715">
                    <a:solidFill>
                      <a:schemeClr val="tx1"/>
                    </a:solidFill>
                  </a:tcPr>
                </a:tc>
                <a:tc>
                  <a:txBody>
                    <a:bodyPr/>
                    <a:lstStyle/>
                    <a:p>
                      <a:pPr algn="ctr"/>
                      <a:r>
                        <a:rPr lang="en-US" sz="2800" dirty="0" smtClean="0">
                          <a:solidFill>
                            <a:srgbClr val="FFE100"/>
                          </a:solidFill>
                        </a:rPr>
                        <a:t>Year</a:t>
                      </a:r>
                      <a:endParaRPr lang="en-US" sz="2800" dirty="0">
                        <a:solidFill>
                          <a:srgbClr val="FFE100"/>
                        </a:solidFill>
                      </a:endParaRPr>
                    </a:p>
                  </a:txBody>
                  <a:tcPr marL="91442" marR="91442" marT="45715" marB="45715">
                    <a:solidFill>
                      <a:schemeClr val="tx1"/>
                    </a:solidFill>
                  </a:tcPr>
                </a:tc>
                <a:tc>
                  <a:txBody>
                    <a:bodyPr/>
                    <a:lstStyle/>
                    <a:p>
                      <a:pPr algn="ctr"/>
                      <a:r>
                        <a:rPr lang="en-US" sz="2800" dirty="0" smtClean="0">
                          <a:solidFill>
                            <a:srgbClr val="FFE100"/>
                          </a:solidFill>
                        </a:rPr>
                        <a:t>NIC Interventions</a:t>
                      </a:r>
                      <a:endParaRPr lang="en-US" sz="2800" dirty="0">
                        <a:solidFill>
                          <a:srgbClr val="FFE100"/>
                        </a:solidFill>
                      </a:endParaRPr>
                    </a:p>
                  </a:txBody>
                  <a:tcPr marL="91442" marR="91442" marT="45715" marB="45715">
                    <a:solidFill>
                      <a:schemeClr val="tx1"/>
                    </a:solidFill>
                  </a:tcPr>
                </a:tc>
                <a:tc>
                  <a:txBody>
                    <a:bodyPr/>
                    <a:lstStyle/>
                    <a:p>
                      <a:pPr algn="ctr"/>
                      <a:r>
                        <a:rPr lang="en-US" sz="2800" dirty="0" smtClean="0">
                          <a:solidFill>
                            <a:srgbClr val="FFE100"/>
                          </a:solidFill>
                        </a:rPr>
                        <a:t>Classes</a:t>
                      </a:r>
                      <a:endParaRPr lang="en-US" sz="2800" dirty="0">
                        <a:solidFill>
                          <a:srgbClr val="FFE100"/>
                        </a:solidFill>
                      </a:endParaRPr>
                    </a:p>
                  </a:txBody>
                  <a:tcPr marL="91442" marR="91442" marT="45715" marB="45715">
                    <a:solidFill>
                      <a:schemeClr val="tx1"/>
                    </a:solidFill>
                  </a:tcPr>
                </a:tc>
                <a:tc>
                  <a:txBody>
                    <a:bodyPr/>
                    <a:lstStyle/>
                    <a:p>
                      <a:pPr algn="ctr"/>
                      <a:r>
                        <a:rPr lang="en-US" sz="2800" dirty="0" smtClean="0">
                          <a:solidFill>
                            <a:srgbClr val="FFE100"/>
                          </a:solidFill>
                        </a:rPr>
                        <a:t>Domains</a:t>
                      </a:r>
                      <a:endParaRPr lang="en-US" sz="2800" dirty="0">
                        <a:solidFill>
                          <a:srgbClr val="FFE100"/>
                        </a:solidFill>
                      </a:endParaRPr>
                    </a:p>
                  </a:txBody>
                  <a:tcPr marL="91442" marR="91442" marT="45715" marB="45715">
                    <a:solidFill>
                      <a:schemeClr val="tx1"/>
                    </a:solidFill>
                  </a:tcPr>
                </a:tc>
              </a:tr>
              <a:tr h="518154">
                <a:tc>
                  <a:txBody>
                    <a:bodyPr/>
                    <a:lstStyle/>
                    <a:p>
                      <a:pPr algn="l"/>
                      <a:r>
                        <a:rPr lang="en-US" sz="2800" b="1" dirty="0" smtClean="0">
                          <a:solidFill>
                            <a:srgbClr val="008000"/>
                          </a:solidFill>
                        </a:rPr>
                        <a:t>First</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1992</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336</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27</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a:t>
                      </a:r>
                      <a:endParaRPr lang="en-US" sz="2800" b="1" dirty="0">
                        <a:solidFill>
                          <a:srgbClr val="008000"/>
                        </a:solidFill>
                      </a:endParaRPr>
                    </a:p>
                  </a:txBody>
                  <a:tcPr marL="91442" marR="91442" marT="45715" marB="45715">
                    <a:noFill/>
                  </a:tcPr>
                </a:tc>
              </a:tr>
              <a:tr h="518154">
                <a:tc>
                  <a:txBody>
                    <a:bodyPr/>
                    <a:lstStyle/>
                    <a:p>
                      <a:pPr algn="l"/>
                      <a:r>
                        <a:rPr lang="en-US" sz="2800" b="1" dirty="0" smtClean="0">
                          <a:solidFill>
                            <a:srgbClr val="008000"/>
                          </a:solidFill>
                        </a:rPr>
                        <a:t>Second</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1996</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433</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27</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a:t>
                      </a:r>
                      <a:endParaRPr lang="en-US" sz="2800" b="1" dirty="0">
                        <a:solidFill>
                          <a:srgbClr val="008000"/>
                        </a:solidFill>
                      </a:endParaRPr>
                    </a:p>
                  </a:txBody>
                  <a:tcPr marL="91442" marR="91442" marT="45715" marB="45715">
                    <a:noFill/>
                  </a:tcPr>
                </a:tc>
              </a:tr>
              <a:tr h="518154">
                <a:tc>
                  <a:txBody>
                    <a:bodyPr/>
                    <a:lstStyle/>
                    <a:p>
                      <a:pPr algn="l"/>
                      <a:r>
                        <a:rPr lang="en-US" sz="2800" b="1" dirty="0" smtClean="0">
                          <a:solidFill>
                            <a:srgbClr val="008000"/>
                          </a:solidFill>
                        </a:rPr>
                        <a:t>Third</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2000</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486</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27</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7</a:t>
                      </a:r>
                      <a:endParaRPr lang="en-US" sz="2800" b="1" dirty="0">
                        <a:solidFill>
                          <a:srgbClr val="008000"/>
                        </a:solidFill>
                      </a:endParaRPr>
                    </a:p>
                  </a:txBody>
                  <a:tcPr marL="91442" marR="91442" marT="45715" marB="45715">
                    <a:noFill/>
                  </a:tcPr>
                </a:tc>
              </a:tr>
              <a:tr h="518154">
                <a:tc>
                  <a:txBody>
                    <a:bodyPr/>
                    <a:lstStyle/>
                    <a:p>
                      <a:pPr algn="l"/>
                      <a:r>
                        <a:rPr lang="en-US" sz="2800" b="1" dirty="0" smtClean="0">
                          <a:solidFill>
                            <a:srgbClr val="008000"/>
                          </a:solidFill>
                        </a:rPr>
                        <a:t>Fourth</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2004</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514</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30</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7</a:t>
                      </a:r>
                      <a:endParaRPr lang="en-US" sz="2800" b="1" dirty="0">
                        <a:solidFill>
                          <a:srgbClr val="008000"/>
                        </a:solidFill>
                      </a:endParaRPr>
                    </a:p>
                  </a:txBody>
                  <a:tcPr marL="91442" marR="91442" marT="45715" marB="45715">
                    <a:noFill/>
                  </a:tcPr>
                </a:tc>
              </a:tr>
              <a:tr h="1723083">
                <a:tc>
                  <a:txBody>
                    <a:bodyPr/>
                    <a:lstStyle/>
                    <a:p>
                      <a:pPr algn="l"/>
                      <a:r>
                        <a:rPr lang="en-US" sz="2800" b="1" dirty="0" smtClean="0">
                          <a:solidFill>
                            <a:srgbClr val="008000"/>
                          </a:solidFill>
                        </a:rPr>
                        <a:t>Fifth</a:t>
                      </a:r>
                    </a:p>
                    <a:p>
                      <a:pPr algn="l"/>
                      <a:r>
                        <a:rPr lang="en-US" sz="2800" b="1" dirty="0" smtClean="0">
                          <a:solidFill>
                            <a:srgbClr val="008000"/>
                          </a:solidFill>
                        </a:rPr>
                        <a:t>Sixth</a:t>
                      </a:r>
                    </a:p>
                    <a:p>
                      <a:pPr algn="l"/>
                      <a:r>
                        <a:rPr lang="en-US" sz="2800" b="1" dirty="0" smtClean="0">
                          <a:solidFill>
                            <a:srgbClr val="008000"/>
                          </a:solidFill>
                        </a:rPr>
                        <a:t>Seventh</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2008</a:t>
                      </a:r>
                    </a:p>
                    <a:p>
                      <a:pPr algn="ctr"/>
                      <a:r>
                        <a:rPr lang="en-US" sz="2800" b="1" dirty="0" smtClean="0">
                          <a:solidFill>
                            <a:srgbClr val="008000"/>
                          </a:solidFill>
                        </a:rPr>
                        <a:t>2013</a:t>
                      </a:r>
                    </a:p>
                    <a:p>
                      <a:pPr algn="ctr"/>
                      <a:r>
                        <a:rPr lang="en-US" sz="2800" b="1" dirty="0" smtClean="0">
                          <a:solidFill>
                            <a:srgbClr val="008000"/>
                          </a:solidFill>
                        </a:rPr>
                        <a:t>2018</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542</a:t>
                      </a:r>
                    </a:p>
                    <a:p>
                      <a:pPr algn="ctr"/>
                      <a:r>
                        <a:rPr lang="en-US" sz="2800" b="1" dirty="0" smtClean="0">
                          <a:solidFill>
                            <a:srgbClr val="008000"/>
                          </a:solidFill>
                        </a:rPr>
                        <a:t>550</a:t>
                      </a:r>
                    </a:p>
                    <a:p>
                      <a:pPr algn="ctr"/>
                      <a:r>
                        <a:rPr lang="en-US" sz="2800" b="1" dirty="0" smtClean="0">
                          <a:solidFill>
                            <a:srgbClr val="008000"/>
                          </a:solidFill>
                        </a:rPr>
                        <a:t>565</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30</a:t>
                      </a:r>
                    </a:p>
                    <a:p>
                      <a:pPr algn="ctr"/>
                      <a:r>
                        <a:rPr lang="en-US" sz="2800" b="1" dirty="0" smtClean="0">
                          <a:solidFill>
                            <a:srgbClr val="008000"/>
                          </a:solidFill>
                        </a:rPr>
                        <a:t>30</a:t>
                      </a:r>
                    </a:p>
                    <a:p>
                      <a:pPr algn="ctr"/>
                      <a:r>
                        <a:rPr lang="en-US" sz="2800" b="1" dirty="0" smtClean="0">
                          <a:solidFill>
                            <a:srgbClr val="008000"/>
                          </a:solidFill>
                        </a:rPr>
                        <a:t>30</a:t>
                      </a:r>
                      <a:endParaRPr lang="en-US" sz="2800" b="1" dirty="0">
                        <a:solidFill>
                          <a:srgbClr val="008000"/>
                        </a:solidFill>
                      </a:endParaRPr>
                    </a:p>
                  </a:txBody>
                  <a:tcPr marL="91442" marR="91442" marT="45715" marB="45715">
                    <a:noFill/>
                  </a:tcPr>
                </a:tc>
                <a:tc>
                  <a:txBody>
                    <a:bodyPr/>
                    <a:lstStyle/>
                    <a:p>
                      <a:pPr algn="ctr"/>
                      <a:r>
                        <a:rPr lang="en-US" sz="2800" b="1" dirty="0" smtClean="0">
                          <a:solidFill>
                            <a:srgbClr val="008000"/>
                          </a:solidFill>
                        </a:rPr>
                        <a:t>7</a:t>
                      </a:r>
                    </a:p>
                    <a:p>
                      <a:pPr algn="ctr"/>
                      <a:r>
                        <a:rPr lang="en-US" sz="2800" b="1" dirty="0" smtClean="0">
                          <a:solidFill>
                            <a:srgbClr val="008000"/>
                          </a:solidFill>
                        </a:rPr>
                        <a:t>7</a:t>
                      </a:r>
                    </a:p>
                    <a:p>
                      <a:pPr algn="ctr"/>
                      <a:r>
                        <a:rPr lang="en-US" sz="2800" b="1" dirty="0" smtClean="0">
                          <a:solidFill>
                            <a:srgbClr val="008000"/>
                          </a:solidFill>
                        </a:rPr>
                        <a:t>7</a:t>
                      </a:r>
                      <a:endParaRPr lang="en-US" sz="2800" b="1" dirty="0">
                        <a:solidFill>
                          <a:srgbClr val="008000"/>
                        </a:solidFill>
                      </a:endParaRPr>
                    </a:p>
                  </a:txBody>
                  <a:tcPr marL="91442" marR="91442" marT="45715" marB="45715">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a:xfrm>
            <a:off x="914400" y="0"/>
            <a:ext cx="8153400" cy="1143000"/>
          </a:xfrm>
          <a:prstGeom prst="rect">
            <a:avLst/>
          </a:prstGeom>
        </p:spPr>
        <p:txBody>
          <a:bodyPr/>
          <a:lstStyle/>
          <a:p>
            <a:r>
              <a:rPr lang="en-US" sz="2800">
                <a:solidFill>
                  <a:srgbClr val="008000"/>
                </a:solidFill>
                <a:latin typeface="Times New Roman" charset="0"/>
              </a:rPr>
              <a:t>NIC 6th Edition 2013 &amp; NIC 7</a:t>
            </a:r>
            <a:r>
              <a:rPr lang="en-US" sz="2800" baseline="30000">
                <a:solidFill>
                  <a:srgbClr val="008000"/>
                </a:solidFill>
                <a:latin typeface="Times New Roman" charset="0"/>
              </a:rPr>
              <a:t>th</a:t>
            </a:r>
            <a:r>
              <a:rPr lang="en-US" sz="2800">
                <a:solidFill>
                  <a:srgbClr val="008000"/>
                </a:solidFill>
                <a:latin typeface="Times New Roman" charset="0"/>
              </a:rPr>
              <a:t> Edition 2018</a:t>
            </a:r>
          </a:p>
        </p:txBody>
      </p:sp>
      <p:pic>
        <p:nvPicPr>
          <p:cNvPr id="23554" name="Picture 5" descr="Preview NIC 6t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47800"/>
            <a:ext cx="3444875" cy="439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1" descr="Butcher_Covers_Page_1.tif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447800"/>
            <a:ext cx="3997325"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762000" y="228600"/>
            <a:ext cx="7848600" cy="1143000"/>
          </a:xfrm>
          <a:prstGeom prst="rect">
            <a:avLst/>
          </a:prstGeom>
        </p:spPr>
        <p:txBody>
          <a:bodyPr/>
          <a:lstStyle/>
          <a:p>
            <a:pPr eaLnBrk="1" hangingPunct="1"/>
            <a:r>
              <a:rPr lang="en-US" b="1" dirty="0">
                <a:solidFill>
                  <a:srgbClr val="800000"/>
                </a:solidFill>
                <a:latin typeface="Times New Roman" charset="0"/>
              </a:rPr>
              <a:t>Structure of the NIC Taxonomy</a:t>
            </a:r>
          </a:p>
        </p:txBody>
      </p:sp>
      <p:sp>
        <p:nvSpPr>
          <p:cNvPr id="28674" name="Text Box 3"/>
          <p:cNvSpPr txBox="1">
            <a:spLocks noChangeArrowheads="1"/>
          </p:cNvSpPr>
          <p:nvPr/>
        </p:nvSpPr>
        <p:spPr bwMode="auto">
          <a:xfrm>
            <a:off x="2184400" y="1447800"/>
            <a:ext cx="5715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50000"/>
              </a:lnSpc>
            </a:pPr>
            <a:r>
              <a:rPr lang="en-US" sz="3200" b="1">
                <a:solidFill>
                  <a:srgbClr val="008000"/>
                </a:solidFill>
              </a:rPr>
              <a:t>Domains (7)</a:t>
            </a:r>
          </a:p>
          <a:p>
            <a:pPr eaLnBrk="1" hangingPunct="1">
              <a:lnSpc>
                <a:spcPct val="150000"/>
              </a:lnSpc>
            </a:pPr>
            <a:r>
              <a:rPr lang="en-US" sz="3200" b="1">
                <a:solidFill>
                  <a:srgbClr val="008000"/>
                </a:solidFill>
              </a:rPr>
              <a:t>	Classes (30)</a:t>
            </a:r>
          </a:p>
          <a:p>
            <a:pPr eaLnBrk="1" hangingPunct="1">
              <a:lnSpc>
                <a:spcPct val="150000"/>
              </a:lnSpc>
            </a:pPr>
            <a:r>
              <a:rPr lang="en-US" sz="3200" b="1">
                <a:solidFill>
                  <a:srgbClr val="008000"/>
                </a:solidFill>
              </a:rPr>
              <a:t>		Interventions (565)</a:t>
            </a:r>
          </a:p>
          <a:p>
            <a:pPr eaLnBrk="1" hangingPunct="1">
              <a:lnSpc>
                <a:spcPct val="150000"/>
              </a:lnSpc>
            </a:pPr>
            <a:r>
              <a:rPr lang="en-US" sz="3200" b="1">
                <a:solidFill>
                  <a:srgbClr val="008000"/>
                </a:solidFill>
              </a:rPr>
              <a:t>			Definitions</a:t>
            </a:r>
          </a:p>
          <a:p>
            <a:pPr eaLnBrk="1" hangingPunct="1">
              <a:lnSpc>
                <a:spcPct val="150000"/>
              </a:lnSpc>
            </a:pPr>
            <a:r>
              <a:rPr lang="en-US" sz="3200" b="1">
                <a:solidFill>
                  <a:srgbClr val="008000"/>
                </a:solidFill>
              </a:rPr>
              <a:t>				Activities</a:t>
            </a:r>
          </a:p>
        </p:txBody>
      </p:sp>
      <p:pic>
        <p:nvPicPr>
          <p:cNvPr id="28675" name="Picture 2" descr="L:\CNC\images &amp; figures\LOGOS\NIC logos\NOWORDS.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9400" y="3549650"/>
            <a:ext cx="2806700"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8100" y="1317625"/>
            <a:ext cx="7518400" cy="5540375"/>
          </a:xfrm>
          <a:prstGeom prst="rect">
            <a:avLst/>
          </a:prstGeom>
        </p:spPr>
        <p:txBody>
          <a:bodyPr>
            <a:spAutoFit/>
          </a:bodyPr>
          <a:lstStyle/>
          <a:p>
            <a:pPr>
              <a:defRPr/>
            </a:pPr>
            <a:r>
              <a:rPr lang="en-US" altLang="en-US" sz="2400" b="1" i="1" dirty="0">
                <a:solidFill>
                  <a:srgbClr val="008000"/>
                </a:solidFill>
              </a:rPr>
              <a:t>The Nursing Interventions Classification (NIC)</a:t>
            </a:r>
            <a:endParaRPr lang="en-US" altLang="en-US" sz="2400" b="1" dirty="0">
              <a:solidFill>
                <a:srgbClr val="008000"/>
              </a:solidFill>
            </a:endParaRPr>
          </a:p>
          <a:p>
            <a:pPr indent="-228600">
              <a:defRPr/>
            </a:pPr>
            <a:r>
              <a:rPr lang="ja-JP" altLang="en-US" sz="2400" b="1" dirty="0">
                <a:solidFill>
                  <a:srgbClr val="008000"/>
                </a:solidFill>
              </a:rPr>
              <a:t>“</a:t>
            </a:r>
            <a:r>
              <a:rPr lang="en-US" altLang="ja-JP" sz="2400" b="1" dirty="0">
                <a:solidFill>
                  <a:srgbClr val="008000"/>
                </a:solidFill>
              </a:rPr>
              <a:t>is a comprehensive, research-based, standardized classification of interventions that nurses perform. It is useful for clinical documentation, communication of care across settings, integration of data across systems and settings, effectiveness research, productivity measurement, competency evaluation, reimbursement, and curricular design.</a:t>
            </a:r>
            <a:r>
              <a:rPr lang="ja-JP" altLang="en-US" sz="2400" b="1" dirty="0">
                <a:solidFill>
                  <a:srgbClr val="008000"/>
                </a:solidFill>
              </a:rPr>
              <a:t>”</a:t>
            </a:r>
            <a:endParaRPr lang="en-US" altLang="ja-JP" sz="2400" b="1" dirty="0">
              <a:solidFill>
                <a:srgbClr val="008000"/>
              </a:solidFill>
            </a:endParaRPr>
          </a:p>
          <a:p>
            <a:pPr indent="-228600">
              <a:defRPr/>
            </a:pPr>
            <a:r>
              <a:rPr lang="en-US" altLang="ja-JP" sz="2400" b="1" dirty="0">
                <a:solidFill>
                  <a:srgbClr val="008000"/>
                </a:solidFill>
              </a:rPr>
              <a:t> </a:t>
            </a:r>
          </a:p>
          <a:p>
            <a:pPr>
              <a:defRPr/>
            </a:pPr>
            <a:r>
              <a:rPr lang="en-US" altLang="en-US" sz="2400" b="1" dirty="0">
                <a:solidFill>
                  <a:srgbClr val="008000"/>
                </a:solidFill>
              </a:rPr>
              <a:t>An </a:t>
            </a:r>
            <a:r>
              <a:rPr lang="en-US" altLang="en-US" sz="2400" b="1" i="1" dirty="0">
                <a:solidFill>
                  <a:srgbClr val="008000"/>
                </a:solidFill>
              </a:rPr>
              <a:t>intervention</a:t>
            </a:r>
            <a:r>
              <a:rPr lang="en-US" altLang="en-US" sz="2400" b="1" dirty="0">
                <a:solidFill>
                  <a:srgbClr val="008000"/>
                </a:solidFill>
              </a:rPr>
              <a:t> is defined as: </a:t>
            </a:r>
          </a:p>
          <a:p>
            <a:pPr>
              <a:defRPr/>
            </a:pPr>
            <a:r>
              <a:rPr lang="ja-JP" altLang="en-US" sz="2400" b="1" dirty="0">
                <a:solidFill>
                  <a:srgbClr val="008000"/>
                </a:solidFill>
              </a:rPr>
              <a:t>“</a:t>
            </a:r>
            <a:r>
              <a:rPr lang="en-US" altLang="ja-JP" sz="2400" b="1" dirty="0">
                <a:solidFill>
                  <a:srgbClr val="008000"/>
                </a:solidFill>
              </a:rPr>
              <a:t>any treatment, based upon clinical judgment and knowledge that a nurse performs to enhance patient/client outcomes.</a:t>
            </a:r>
            <a:r>
              <a:rPr lang="ja-JP" altLang="en-US" sz="2400" b="1" dirty="0">
                <a:solidFill>
                  <a:srgbClr val="008000"/>
                </a:solidFill>
              </a:rPr>
              <a:t>”</a:t>
            </a:r>
            <a:endParaRPr lang="en-US" altLang="ja-JP" sz="2400" b="1" dirty="0">
              <a:solidFill>
                <a:srgbClr val="008000"/>
              </a:solidFill>
            </a:endParaRPr>
          </a:p>
          <a:p>
            <a:pPr>
              <a:defRPr/>
            </a:pPr>
            <a:endParaRPr lang="en-US" altLang="en-US" b="1" dirty="0">
              <a:solidFill>
                <a:schemeClr val="accent4">
                  <a:lumMod val="75000"/>
                </a:schemeClr>
              </a:solidFill>
            </a:endParaRPr>
          </a:p>
        </p:txBody>
      </p:sp>
      <p:sp>
        <p:nvSpPr>
          <p:cNvPr id="49154" name="Rectangle 2"/>
          <p:cNvSpPr>
            <a:spLocks noChangeArrowheads="1"/>
          </p:cNvSpPr>
          <p:nvPr/>
        </p:nvSpPr>
        <p:spPr bwMode="auto">
          <a:xfrm>
            <a:off x="1219200" y="304800"/>
            <a:ext cx="67093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dirty="0">
                <a:solidFill>
                  <a:srgbClr val="800000"/>
                </a:solidFill>
              </a:rPr>
              <a:t>Defining Nursing Interventions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1536700" y="1943100"/>
            <a:ext cx="7327900" cy="4094163"/>
          </a:xfrm>
          <a:prstGeom prst="rect">
            <a:avLst/>
          </a:prstGeom>
          <a:noFill/>
          <a:ln w="9525">
            <a:noFill/>
            <a:miter lim="800000"/>
            <a:headEnd/>
            <a:tailEnd/>
          </a:ln>
        </p:spPr>
        <p:txBody>
          <a:bodyPr>
            <a:spAutoFit/>
          </a:bodyPr>
          <a:lstStyle/>
          <a:p>
            <a:pPr marL="347663" indent="-347663">
              <a:spcAft>
                <a:spcPts val="600"/>
              </a:spcAft>
              <a:defRPr/>
            </a:pPr>
            <a:r>
              <a:rPr lang="en-US" sz="2400" b="1" dirty="0">
                <a:solidFill>
                  <a:srgbClr val="008000"/>
                </a:solidFill>
                <a:latin typeface="+mn-lt"/>
                <a:ea typeface="ＭＳ Ｐゴシック" charset="-128"/>
              </a:rPr>
              <a:t>1. Helps demonstrate the impact nursing has on healthcare delivery</a:t>
            </a:r>
          </a:p>
          <a:p>
            <a:pPr marL="347663" indent="-347663">
              <a:spcAft>
                <a:spcPts val="600"/>
              </a:spcAft>
              <a:defRPr/>
            </a:pPr>
            <a:r>
              <a:rPr lang="en-US" sz="2400" b="1" dirty="0">
                <a:solidFill>
                  <a:srgbClr val="008000"/>
                </a:solidFill>
                <a:latin typeface="+mn-lt"/>
                <a:ea typeface="ＭＳ Ｐゴシック" charset="-128"/>
              </a:rPr>
              <a:t>2. Standardizes and defines the knowledge base for nursing curricula and clinical practice</a:t>
            </a:r>
          </a:p>
          <a:p>
            <a:pPr marL="347663" indent="-347663">
              <a:spcAft>
                <a:spcPts val="600"/>
              </a:spcAft>
              <a:defRPr/>
            </a:pPr>
            <a:r>
              <a:rPr lang="en-US" sz="2400" b="1" dirty="0">
                <a:solidFill>
                  <a:srgbClr val="008000"/>
                </a:solidFill>
                <a:latin typeface="+mn-lt"/>
                <a:ea typeface="ＭＳ Ｐゴシック" charset="-128"/>
              </a:rPr>
              <a:t>3. Facilitates communication of nursing treatments to nurses and other health care providers</a:t>
            </a:r>
          </a:p>
          <a:p>
            <a:pPr marL="347663" indent="-347663">
              <a:spcAft>
                <a:spcPts val="600"/>
              </a:spcAft>
              <a:defRPr/>
            </a:pPr>
            <a:r>
              <a:rPr lang="en-US" sz="2400" b="1" dirty="0">
                <a:solidFill>
                  <a:srgbClr val="008000"/>
                </a:solidFill>
                <a:latin typeface="+mn-lt"/>
                <a:ea typeface="ＭＳ Ｐゴシック" charset="-128"/>
              </a:rPr>
              <a:t>4. Enables researchers to examine the effectiveness and cost of treatments</a:t>
            </a:r>
          </a:p>
          <a:p>
            <a:pPr marL="347663" indent="-347663">
              <a:spcAft>
                <a:spcPts val="600"/>
              </a:spcAft>
              <a:defRPr/>
            </a:pPr>
            <a:r>
              <a:rPr lang="en-US" sz="2400" b="1" dirty="0">
                <a:solidFill>
                  <a:srgbClr val="008000"/>
                </a:solidFill>
                <a:latin typeface="+mn-lt"/>
                <a:ea typeface="ＭＳ Ｐゴシック" charset="-128"/>
              </a:rPr>
              <a:t>5. Assists educators to develop nursing curricula that better articulate with clinical practice</a:t>
            </a:r>
          </a:p>
        </p:txBody>
      </p:sp>
      <p:sp>
        <p:nvSpPr>
          <p:cNvPr id="17411" name="TextBox 2"/>
          <p:cNvSpPr txBox="1">
            <a:spLocks noChangeArrowheads="1"/>
          </p:cNvSpPr>
          <p:nvPr/>
        </p:nvSpPr>
        <p:spPr bwMode="auto">
          <a:xfrm>
            <a:off x="762000" y="76200"/>
            <a:ext cx="8382000" cy="1323975"/>
          </a:xfrm>
          <a:prstGeom prst="rect">
            <a:avLst/>
          </a:prstGeom>
          <a:noFill/>
          <a:ln w="9525">
            <a:noFill/>
            <a:miter lim="800000"/>
            <a:headEnd/>
            <a:tailEnd/>
          </a:ln>
        </p:spPr>
        <p:txBody>
          <a:bodyPr>
            <a:spAutoFit/>
          </a:bodyPr>
          <a:lstStyle/>
          <a:p>
            <a:pPr algn="ctr">
              <a:defRPr/>
            </a:pPr>
            <a:r>
              <a:rPr lang="en-US" sz="4000" b="1" dirty="0">
                <a:solidFill>
                  <a:srgbClr val="800000"/>
                </a:solidFill>
                <a:latin typeface="+mj-lt"/>
                <a:ea typeface="ＭＳ Ｐゴシック" charset="-128"/>
              </a:rPr>
              <a:t>Significance of Classifying</a:t>
            </a:r>
          </a:p>
          <a:p>
            <a:pPr algn="ctr">
              <a:defRPr/>
            </a:pPr>
            <a:r>
              <a:rPr lang="en-US" sz="4000" b="1" dirty="0">
                <a:solidFill>
                  <a:srgbClr val="800000"/>
                </a:solidFill>
                <a:latin typeface="+mj-lt"/>
                <a:ea typeface="ＭＳ Ｐゴシック" charset="-128"/>
              </a:rPr>
              <a:t>Nursing Interventions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1117600" y="2108200"/>
            <a:ext cx="8382000" cy="3354388"/>
          </a:xfrm>
          <a:prstGeom prst="rect">
            <a:avLst/>
          </a:prstGeom>
          <a:noFill/>
          <a:ln w="9525">
            <a:noFill/>
            <a:miter lim="800000"/>
            <a:headEnd/>
            <a:tailEnd/>
          </a:ln>
        </p:spPr>
        <p:txBody>
          <a:bodyPr>
            <a:spAutoFit/>
          </a:bodyPr>
          <a:lstStyle/>
          <a:p>
            <a:pPr marL="457200" indent="-457200">
              <a:spcAft>
                <a:spcPts val="600"/>
              </a:spcAft>
              <a:defRPr/>
            </a:pPr>
            <a:r>
              <a:rPr lang="en-US" sz="2400" b="1" dirty="0">
                <a:solidFill>
                  <a:srgbClr val="008000"/>
                </a:solidFill>
                <a:latin typeface="+mn-lt"/>
                <a:ea typeface="ＭＳ Ｐゴシック" charset="-128"/>
              </a:rPr>
              <a:t> 6. Facilitates the teaching of clinical decision making </a:t>
            </a:r>
          </a:p>
          <a:p>
            <a:pPr marL="457200" indent="-457200">
              <a:spcAft>
                <a:spcPts val="600"/>
              </a:spcAft>
              <a:defRPr/>
            </a:pPr>
            <a:r>
              <a:rPr lang="en-US" sz="2400" b="1" dirty="0">
                <a:solidFill>
                  <a:srgbClr val="008000"/>
                </a:solidFill>
                <a:latin typeface="+mn-lt"/>
                <a:ea typeface="ＭＳ Ｐゴシック" charset="-128"/>
              </a:rPr>
              <a:t> 7. Assists administrators in planning more effectively for staff and equipment services</a:t>
            </a:r>
          </a:p>
          <a:p>
            <a:pPr marL="457200" indent="-457200">
              <a:spcAft>
                <a:spcPts val="600"/>
              </a:spcAft>
              <a:defRPr/>
            </a:pPr>
            <a:r>
              <a:rPr lang="en-US" sz="2400" b="1" dirty="0">
                <a:solidFill>
                  <a:srgbClr val="008000"/>
                </a:solidFill>
                <a:latin typeface="+mn-lt"/>
                <a:ea typeface="ＭＳ Ｐゴシック" charset="-128"/>
              </a:rPr>
              <a:t> 8. Promotes the development of a reimbursement system for nursing services</a:t>
            </a:r>
          </a:p>
          <a:p>
            <a:pPr marL="457200" indent="-457200">
              <a:spcAft>
                <a:spcPts val="600"/>
              </a:spcAft>
              <a:defRPr/>
            </a:pPr>
            <a:r>
              <a:rPr lang="en-US" sz="2400" b="1" dirty="0">
                <a:solidFill>
                  <a:srgbClr val="008000"/>
                </a:solidFill>
                <a:latin typeface="+mn-lt"/>
                <a:ea typeface="ＭＳ Ｐゴシック" charset="-128"/>
              </a:rPr>
              <a:t> 9. Facilitates the development and use of nursing information systems</a:t>
            </a:r>
          </a:p>
          <a:p>
            <a:pPr marL="457200" indent="-457200">
              <a:spcAft>
                <a:spcPts val="600"/>
              </a:spcAft>
              <a:defRPr/>
            </a:pPr>
            <a:r>
              <a:rPr lang="en-US" sz="2400" b="1" dirty="0">
                <a:solidFill>
                  <a:srgbClr val="008000"/>
                </a:solidFill>
                <a:latin typeface="+mn-lt"/>
                <a:ea typeface="ＭＳ Ｐゴシック" charset="-128"/>
              </a:rPr>
              <a:t>10. Communicates the nature of nursing to the public</a:t>
            </a:r>
          </a:p>
        </p:txBody>
      </p:sp>
      <p:sp>
        <p:nvSpPr>
          <p:cNvPr id="4" name="TextBox 2"/>
          <p:cNvSpPr txBox="1">
            <a:spLocks noChangeArrowheads="1"/>
          </p:cNvSpPr>
          <p:nvPr/>
        </p:nvSpPr>
        <p:spPr bwMode="auto">
          <a:xfrm>
            <a:off x="381000" y="152400"/>
            <a:ext cx="8382000" cy="1323975"/>
          </a:xfrm>
          <a:prstGeom prst="rect">
            <a:avLst/>
          </a:prstGeom>
          <a:noFill/>
          <a:ln w="9525">
            <a:noFill/>
            <a:miter lim="800000"/>
            <a:headEnd/>
            <a:tailEnd/>
          </a:ln>
        </p:spPr>
        <p:txBody>
          <a:bodyPr>
            <a:spAutoFit/>
          </a:bodyPr>
          <a:lstStyle/>
          <a:p>
            <a:pPr algn="ctr">
              <a:defRPr/>
            </a:pPr>
            <a:r>
              <a:rPr lang="en-US" sz="4000" b="1" dirty="0">
                <a:solidFill>
                  <a:srgbClr val="800000"/>
                </a:solidFill>
                <a:latin typeface="+mj-lt"/>
                <a:ea typeface="ＭＳ Ｐゴシック" charset="-128"/>
              </a:rPr>
              <a:t>Significance of Classifying</a:t>
            </a:r>
          </a:p>
          <a:p>
            <a:pPr algn="ctr">
              <a:defRPr/>
            </a:pPr>
            <a:r>
              <a:rPr lang="en-US" sz="4000" b="1" dirty="0">
                <a:solidFill>
                  <a:srgbClr val="800000"/>
                </a:solidFill>
                <a:latin typeface="+mj-lt"/>
                <a:ea typeface="ＭＳ Ｐゴシック" charset="-128"/>
              </a:rPr>
              <a:t>Nursing Interventions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381000" y="76200"/>
            <a:ext cx="8686800" cy="533400"/>
          </a:xfrm>
        </p:spPr>
        <p:txBody>
          <a:bodyPr/>
          <a:lstStyle/>
          <a:p>
            <a:r>
              <a:rPr lang="en-US" sz="3200" b="1" dirty="0">
                <a:solidFill>
                  <a:srgbClr val="800000"/>
                </a:solidFill>
                <a:latin typeface="Times New Roman" charset="0"/>
              </a:rPr>
              <a:t>Taxonomy of Nursing Interventions:  </a:t>
            </a:r>
            <a:br>
              <a:rPr lang="en-US" sz="3200" b="1" dirty="0">
                <a:solidFill>
                  <a:srgbClr val="800000"/>
                </a:solidFill>
                <a:latin typeface="Times New Roman" charset="0"/>
              </a:rPr>
            </a:br>
            <a:r>
              <a:rPr lang="en-US" sz="3200" b="1" dirty="0">
                <a:solidFill>
                  <a:srgbClr val="800000"/>
                </a:solidFill>
                <a:latin typeface="Times New Roman" charset="0"/>
              </a:rPr>
              <a:t>Domains &amp; Classes</a:t>
            </a:r>
          </a:p>
        </p:txBody>
      </p:sp>
      <p:sp>
        <p:nvSpPr>
          <p:cNvPr id="29698" name="AutoShape 5"/>
          <p:cNvSpPr>
            <a:spLocks noChangeArrowheads="1"/>
          </p:cNvSpPr>
          <p:nvPr/>
        </p:nvSpPr>
        <p:spPr bwMode="auto">
          <a:xfrm>
            <a:off x="140970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699" name="AutoShape 12"/>
          <p:cNvSpPr>
            <a:spLocks noChangeArrowheads="1"/>
          </p:cNvSpPr>
          <p:nvPr/>
        </p:nvSpPr>
        <p:spPr bwMode="auto">
          <a:xfrm>
            <a:off x="1143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00" name="Text Box 16"/>
          <p:cNvSpPr txBox="1">
            <a:spLocks noChangeArrowheads="1"/>
          </p:cNvSpPr>
          <p:nvPr/>
        </p:nvSpPr>
        <p:spPr bwMode="auto">
          <a:xfrm>
            <a:off x="1409700" y="1365250"/>
            <a:ext cx="114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Physiological: Complex</a:t>
            </a:r>
          </a:p>
        </p:txBody>
      </p:sp>
      <p:sp>
        <p:nvSpPr>
          <p:cNvPr id="29701" name="AutoShape 17"/>
          <p:cNvSpPr>
            <a:spLocks noChangeArrowheads="1"/>
          </p:cNvSpPr>
          <p:nvPr/>
        </p:nvSpPr>
        <p:spPr bwMode="auto">
          <a:xfrm>
            <a:off x="3810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02" name="Text Box 18"/>
          <p:cNvSpPr txBox="1">
            <a:spLocks noChangeArrowheads="1"/>
          </p:cNvSpPr>
          <p:nvPr/>
        </p:nvSpPr>
        <p:spPr bwMode="auto">
          <a:xfrm>
            <a:off x="38100" y="1365250"/>
            <a:ext cx="114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Physiological: Basic</a:t>
            </a:r>
          </a:p>
        </p:txBody>
      </p:sp>
      <p:sp>
        <p:nvSpPr>
          <p:cNvPr id="29703" name="AutoShape 19"/>
          <p:cNvSpPr>
            <a:spLocks noChangeArrowheads="1"/>
          </p:cNvSpPr>
          <p:nvPr/>
        </p:nvSpPr>
        <p:spPr bwMode="auto">
          <a:xfrm>
            <a:off x="270510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04" name="Text Box 20"/>
          <p:cNvSpPr txBox="1">
            <a:spLocks noChangeArrowheads="1"/>
          </p:cNvSpPr>
          <p:nvPr/>
        </p:nvSpPr>
        <p:spPr bwMode="auto">
          <a:xfrm>
            <a:off x="2705100" y="1365250"/>
            <a:ext cx="1219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Behavioral</a:t>
            </a:r>
            <a:endParaRPr lang="en-US" sz="1000">
              <a:solidFill>
                <a:srgbClr val="FF0000"/>
              </a:solidFill>
            </a:endParaRPr>
          </a:p>
        </p:txBody>
      </p:sp>
      <p:sp>
        <p:nvSpPr>
          <p:cNvPr id="29705" name="AutoShape 21"/>
          <p:cNvSpPr>
            <a:spLocks noChangeArrowheads="1"/>
          </p:cNvSpPr>
          <p:nvPr/>
        </p:nvSpPr>
        <p:spPr bwMode="auto">
          <a:xfrm>
            <a:off x="398780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06" name="Text Box 22"/>
          <p:cNvSpPr txBox="1">
            <a:spLocks noChangeArrowheads="1"/>
          </p:cNvSpPr>
          <p:nvPr/>
        </p:nvSpPr>
        <p:spPr bwMode="auto">
          <a:xfrm>
            <a:off x="3987800" y="1365250"/>
            <a:ext cx="1143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Safety</a:t>
            </a:r>
          </a:p>
        </p:txBody>
      </p:sp>
      <p:sp>
        <p:nvSpPr>
          <p:cNvPr id="29707" name="AutoShape 23"/>
          <p:cNvSpPr>
            <a:spLocks noChangeArrowheads="1"/>
          </p:cNvSpPr>
          <p:nvPr/>
        </p:nvSpPr>
        <p:spPr bwMode="auto">
          <a:xfrm>
            <a:off x="5275263"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08" name="Text Box 24"/>
          <p:cNvSpPr txBox="1">
            <a:spLocks noChangeArrowheads="1"/>
          </p:cNvSpPr>
          <p:nvPr/>
        </p:nvSpPr>
        <p:spPr bwMode="auto">
          <a:xfrm>
            <a:off x="5275263" y="1365250"/>
            <a:ext cx="1143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Family</a:t>
            </a:r>
            <a:endParaRPr lang="en-US" sz="1000">
              <a:solidFill>
                <a:srgbClr val="FF0000"/>
              </a:solidFill>
            </a:endParaRPr>
          </a:p>
        </p:txBody>
      </p:sp>
      <p:sp>
        <p:nvSpPr>
          <p:cNvPr id="29709" name="AutoShape 25"/>
          <p:cNvSpPr>
            <a:spLocks noChangeArrowheads="1"/>
          </p:cNvSpPr>
          <p:nvPr/>
        </p:nvSpPr>
        <p:spPr bwMode="auto">
          <a:xfrm>
            <a:off x="659130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10" name="Text Box 26"/>
          <p:cNvSpPr txBox="1">
            <a:spLocks noChangeArrowheads="1"/>
          </p:cNvSpPr>
          <p:nvPr/>
        </p:nvSpPr>
        <p:spPr bwMode="auto">
          <a:xfrm>
            <a:off x="6667500" y="1365250"/>
            <a:ext cx="1066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Health System</a:t>
            </a:r>
          </a:p>
        </p:txBody>
      </p:sp>
      <p:sp>
        <p:nvSpPr>
          <p:cNvPr id="29711" name="AutoShape 27"/>
          <p:cNvSpPr>
            <a:spLocks noChangeArrowheads="1"/>
          </p:cNvSpPr>
          <p:nvPr/>
        </p:nvSpPr>
        <p:spPr bwMode="auto">
          <a:xfrm>
            <a:off x="7893050" y="1289050"/>
            <a:ext cx="1143000" cy="457200"/>
          </a:xfrm>
          <a:prstGeom prst="roundRect">
            <a:avLst>
              <a:gd name="adj" fmla="val 16667"/>
            </a:avLst>
          </a:prstGeom>
          <a:solidFill>
            <a:schemeClr val="bg1"/>
          </a:solidFill>
          <a:ln w="28575">
            <a:solidFill>
              <a:schemeClr val="tx1"/>
            </a:solidFill>
            <a:round/>
            <a:headEnd/>
            <a:tailEnd/>
          </a:ln>
        </p:spPr>
        <p:txBody>
          <a:bodyPr wrap="none" anchor="ctr"/>
          <a:lstStyle/>
          <a:p>
            <a:endParaRPr lang="en-US"/>
          </a:p>
        </p:txBody>
      </p:sp>
      <p:sp>
        <p:nvSpPr>
          <p:cNvPr id="29712" name="Text Box 28"/>
          <p:cNvSpPr txBox="1">
            <a:spLocks noChangeArrowheads="1"/>
          </p:cNvSpPr>
          <p:nvPr/>
        </p:nvSpPr>
        <p:spPr bwMode="auto">
          <a:xfrm>
            <a:off x="7807325" y="1374775"/>
            <a:ext cx="1371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000" b="1">
                <a:solidFill>
                  <a:schemeClr val="tx2"/>
                </a:solidFill>
              </a:rPr>
              <a:t>Community</a:t>
            </a:r>
          </a:p>
        </p:txBody>
      </p:sp>
      <p:sp>
        <p:nvSpPr>
          <p:cNvPr id="29713" name="Text Box 30"/>
          <p:cNvSpPr txBox="1">
            <a:spLocks noChangeArrowheads="1"/>
          </p:cNvSpPr>
          <p:nvPr/>
        </p:nvSpPr>
        <p:spPr bwMode="auto">
          <a:xfrm>
            <a:off x="14288" y="1898650"/>
            <a:ext cx="1295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Activity &amp; Exercise Management</a:t>
            </a:r>
          </a:p>
        </p:txBody>
      </p:sp>
      <p:sp>
        <p:nvSpPr>
          <p:cNvPr id="29714" name="AutoShape 32"/>
          <p:cNvSpPr>
            <a:spLocks noChangeArrowheads="1"/>
          </p:cNvSpPr>
          <p:nvPr/>
        </p:nvSpPr>
        <p:spPr bwMode="auto">
          <a:xfrm>
            <a:off x="1143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15" name="Text Box 33"/>
          <p:cNvSpPr txBox="1">
            <a:spLocks noChangeArrowheads="1"/>
          </p:cNvSpPr>
          <p:nvPr/>
        </p:nvSpPr>
        <p:spPr bwMode="auto">
          <a:xfrm>
            <a:off x="96838" y="2432050"/>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Elimination Management</a:t>
            </a:r>
          </a:p>
        </p:txBody>
      </p:sp>
      <p:sp>
        <p:nvSpPr>
          <p:cNvPr id="29716" name="AutoShape 34"/>
          <p:cNvSpPr>
            <a:spLocks noChangeArrowheads="1"/>
          </p:cNvSpPr>
          <p:nvPr/>
        </p:nvSpPr>
        <p:spPr bwMode="auto">
          <a:xfrm>
            <a:off x="114300" y="29654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17" name="Text Box 35"/>
          <p:cNvSpPr txBox="1">
            <a:spLocks noChangeArrowheads="1"/>
          </p:cNvSpPr>
          <p:nvPr/>
        </p:nvSpPr>
        <p:spPr bwMode="auto">
          <a:xfrm>
            <a:off x="152400" y="2965450"/>
            <a:ext cx="952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Immobility Management</a:t>
            </a:r>
          </a:p>
        </p:txBody>
      </p:sp>
      <p:sp>
        <p:nvSpPr>
          <p:cNvPr id="29718" name="AutoShape 36"/>
          <p:cNvSpPr>
            <a:spLocks noChangeArrowheads="1"/>
          </p:cNvSpPr>
          <p:nvPr/>
        </p:nvSpPr>
        <p:spPr bwMode="auto">
          <a:xfrm>
            <a:off x="114300" y="34988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19" name="Text Box 37"/>
          <p:cNvSpPr txBox="1">
            <a:spLocks noChangeArrowheads="1"/>
          </p:cNvSpPr>
          <p:nvPr/>
        </p:nvSpPr>
        <p:spPr bwMode="auto">
          <a:xfrm>
            <a:off x="227013" y="3498850"/>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Nutrition Support</a:t>
            </a:r>
          </a:p>
        </p:txBody>
      </p:sp>
      <p:sp>
        <p:nvSpPr>
          <p:cNvPr id="29720" name="AutoShape 38"/>
          <p:cNvSpPr>
            <a:spLocks noChangeArrowheads="1"/>
          </p:cNvSpPr>
          <p:nvPr/>
        </p:nvSpPr>
        <p:spPr bwMode="auto">
          <a:xfrm>
            <a:off x="27813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21" name="Text Box 39"/>
          <p:cNvSpPr txBox="1">
            <a:spLocks noChangeArrowheads="1"/>
          </p:cNvSpPr>
          <p:nvPr/>
        </p:nvSpPr>
        <p:spPr bwMode="auto">
          <a:xfrm>
            <a:off x="2762250" y="1898650"/>
            <a:ext cx="1066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Behavior Therapy</a:t>
            </a:r>
          </a:p>
        </p:txBody>
      </p:sp>
      <p:sp>
        <p:nvSpPr>
          <p:cNvPr id="29722" name="AutoShape 40"/>
          <p:cNvSpPr>
            <a:spLocks noChangeArrowheads="1"/>
          </p:cNvSpPr>
          <p:nvPr/>
        </p:nvSpPr>
        <p:spPr bwMode="auto">
          <a:xfrm>
            <a:off x="27813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23" name="Text Box 41"/>
          <p:cNvSpPr txBox="1">
            <a:spLocks noChangeArrowheads="1"/>
          </p:cNvSpPr>
          <p:nvPr/>
        </p:nvSpPr>
        <p:spPr bwMode="auto">
          <a:xfrm>
            <a:off x="2811463" y="2432050"/>
            <a:ext cx="100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Cognitive Therapy</a:t>
            </a:r>
          </a:p>
        </p:txBody>
      </p:sp>
      <p:sp>
        <p:nvSpPr>
          <p:cNvPr id="29724" name="AutoShape 42"/>
          <p:cNvSpPr>
            <a:spLocks noChangeArrowheads="1"/>
          </p:cNvSpPr>
          <p:nvPr/>
        </p:nvSpPr>
        <p:spPr bwMode="auto">
          <a:xfrm>
            <a:off x="2781300" y="29654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25" name="Text Box 43"/>
          <p:cNvSpPr txBox="1">
            <a:spLocks noChangeArrowheads="1"/>
          </p:cNvSpPr>
          <p:nvPr/>
        </p:nvSpPr>
        <p:spPr bwMode="auto">
          <a:xfrm>
            <a:off x="2797175" y="2979738"/>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Communication Enhancement</a:t>
            </a:r>
          </a:p>
        </p:txBody>
      </p:sp>
      <p:sp>
        <p:nvSpPr>
          <p:cNvPr id="29726" name="AutoShape 44"/>
          <p:cNvSpPr>
            <a:spLocks noChangeArrowheads="1"/>
          </p:cNvSpPr>
          <p:nvPr/>
        </p:nvSpPr>
        <p:spPr bwMode="auto">
          <a:xfrm>
            <a:off x="2781300" y="34988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27" name="Text Box 45"/>
          <p:cNvSpPr txBox="1">
            <a:spLocks noChangeArrowheads="1"/>
          </p:cNvSpPr>
          <p:nvPr/>
        </p:nvSpPr>
        <p:spPr bwMode="auto">
          <a:xfrm>
            <a:off x="2781300" y="3505200"/>
            <a:ext cx="1104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Coping Assistance</a:t>
            </a:r>
          </a:p>
        </p:txBody>
      </p:sp>
      <p:sp>
        <p:nvSpPr>
          <p:cNvPr id="29728" name="Line 46"/>
          <p:cNvSpPr>
            <a:spLocks noChangeShapeType="1"/>
          </p:cNvSpPr>
          <p:nvPr/>
        </p:nvSpPr>
        <p:spPr bwMode="auto">
          <a:xfrm>
            <a:off x="571500" y="33464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9" name="Line 48"/>
          <p:cNvSpPr>
            <a:spLocks noChangeShapeType="1"/>
          </p:cNvSpPr>
          <p:nvPr/>
        </p:nvSpPr>
        <p:spPr bwMode="auto">
          <a:xfrm>
            <a:off x="571500"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0" name="Line 52"/>
          <p:cNvSpPr>
            <a:spLocks noChangeShapeType="1"/>
          </p:cNvSpPr>
          <p:nvPr/>
        </p:nvSpPr>
        <p:spPr bwMode="auto">
          <a:xfrm flipV="1">
            <a:off x="571500" y="28130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55"/>
          <p:cNvSpPr>
            <a:spLocks noChangeShapeType="1"/>
          </p:cNvSpPr>
          <p:nvPr/>
        </p:nvSpPr>
        <p:spPr bwMode="auto">
          <a:xfrm flipH="1">
            <a:off x="571500"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66"/>
          <p:cNvSpPr>
            <a:spLocks noChangeShapeType="1"/>
          </p:cNvSpPr>
          <p:nvPr/>
        </p:nvSpPr>
        <p:spPr bwMode="auto">
          <a:xfrm>
            <a:off x="3265488"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67"/>
          <p:cNvSpPr>
            <a:spLocks noChangeShapeType="1"/>
          </p:cNvSpPr>
          <p:nvPr/>
        </p:nvSpPr>
        <p:spPr bwMode="auto">
          <a:xfrm>
            <a:off x="3265488" y="28130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68"/>
          <p:cNvSpPr>
            <a:spLocks noChangeShapeType="1"/>
          </p:cNvSpPr>
          <p:nvPr/>
        </p:nvSpPr>
        <p:spPr bwMode="auto">
          <a:xfrm>
            <a:off x="3265488" y="38798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5" name="Line 69"/>
          <p:cNvSpPr>
            <a:spLocks noChangeShapeType="1"/>
          </p:cNvSpPr>
          <p:nvPr/>
        </p:nvSpPr>
        <p:spPr bwMode="auto">
          <a:xfrm>
            <a:off x="3265488"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6" name="AutoShape 70"/>
          <p:cNvSpPr>
            <a:spLocks noChangeArrowheads="1"/>
          </p:cNvSpPr>
          <p:nvPr/>
        </p:nvSpPr>
        <p:spPr bwMode="auto">
          <a:xfrm>
            <a:off x="14859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37" name="Text Box 71"/>
          <p:cNvSpPr txBox="1">
            <a:spLocks noChangeArrowheads="1"/>
          </p:cNvSpPr>
          <p:nvPr/>
        </p:nvSpPr>
        <p:spPr bwMode="auto">
          <a:xfrm>
            <a:off x="1384300" y="1898650"/>
            <a:ext cx="1293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Electrolyte &amp; Acid-Base Management</a:t>
            </a:r>
          </a:p>
        </p:txBody>
      </p:sp>
      <p:sp>
        <p:nvSpPr>
          <p:cNvPr id="29738" name="AutoShape 72"/>
          <p:cNvSpPr>
            <a:spLocks noChangeArrowheads="1"/>
          </p:cNvSpPr>
          <p:nvPr/>
        </p:nvSpPr>
        <p:spPr bwMode="auto">
          <a:xfrm>
            <a:off x="14859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39" name="AutoShape 73"/>
          <p:cNvSpPr>
            <a:spLocks noChangeArrowheads="1"/>
          </p:cNvSpPr>
          <p:nvPr/>
        </p:nvSpPr>
        <p:spPr bwMode="auto">
          <a:xfrm>
            <a:off x="1485900" y="29654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40" name="Text Box 74"/>
          <p:cNvSpPr txBox="1">
            <a:spLocks noChangeArrowheads="1"/>
          </p:cNvSpPr>
          <p:nvPr/>
        </p:nvSpPr>
        <p:spPr bwMode="auto">
          <a:xfrm>
            <a:off x="1524000" y="297497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800" b="1"/>
              <a:t> </a:t>
            </a:r>
            <a:r>
              <a:rPr lang="en-US" sz="900" b="1"/>
              <a:t>Neurologic Management</a:t>
            </a:r>
          </a:p>
        </p:txBody>
      </p:sp>
      <p:sp>
        <p:nvSpPr>
          <p:cNvPr id="29741" name="AutoShape 75"/>
          <p:cNvSpPr>
            <a:spLocks noChangeArrowheads="1"/>
          </p:cNvSpPr>
          <p:nvPr/>
        </p:nvSpPr>
        <p:spPr bwMode="auto">
          <a:xfrm>
            <a:off x="1485900" y="34988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42" name="Text Box 76"/>
          <p:cNvSpPr txBox="1">
            <a:spLocks noChangeArrowheads="1"/>
          </p:cNvSpPr>
          <p:nvPr/>
        </p:nvSpPr>
        <p:spPr bwMode="auto">
          <a:xfrm>
            <a:off x="1485900" y="3505200"/>
            <a:ext cx="11049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Perioperative Care</a:t>
            </a:r>
          </a:p>
        </p:txBody>
      </p:sp>
      <p:sp>
        <p:nvSpPr>
          <p:cNvPr id="29743" name="Line 77"/>
          <p:cNvSpPr>
            <a:spLocks noChangeShapeType="1"/>
          </p:cNvSpPr>
          <p:nvPr/>
        </p:nvSpPr>
        <p:spPr bwMode="auto">
          <a:xfrm>
            <a:off x="1952625" y="28130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78"/>
          <p:cNvSpPr>
            <a:spLocks noChangeShapeType="1"/>
          </p:cNvSpPr>
          <p:nvPr/>
        </p:nvSpPr>
        <p:spPr bwMode="auto">
          <a:xfrm>
            <a:off x="1952625" y="33464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79"/>
          <p:cNvSpPr>
            <a:spLocks noChangeShapeType="1"/>
          </p:cNvSpPr>
          <p:nvPr/>
        </p:nvSpPr>
        <p:spPr bwMode="auto">
          <a:xfrm flipH="1">
            <a:off x="1952625"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Line 80"/>
          <p:cNvSpPr>
            <a:spLocks noChangeShapeType="1"/>
          </p:cNvSpPr>
          <p:nvPr/>
        </p:nvSpPr>
        <p:spPr bwMode="auto">
          <a:xfrm flipH="1" flipV="1">
            <a:off x="1952625"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7" name="Text Box 91"/>
          <p:cNvSpPr txBox="1">
            <a:spLocks noChangeArrowheads="1"/>
          </p:cNvSpPr>
          <p:nvPr/>
        </p:nvSpPr>
        <p:spPr bwMode="auto">
          <a:xfrm>
            <a:off x="1503363" y="2432050"/>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Drug Management</a:t>
            </a:r>
          </a:p>
        </p:txBody>
      </p:sp>
      <p:sp>
        <p:nvSpPr>
          <p:cNvPr id="29748" name="AutoShape 92"/>
          <p:cNvSpPr>
            <a:spLocks noChangeArrowheads="1"/>
          </p:cNvSpPr>
          <p:nvPr/>
        </p:nvSpPr>
        <p:spPr bwMode="auto">
          <a:xfrm>
            <a:off x="1485900" y="40322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49" name="Text Box 93"/>
          <p:cNvSpPr txBox="1">
            <a:spLocks noChangeArrowheads="1"/>
          </p:cNvSpPr>
          <p:nvPr/>
        </p:nvSpPr>
        <p:spPr bwMode="auto">
          <a:xfrm>
            <a:off x="1485900" y="4032250"/>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Respiratory Management</a:t>
            </a:r>
          </a:p>
        </p:txBody>
      </p:sp>
      <p:sp>
        <p:nvSpPr>
          <p:cNvPr id="29750" name="AutoShape 94"/>
          <p:cNvSpPr>
            <a:spLocks noChangeArrowheads="1"/>
          </p:cNvSpPr>
          <p:nvPr/>
        </p:nvSpPr>
        <p:spPr bwMode="auto">
          <a:xfrm>
            <a:off x="1485900" y="4565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51" name="AutoShape 95"/>
          <p:cNvSpPr>
            <a:spLocks noChangeArrowheads="1"/>
          </p:cNvSpPr>
          <p:nvPr/>
        </p:nvSpPr>
        <p:spPr bwMode="auto">
          <a:xfrm>
            <a:off x="138113" y="4032250"/>
            <a:ext cx="1096962"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52" name="Text Box 96"/>
          <p:cNvSpPr txBox="1">
            <a:spLocks noChangeArrowheads="1"/>
          </p:cNvSpPr>
          <p:nvPr/>
        </p:nvSpPr>
        <p:spPr bwMode="auto">
          <a:xfrm>
            <a:off x="76200" y="4051300"/>
            <a:ext cx="121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Physical Comfort Promotion</a:t>
            </a:r>
          </a:p>
        </p:txBody>
      </p:sp>
      <p:sp>
        <p:nvSpPr>
          <p:cNvPr id="29753" name="AutoShape 97"/>
          <p:cNvSpPr>
            <a:spLocks noChangeArrowheads="1"/>
          </p:cNvSpPr>
          <p:nvPr/>
        </p:nvSpPr>
        <p:spPr bwMode="auto">
          <a:xfrm>
            <a:off x="138113" y="4565650"/>
            <a:ext cx="1096962"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54" name="Text Box 98"/>
          <p:cNvSpPr txBox="1">
            <a:spLocks noChangeArrowheads="1"/>
          </p:cNvSpPr>
          <p:nvPr/>
        </p:nvSpPr>
        <p:spPr bwMode="auto">
          <a:xfrm>
            <a:off x="220663" y="4575175"/>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Self-Care Facilitation</a:t>
            </a:r>
          </a:p>
        </p:txBody>
      </p:sp>
      <p:sp>
        <p:nvSpPr>
          <p:cNvPr id="29755" name="Line 99"/>
          <p:cNvSpPr>
            <a:spLocks noChangeShapeType="1"/>
          </p:cNvSpPr>
          <p:nvPr/>
        </p:nvSpPr>
        <p:spPr bwMode="auto">
          <a:xfrm>
            <a:off x="582613" y="38798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6" name="Line 100"/>
          <p:cNvSpPr>
            <a:spLocks noChangeShapeType="1"/>
          </p:cNvSpPr>
          <p:nvPr/>
        </p:nvSpPr>
        <p:spPr bwMode="auto">
          <a:xfrm flipV="1">
            <a:off x="604838" y="4413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7" name="Line 101"/>
          <p:cNvSpPr>
            <a:spLocks noChangeShapeType="1"/>
          </p:cNvSpPr>
          <p:nvPr/>
        </p:nvSpPr>
        <p:spPr bwMode="auto">
          <a:xfrm>
            <a:off x="1952625" y="4413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8" name="Text Box 102"/>
          <p:cNvSpPr txBox="1">
            <a:spLocks noChangeArrowheads="1"/>
          </p:cNvSpPr>
          <p:nvPr/>
        </p:nvSpPr>
        <p:spPr bwMode="auto">
          <a:xfrm>
            <a:off x="1562100" y="4565650"/>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Skin/Wound Management</a:t>
            </a:r>
          </a:p>
        </p:txBody>
      </p:sp>
      <p:sp>
        <p:nvSpPr>
          <p:cNvPr id="29759" name="Line 103"/>
          <p:cNvSpPr>
            <a:spLocks noChangeShapeType="1"/>
          </p:cNvSpPr>
          <p:nvPr/>
        </p:nvSpPr>
        <p:spPr bwMode="auto">
          <a:xfrm flipH="1">
            <a:off x="1952625" y="38798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0" name="AutoShape 104"/>
          <p:cNvSpPr>
            <a:spLocks noChangeArrowheads="1"/>
          </p:cNvSpPr>
          <p:nvPr/>
        </p:nvSpPr>
        <p:spPr bwMode="auto">
          <a:xfrm>
            <a:off x="2805113" y="4038600"/>
            <a:ext cx="1096962"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61" name="AutoShape 105"/>
          <p:cNvSpPr>
            <a:spLocks noChangeArrowheads="1"/>
          </p:cNvSpPr>
          <p:nvPr/>
        </p:nvSpPr>
        <p:spPr bwMode="auto">
          <a:xfrm>
            <a:off x="2805113" y="4572000"/>
            <a:ext cx="1096962"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62" name="Text Box 106"/>
          <p:cNvSpPr txBox="1">
            <a:spLocks noChangeArrowheads="1"/>
          </p:cNvSpPr>
          <p:nvPr/>
        </p:nvSpPr>
        <p:spPr bwMode="auto">
          <a:xfrm>
            <a:off x="2714625" y="4578350"/>
            <a:ext cx="1295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Psychological Comfort Promotion</a:t>
            </a:r>
          </a:p>
        </p:txBody>
      </p:sp>
      <p:sp>
        <p:nvSpPr>
          <p:cNvPr id="29763" name="Line 107"/>
          <p:cNvSpPr>
            <a:spLocks noChangeShapeType="1"/>
          </p:cNvSpPr>
          <p:nvPr/>
        </p:nvSpPr>
        <p:spPr bwMode="auto">
          <a:xfrm flipH="1">
            <a:off x="3271838" y="4419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4" name="Text Box 109"/>
          <p:cNvSpPr txBox="1">
            <a:spLocks noChangeArrowheads="1"/>
          </p:cNvSpPr>
          <p:nvPr/>
        </p:nvSpPr>
        <p:spPr bwMode="auto">
          <a:xfrm>
            <a:off x="2819400" y="40386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Patient Education</a:t>
            </a:r>
          </a:p>
        </p:txBody>
      </p:sp>
      <p:sp>
        <p:nvSpPr>
          <p:cNvPr id="29765" name="AutoShape 111"/>
          <p:cNvSpPr>
            <a:spLocks noChangeArrowheads="1"/>
          </p:cNvSpPr>
          <p:nvPr/>
        </p:nvSpPr>
        <p:spPr bwMode="auto">
          <a:xfrm>
            <a:off x="40767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66" name="Text Box 112"/>
          <p:cNvSpPr txBox="1">
            <a:spLocks noChangeArrowheads="1"/>
          </p:cNvSpPr>
          <p:nvPr/>
        </p:nvSpPr>
        <p:spPr bwMode="auto">
          <a:xfrm>
            <a:off x="4046538" y="1906588"/>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Crisis Management</a:t>
            </a:r>
          </a:p>
        </p:txBody>
      </p:sp>
      <p:sp>
        <p:nvSpPr>
          <p:cNvPr id="29767" name="AutoShape 113"/>
          <p:cNvSpPr>
            <a:spLocks noChangeArrowheads="1"/>
          </p:cNvSpPr>
          <p:nvPr/>
        </p:nvSpPr>
        <p:spPr bwMode="auto">
          <a:xfrm>
            <a:off x="40767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68" name="Text Box 114"/>
          <p:cNvSpPr txBox="1">
            <a:spLocks noChangeArrowheads="1"/>
          </p:cNvSpPr>
          <p:nvPr/>
        </p:nvSpPr>
        <p:spPr bwMode="auto">
          <a:xfrm>
            <a:off x="4046538" y="2463800"/>
            <a:ext cx="1135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Risk Management</a:t>
            </a:r>
          </a:p>
        </p:txBody>
      </p:sp>
      <p:sp>
        <p:nvSpPr>
          <p:cNvPr id="29769" name="Line 121"/>
          <p:cNvSpPr>
            <a:spLocks noChangeShapeType="1"/>
          </p:cNvSpPr>
          <p:nvPr/>
        </p:nvSpPr>
        <p:spPr bwMode="auto">
          <a:xfrm>
            <a:off x="4530725"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0" name="Line 123"/>
          <p:cNvSpPr>
            <a:spLocks noChangeShapeType="1"/>
          </p:cNvSpPr>
          <p:nvPr/>
        </p:nvSpPr>
        <p:spPr bwMode="auto">
          <a:xfrm>
            <a:off x="4530725"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1" name="AutoShape 136"/>
          <p:cNvSpPr>
            <a:spLocks noChangeArrowheads="1"/>
          </p:cNvSpPr>
          <p:nvPr/>
        </p:nvSpPr>
        <p:spPr bwMode="auto">
          <a:xfrm>
            <a:off x="53721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72" name="Text Box 137"/>
          <p:cNvSpPr txBox="1">
            <a:spLocks noChangeArrowheads="1"/>
          </p:cNvSpPr>
          <p:nvPr/>
        </p:nvSpPr>
        <p:spPr bwMode="auto">
          <a:xfrm>
            <a:off x="5353050" y="1917700"/>
            <a:ext cx="1066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Childbearing Care</a:t>
            </a:r>
          </a:p>
        </p:txBody>
      </p:sp>
      <p:sp>
        <p:nvSpPr>
          <p:cNvPr id="29773" name="AutoShape 138"/>
          <p:cNvSpPr>
            <a:spLocks noChangeArrowheads="1"/>
          </p:cNvSpPr>
          <p:nvPr/>
        </p:nvSpPr>
        <p:spPr bwMode="auto">
          <a:xfrm>
            <a:off x="53721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74" name="Text Box 139"/>
          <p:cNvSpPr txBox="1">
            <a:spLocks noChangeArrowheads="1"/>
          </p:cNvSpPr>
          <p:nvPr/>
        </p:nvSpPr>
        <p:spPr bwMode="auto">
          <a:xfrm>
            <a:off x="5378450" y="2471738"/>
            <a:ext cx="10668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Childrearing Care</a:t>
            </a:r>
          </a:p>
        </p:txBody>
      </p:sp>
      <p:sp>
        <p:nvSpPr>
          <p:cNvPr id="29775" name="Line 146"/>
          <p:cNvSpPr>
            <a:spLocks noChangeShapeType="1"/>
          </p:cNvSpPr>
          <p:nvPr/>
        </p:nvSpPr>
        <p:spPr bwMode="auto">
          <a:xfrm>
            <a:off x="5835650"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6" name="Line 148"/>
          <p:cNvSpPr>
            <a:spLocks noChangeShapeType="1"/>
          </p:cNvSpPr>
          <p:nvPr/>
        </p:nvSpPr>
        <p:spPr bwMode="auto">
          <a:xfrm>
            <a:off x="5835650"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7" name="AutoShape 149"/>
          <p:cNvSpPr>
            <a:spLocks noChangeArrowheads="1"/>
          </p:cNvSpPr>
          <p:nvPr/>
        </p:nvSpPr>
        <p:spPr bwMode="auto">
          <a:xfrm>
            <a:off x="666750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78" name="Text Box 150"/>
          <p:cNvSpPr txBox="1">
            <a:spLocks noChangeArrowheads="1"/>
          </p:cNvSpPr>
          <p:nvPr/>
        </p:nvSpPr>
        <p:spPr bwMode="auto">
          <a:xfrm>
            <a:off x="6600825" y="1917700"/>
            <a:ext cx="121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Health System Mediation</a:t>
            </a:r>
          </a:p>
        </p:txBody>
      </p:sp>
      <p:sp>
        <p:nvSpPr>
          <p:cNvPr id="29779" name="AutoShape 151"/>
          <p:cNvSpPr>
            <a:spLocks noChangeArrowheads="1"/>
          </p:cNvSpPr>
          <p:nvPr/>
        </p:nvSpPr>
        <p:spPr bwMode="auto">
          <a:xfrm>
            <a:off x="666750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80" name="Text Box 152"/>
          <p:cNvSpPr txBox="1">
            <a:spLocks noChangeArrowheads="1"/>
          </p:cNvSpPr>
          <p:nvPr/>
        </p:nvSpPr>
        <p:spPr bwMode="auto">
          <a:xfrm>
            <a:off x="6673850" y="244157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Health System Management</a:t>
            </a:r>
          </a:p>
        </p:txBody>
      </p:sp>
      <p:sp>
        <p:nvSpPr>
          <p:cNvPr id="29781" name="AutoShape 153"/>
          <p:cNvSpPr>
            <a:spLocks noChangeArrowheads="1"/>
          </p:cNvSpPr>
          <p:nvPr/>
        </p:nvSpPr>
        <p:spPr bwMode="auto">
          <a:xfrm>
            <a:off x="6667500" y="29654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82" name="Text Box 154"/>
          <p:cNvSpPr txBox="1">
            <a:spLocks noChangeArrowheads="1"/>
          </p:cNvSpPr>
          <p:nvPr/>
        </p:nvSpPr>
        <p:spPr bwMode="auto">
          <a:xfrm>
            <a:off x="6707188" y="2974975"/>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900" b="1"/>
              <a:t>Information Management</a:t>
            </a:r>
          </a:p>
        </p:txBody>
      </p:sp>
      <p:sp>
        <p:nvSpPr>
          <p:cNvPr id="29783" name="Line 159"/>
          <p:cNvSpPr>
            <a:spLocks noChangeShapeType="1"/>
          </p:cNvSpPr>
          <p:nvPr/>
        </p:nvSpPr>
        <p:spPr bwMode="auto">
          <a:xfrm>
            <a:off x="7112000"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84" name="Line 160"/>
          <p:cNvSpPr>
            <a:spLocks noChangeShapeType="1"/>
          </p:cNvSpPr>
          <p:nvPr/>
        </p:nvSpPr>
        <p:spPr bwMode="auto">
          <a:xfrm flipV="1">
            <a:off x="7112000" y="28130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85" name="Line 161"/>
          <p:cNvSpPr>
            <a:spLocks noChangeShapeType="1"/>
          </p:cNvSpPr>
          <p:nvPr/>
        </p:nvSpPr>
        <p:spPr bwMode="auto">
          <a:xfrm>
            <a:off x="7112000"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86" name="AutoShape 162"/>
          <p:cNvSpPr>
            <a:spLocks noChangeArrowheads="1"/>
          </p:cNvSpPr>
          <p:nvPr/>
        </p:nvSpPr>
        <p:spPr bwMode="auto">
          <a:xfrm>
            <a:off x="7905750" y="18986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87" name="Text Box 163"/>
          <p:cNvSpPr txBox="1">
            <a:spLocks noChangeArrowheads="1"/>
          </p:cNvSpPr>
          <p:nvPr/>
        </p:nvSpPr>
        <p:spPr bwMode="auto">
          <a:xfrm>
            <a:off x="7848600" y="1905000"/>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Community       Health Promotion</a:t>
            </a:r>
          </a:p>
        </p:txBody>
      </p:sp>
      <p:sp>
        <p:nvSpPr>
          <p:cNvPr id="29788" name="AutoShape 164"/>
          <p:cNvSpPr>
            <a:spLocks noChangeArrowheads="1"/>
          </p:cNvSpPr>
          <p:nvPr/>
        </p:nvSpPr>
        <p:spPr bwMode="auto">
          <a:xfrm>
            <a:off x="7905750" y="24320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89" name="Text Box 165"/>
          <p:cNvSpPr txBox="1">
            <a:spLocks noChangeArrowheads="1"/>
          </p:cNvSpPr>
          <p:nvPr/>
        </p:nvSpPr>
        <p:spPr bwMode="auto">
          <a:xfrm>
            <a:off x="7829550" y="2441575"/>
            <a:ext cx="121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Community Risk Management</a:t>
            </a:r>
          </a:p>
        </p:txBody>
      </p:sp>
      <p:sp>
        <p:nvSpPr>
          <p:cNvPr id="29790" name="Line 167"/>
          <p:cNvSpPr>
            <a:spLocks noChangeShapeType="1"/>
          </p:cNvSpPr>
          <p:nvPr/>
        </p:nvSpPr>
        <p:spPr bwMode="auto">
          <a:xfrm>
            <a:off x="8420100" y="22796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91" name="Line 168"/>
          <p:cNvSpPr>
            <a:spLocks noChangeShapeType="1"/>
          </p:cNvSpPr>
          <p:nvPr/>
        </p:nvSpPr>
        <p:spPr bwMode="auto">
          <a:xfrm>
            <a:off x="8420100" y="17462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92" name="AutoShape 138"/>
          <p:cNvSpPr>
            <a:spLocks noChangeArrowheads="1"/>
          </p:cNvSpPr>
          <p:nvPr/>
        </p:nvSpPr>
        <p:spPr bwMode="auto">
          <a:xfrm>
            <a:off x="5381625" y="296545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93" name="Text Box 139"/>
          <p:cNvSpPr txBox="1">
            <a:spLocks noChangeArrowheads="1"/>
          </p:cNvSpPr>
          <p:nvPr/>
        </p:nvSpPr>
        <p:spPr bwMode="auto">
          <a:xfrm>
            <a:off x="5368925" y="3043238"/>
            <a:ext cx="10668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Lifespan Care</a:t>
            </a:r>
          </a:p>
        </p:txBody>
      </p:sp>
      <p:sp>
        <p:nvSpPr>
          <p:cNvPr id="29794" name="Line 146"/>
          <p:cNvSpPr>
            <a:spLocks noChangeShapeType="1"/>
          </p:cNvSpPr>
          <p:nvPr/>
        </p:nvSpPr>
        <p:spPr bwMode="auto">
          <a:xfrm>
            <a:off x="5835650" y="28130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95" name="Line 67"/>
          <p:cNvSpPr>
            <a:spLocks noChangeShapeType="1"/>
          </p:cNvSpPr>
          <p:nvPr/>
        </p:nvSpPr>
        <p:spPr bwMode="auto">
          <a:xfrm>
            <a:off x="3276600" y="334645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96" name="AutoShape 92"/>
          <p:cNvSpPr>
            <a:spLocks noChangeArrowheads="1"/>
          </p:cNvSpPr>
          <p:nvPr/>
        </p:nvSpPr>
        <p:spPr bwMode="auto">
          <a:xfrm>
            <a:off x="1485900" y="5105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97" name="Text Box 93"/>
          <p:cNvSpPr txBox="1">
            <a:spLocks noChangeArrowheads="1"/>
          </p:cNvSpPr>
          <p:nvPr/>
        </p:nvSpPr>
        <p:spPr bwMode="auto">
          <a:xfrm>
            <a:off x="1371600" y="5180013"/>
            <a:ext cx="12954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Thermoregulation</a:t>
            </a:r>
          </a:p>
        </p:txBody>
      </p:sp>
      <p:sp>
        <p:nvSpPr>
          <p:cNvPr id="29798" name="AutoShape 94"/>
          <p:cNvSpPr>
            <a:spLocks noChangeArrowheads="1"/>
          </p:cNvSpPr>
          <p:nvPr/>
        </p:nvSpPr>
        <p:spPr bwMode="auto">
          <a:xfrm>
            <a:off x="1485900" y="5638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p>
            <a:endParaRPr lang="en-US"/>
          </a:p>
        </p:txBody>
      </p:sp>
      <p:sp>
        <p:nvSpPr>
          <p:cNvPr id="29799" name="Line 101"/>
          <p:cNvSpPr>
            <a:spLocks noChangeShapeType="1"/>
          </p:cNvSpPr>
          <p:nvPr/>
        </p:nvSpPr>
        <p:spPr bwMode="auto">
          <a:xfrm>
            <a:off x="1952625" y="5486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800" name="Text Box 102"/>
          <p:cNvSpPr txBox="1">
            <a:spLocks noChangeArrowheads="1"/>
          </p:cNvSpPr>
          <p:nvPr/>
        </p:nvSpPr>
        <p:spPr bwMode="auto">
          <a:xfrm>
            <a:off x="1414463" y="5638800"/>
            <a:ext cx="1257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900" b="1"/>
              <a:t>Tissue Perfusion Management</a:t>
            </a:r>
          </a:p>
        </p:txBody>
      </p:sp>
      <p:sp>
        <p:nvSpPr>
          <p:cNvPr id="29801" name="Line 101"/>
          <p:cNvSpPr>
            <a:spLocks noChangeShapeType="1"/>
          </p:cNvSpPr>
          <p:nvPr/>
        </p:nvSpPr>
        <p:spPr bwMode="auto">
          <a:xfrm>
            <a:off x="1970088" y="4953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9802" name="Picture 2" descr="L:\CNC\images &amp; figures\LOGOS\NIC logos\NOWORD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7300" y="4286250"/>
            <a:ext cx="2806700"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ctrTitle"/>
          </p:nvPr>
        </p:nvSpPr>
        <p:spPr/>
        <p:txBody>
          <a:bodyPr/>
          <a:lstStyle/>
          <a:p>
            <a:r>
              <a:rPr lang="en-US" sz="7200">
                <a:solidFill>
                  <a:srgbClr val="800000"/>
                </a:solidFill>
                <a:latin typeface="Times New Roman" charset="0"/>
                <a:ea typeface="ＭＳ Ｐゴシック" charset="0"/>
                <a:cs typeface="Tahoma" charset="0"/>
              </a:rPr>
              <a:t>How do we think?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279994" y="1524000"/>
            <a:ext cx="88773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3200" b="1" dirty="0">
                <a:solidFill>
                  <a:srgbClr val="008000"/>
                </a:solidFill>
                <a:cs typeface="Times New Roman" charset="0"/>
              </a:rPr>
              <a:t>The specific behavior or actions that nurses do to implement an intervention and which assist patients/clients to move toward a </a:t>
            </a:r>
            <a:r>
              <a:rPr lang="en-US" sz="3200" b="1" dirty="0" smtClean="0">
                <a:solidFill>
                  <a:srgbClr val="008000"/>
                </a:solidFill>
                <a:cs typeface="Times New Roman" charset="0"/>
              </a:rPr>
              <a:t>desired outcome</a:t>
            </a:r>
            <a:r>
              <a:rPr lang="en-US" sz="3200" b="1" dirty="0">
                <a:solidFill>
                  <a:srgbClr val="008000"/>
                </a:solidFill>
                <a:cs typeface="Times New Roman" charset="0"/>
              </a:rPr>
              <a:t>. Nursing activities are at </a:t>
            </a:r>
            <a:r>
              <a:rPr lang="en-US" sz="3200" b="1" dirty="0" smtClean="0">
                <a:solidFill>
                  <a:srgbClr val="008000"/>
                </a:solidFill>
                <a:cs typeface="Times New Roman" charset="0"/>
              </a:rPr>
              <a:t>the concrete </a:t>
            </a:r>
            <a:r>
              <a:rPr lang="en-US" sz="3200" b="1" dirty="0">
                <a:solidFill>
                  <a:srgbClr val="008000"/>
                </a:solidFill>
                <a:cs typeface="Times New Roman" charset="0"/>
              </a:rPr>
              <a:t>level of action.</a:t>
            </a:r>
          </a:p>
          <a:p>
            <a:endParaRPr lang="en-US" sz="3200" b="1" dirty="0">
              <a:solidFill>
                <a:srgbClr val="008000"/>
              </a:solidFill>
              <a:cs typeface="Times New Roman" charset="0"/>
            </a:endParaRPr>
          </a:p>
          <a:p>
            <a:r>
              <a:rPr lang="en-US" sz="3200" b="1" dirty="0">
                <a:solidFill>
                  <a:srgbClr val="008000"/>
                </a:solidFill>
                <a:cs typeface="Times New Roman" charset="0"/>
              </a:rPr>
              <a:t>A series of activities is necessary to implement an intervention. </a:t>
            </a:r>
          </a:p>
        </p:txBody>
      </p:sp>
      <p:sp>
        <p:nvSpPr>
          <p:cNvPr id="31746" name="TextBox 2"/>
          <p:cNvSpPr txBox="1">
            <a:spLocks noChangeArrowheads="1"/>
          </p:cNvSpPr>
          <p:nvPr/>
        </p:nvSpPr>
        <p:spPr bwMode="auto">
          <a:xfrm>
            <a:off x="2057400" y="228600"/>
            <a:ext cx="51244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4000" b="1" dirty="0">
                <a:solidFill>
                  <a:srgbClr val="800000"/>
                </a:solidFill>
              </a:rPr>
              <a:t>NUSING ACTIVITIES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457200"/>
            <a:ext cx="7696200" cy="5170488"/>
          </a:xfrm>
          <a:prstGeom prst="rect">
            <a:avLst/>
          </a:prstGeom>
        </p:spPr>
        <p:txBody>
          <a:bodyPr>
            <a:spAutoFit/>
          </a:bodyPr>
          <a:lstStyle/>
          <a:p>
            <a:pPr>
              <a:defRPr/>
            </a:pPr>
            <a:r>
              <a:rPr lang="en-US" sz="2400" b="1" i="1" dirty="0"/>
              <a:t>Fall Prevention 6490</a:t>
            </a:r>
            <a:endParaRPr lang="en-US" sz="2400" dirty="0"/>
          </a:p>
          <a:p>
            <a:pPr>
              <a:defRPr/>
            </a:pPr>
            <a:r>
              <a:rPr lang="en-US" dirty="0"/>
              <a:t> </a:t>
            </a:r>
          </a:p>
          <a:p>
            <a:pPr>
              <a:defRPr/>
            </a:pPr>
            <a:r>
              <a:rPr lang="en-US" b="1" i="1" dirty="0"/>
              <a:t>Definition:</a:t>
            </a:r>
            <a:r>
              <a:rPr lang="en-US" dirty="0"/>
              <a:t> Instituting special precautions with patient at risk for injury from falling</a:t>
            </a:r>
          </a:p>
          <a:p>
            <a:pPr>
              <a:defRPr/>
            </a:pPr>
            <a:r>
              <a:rPr lang="en-US" b="1" i="1" dirty="0"/>
              <a:t> </a:t>
            </a:r>
            <a:endParaRPr lang="en-US" dirty="0"/>
          </a:p>
          <a:p>
            <a:pPr>
              <a:defRPr/>
            </a:pPr>
            <a:r>
              <a:rPr lang="en-US" b="1" i="1" dirty="0"/>
              <a:t>Activities:</a:t>
            </a:r>
            <a:endParaRPr lang="en-US" dirty="0"/>
          </a:p>
          <a:p>
            <a:pPr marL="285750" indent="-285750">
              <a:buFont typeface="Arial"/>
              <a:buChar char="•"/>
              <a:defRPr/>
            </a:pPr>
            <a:r>
              <a:rPr lang="en-US" dirty="0"/>
              <a:t>Identify cognitive or physical deficits of the patient that may increase potential of falling in a particular environment</a:t>
            </a:r>
          </a:p>
          <a:p>
            <a:pPr marL="285750" indent="-285750">
              <a:buFont typeface="Arial"/>
              <a:buChar char="•"/>
              <a:defRPr/>
            </a:pPr>
            <a:r>
              <a:rPr lang="en-US" dirty="0"/>
              <a:t>Identify behaviors and factors that affect risk of falls</a:t>
            </a:r>
          </a:p>
          <a:p>
            <a:pPr marL="285750" indent="-285750">
              <a:buFont typeface="Arial"/>
              <a:buChar char="•"/>
              <a:defRPr/>
            </a:pPr>
            <a:r>
              <a:rPr lang="en-US" dirty="0"/>
              <a:t>Review history of falls with patient and family</a:t>
            </a:r>
          </a:p>
          <a:p>
            <a:pPr marL="285750" indent="-285750">
              <a:buFont typeface="Arial"/>
              <a:buChar char="•"/>
              <a:defRPr/>
            </a:pPr>
            <a:r>
              <a:rPr lang="en-US" dirty="0"/>
              <a:t>Identify characteristics of environment that may increase potential for falls (e.g., slippery floors and open stairways)</a:t>
            </a:r>
          </a:p>
          <a:p>
            <a:pPr marL="285750" indent="-285750">
              <a:buFont typeface="Arial"/>
              <a:buChar char="•"/>
              <a:defRPr/>
            </a:pPr>
            <a:r>
              <a:rPr lang="en-US" dirty="0"/>
              <a:t>Monitor gait, balance, and fatigue level with ambulation</a:t>
            </a:r>
          </a:p>
          <a:p>
            <a:pPr marL="285750" indent="-285750">
              <a:buFont typeface="Arial"/>
              <a:buChar char="•"/>
              <a:defRPr/>
            </a:pPr>
            <a:r>
              <a:rPr lang="en-US" dirty="0"/>
              <a:t>Ask patient for perception of balance, as appropriate</a:t>
            </a:r>
          </a:p>
          <a:p>
            <a:pPr marL="285750" indent="-285750">
              <a:buFont typeface="Arial"/>
              <a:buChar char="•"/>
              <a:defRPr/>
            </a:pPr>
            <a:r>
              <a:rPr lang="en-US" dirty="0"/>
              <a:t>Share with patient observations about gait and movement</a:t>
            </a:r>
          </a:p>
          <a:p>
            <a:pPr marL="285750" indent="-285750">
              <a:buFont typeface="Arial"/>
              <a:buChar char="•"/>
              <a:defRPr/>
            </a:pPr>
            <a:r>
              <a:rPr lang="en-US" dirty="0"/>
              <a:t>Suggest changes in gait to patient</a:t>
            </a:r>
          </a:p>
          <a:p>
            <a:pPr marL="285750" indent="-285750">
              <a:buFont typeface="Arial"/>
              <a:buChar char="•"/>
              <a:defRPr/>
            </a:pPr>
            <a:r>
              <a:rPr lang="en-US" dirty="0"/>
              <a:t>Coach patient to adapt to suggested gait modifications</a:t>
            </a:r>
          </a:p>
          <a:p>
            <a:pPr marL="285750" indent="-285750">
              <a:buFont typeface="Arial"/>
              <a:buChar char="•"/>
              <a:defRPr/>
            </a:pPr>
            <a:r>
              <a:rPr lang="en-US" dirty="0"/>
              <a:t>Assist unsteady individual with ambulation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4"/>
          <p:cNvSpPr>
            <a:spLocks noChangeArrowheads="1"/>
          </p:cNvSpPr>
          <p:nvPr/>
        </p:nvSpPr>
        <p:spPr bwMode="auto">
          <a:xfrm>
            <a:off x="685800" y="609600"/>
            <a:ext cx="77724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Arial" charset="0"/>
              <a:buChar char="•"/>
            </a:pPr>
            <a:r>
              <a:rPr lang="en-US" dirty="0"/>
              <a:t>Provide assistive devices (e.g., cane and walker) to steady gait</a:t>
            </a:r>
          </a:p>
          <a:p>
            <a:pPr marL="285750" indent="-285750">
              <a:buFont typeface="Arial" charset="0"/>
              <a:buChar char="•"/>
            </a:pPr>
            <a:r>
              <a:rPr lang="en-US" dirty="0"/>
              <a:t>Encourage patient to use cane or walker, as appropriate</a:t>
            </a:r>
          </a:p>
          <a:p>
            <a:pPr marL="285750" indent="-285750">
              <a:buFont typeface="Arial" charset="0"/>
              <a:buChar char="•"/>
            </a:pPr>
            <a:r>
              <a:rPr lang="en-US" dirty="0"/>
              <a:t>Instruct patient about use of cane or walker, as appropriate</a:t>
            </a:r>
          </a:p>
          <a:p>
            <a:pPr marL="285750" indent="-285750">
              <a:buFont typeface="Arial" charset="0"/>
              <a:buChar char="•"/>
            </a:pPr>
            <a:r>
              <a:rPr lang="en-US" dirty="0"/>
              <a:t>Maintain assistive devices in good working order</a:t>
            </a:r>
          </a:p>
          <a:p>
            <a:pPr marL="285750" indent="-285750">
              <a:buFont typeface="Arial" charset="0"/>
              <a:buChar char="•"/>
            </a:pPr>
            <a:r>
              <a:rPr lang="en-US" dirty="0"/>
              <a:t>Lock wheels of wheelchair, bed, or gurney during transfer of patient</a:t>
            </a:r>
          </a:p>
          <a:p>
            <a:pPr marL="285750" indent="-285750">
              <a:buFont typeface="Arial" charset="0"/>
              <a:buChar char="•"/>
            </a:pPr>
            <a:r>
              <a:rPr lang="en-US" dirty="0"/>
              <a:t>Place articles within easy reach of the patient</a:t>
            </a:r>
          </a:p>
          <a:p>
            <a:pPr marL="285750" indent="-285750">
              <a:buFont typeface="Arial" charset="0"/>
              <a:buChar char="•"/>
            </a:pPr>
            <a:r>
              <a:rPr lang="en-US" dirty="0"/>
              <a:t>Instruct patient to call for assistance with movement, as appropriate</a:t>
            </a:r>
          </a:p>
          <a:p>
            <a:pPr marL="285750" indent="-285750">
              <a:buFont typeface="Arial" charset="0"/>
              <a:buChar char="•"/>
            </a:pPr>
            <a:r>
              <a:rPr lang="en-US" dirty="0"/>
              <a:t>Teach patient how to fall as to minimize injury</a:t>
            </a:r>
          </a:p>
          <a:p>
            <a:pPr marL="285750" indent="-285750">
              <a:buFont typeface="Arial" charset="0"/>
              <a:buChar char="•"/>
            </a:pPr>
            <a:r>
              <a:rPr lang="en-US" dirty="0"/>
              <a:t>Post signs to remind patient to call for help when getting out of bed, as appropriate</a:t>
            </a:r>
          </a:p>
          <a:p>
            <a:pPr marL="285750" indent="-285750">
              <a:buFont typeface="Arial" charset="0"/>
              <a:buChar char="•"/>
            </a:pPr>
            <a:r>
              <a:rPr lang="en-US" dirty="0"/>
              <a:t>Monitor ability to transfer from bed to chair and vice versa</a:t>
            </a:r>
          </a:p>
          <a:p>
            <a:pPr marL="285750" indent="-285750">
              <a:buFont typeface="Arial" charset="0"/>
              <a:buChar char="•"/>
            </a:pPr>
            <a:r>
              <a:rPr lang="en-US" dirty="0"/>
              <a:t>Use proper technique to transfer patient to and from wheelchair, bed, toilet, and so on</a:t>
            </a:r>
          </a:p>
          <a:p>
            <a:pPr marL="285750" indent="-285750">
              <a:buFont typeface="Arial" charset="0"/>
              <a:buChar char="•"/>
            </a:pPr>
            <a:r>
              <a:rPr lang="en-US" dirty="0"/>
              <a:t>Provide elevated toilet seat for easy transfer</a:t>
            </a:r>
          </a:p>
          <a:p>
            <a:pPr marL="285750" indent="-285750">
              <a:buFont typeface="Arial" charset="0"/>
              <a:buChar char="•"/>
            </a:pPr>
            <a:r>
              <a:rPr lang="en-US" dirty="0"/>
              <a:t>Provide chairs of proper height, with backrests and armrests for easy transfer</a:t>
            </a:r>
          </a:p>
          <a:p>
            <a:pPr marL="285750" indent="-285750">
              <a:buFont typeface="Arial" charset="0"/>
              <a:buChar char="•"/>
            </a:pPr>
            <a:r>
              <a:rPr lang="en-US" dirty="0"/>
              <a:t>Provide bed mattress with firm edges for easy transfer</a:t>
            </a:r>
          </a:p>
          <a:p>
            <a:pPr marL="285750" indent="-285750">
              <a:buFont typeface="Arial" charset="0"/>
              <a:buChar char="•"/>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ChangeArrowheads="1"/>
          </p:cNvSpPr>
          <p:nvPr/>
        </p:nvSpPr>
        <p:spPr bwMode="auto">
          <a:xfrm>
            <a:off x="1219200" y="762000"/>
            <a:ext cx="777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 </a:t>
            </a:r>
          </a:p>
        </p:txBody>
      </p:sp>
      <p:sp>
        <p:nvSpPr>
          <p:cNvPr id="80898" name="Rectangle 4"/>
          <p:cNvSpPr>
            <a:spLocks noChangeArrowheads="1"/>
          </p:cNvSpPr>
          <p:nvPr/>
        </p:nvSpPr>
        <p:spPr bwMode="auto">
          <a:xfrm>
            <a:off x="609600" y="762000"/>
            <a:ext cx="7848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Arial" charset="0"/>
              <a:buChar char="•"/>
            </a:pPr>
            <a:r>
              <a:rPr lang="en-US" dirty="0"/>
              <a:t>Use side rails of appropriate length and height to prevent falls from bed, as needed</a:t>
            </a:r>
          </a:p>
          <a:p>
            <a:pPr marL="285750" indent="-285750">
              <a:buFont typeface="Arial" charset="0"/>
              <a:buChar char="•"/>
            </a:pPr>
            <a:r>
              <a:rPr lang="en-US" dirty="0"/>
              <a:t>Place a mechanical bed in lowest position</a:t>
            </a:r>
          </a:p>
          <a:p>
            <a:pPr marL="285750" indent="-285750">
              <a:buFont typeface="Arial" charset="0"/>
              <a:buChar char="•"/>
            </a:pPr>
            <a:r>
              <a:rPr lang="en-US" dirty="0"/>
              <a:t>Provide a sleeping surface close to the floor, as needed</a:t>
            </a:r>
          </a:p>
          <a:p>
            <a:pPr marL="285750" indent="-285750">
              <a:buFont typeface="Arial" charset="0"/>
              <a:buChar char="•"/>
            </a:pPr>
            <a:r>
              <a:rPr lang="en-US" dirty="0"/>
              <a:t>Provide seating on bean bag chair to limit mobility, as appropriate</a:t>
            </a:r>
          </a:p>
          <a:p>
            <a:pPr marL="285750" indent="-285750">
              <a:buFont typeface="Arial" charset="0"/>
              <a:buChar char="•"/>
            </a:pPr>
            <a:r>
              <a:rPr lang="en-US" dirty="0"/>
              <a:t>Place a foam wedge in seat of chair to prevent patient from arising, as appropriate</a:t>
            </a:r>
          </a:p>
          <a:p>
            <a:pPr marL="285750" indent="-285750">
              <a:buFont typeface="Arial" charset="0"/>
              <a:buChar char="•"/>
            </a:pPr>
            <a:r>
              <a:rPr lang="en-US" dirty="0"/>
              <a:t>Use partially-filled water mattress on bed to limit mobility, as appropriate</a:t>
            </a:r>
          </a:p>
          <a:p>
            <a:pPr marL="285750" indent="-285750">
              <a:buFont typeface="Arial" charset="0"/>
              <a:buChar char="•"/>
            </a:pPr>
            <a:r>
              <a:rPr lang="en-US" dirty="0"/>
              <a:t>Provide the dependent patient with a means of summoning help (e.g., bell or call light) when caregiver is not present</a:t>
            </a:r>
          </a:p>
          <a:p>
            <a:pPr marL="285750" indent="-285750">
              <a:buFont typeface="Arial" charset="0"/>
              <a:buChar char="•"/>
            </a:pPr>
            <a:r>
              <a:rPr lang="en-US" dirty="0"/>
              <a:t>Answer call light immediately</a:t>
            </a:r>
          </a:p>
          <a:p>
            <a:pPr marL="285750" indent="-285750">
              <a:buFont typeface="Arial" charset="0"/>
              <a:buChar char="•"/>
            </a:pPr>
            <a:r>
              <a:rPr lang="en-US" dirty="0"/>
              <a:t>Assist with toileting at frequent, scheduled intervals</a:t>
            </a:r>
          </a:p>
          <a:p>
            <a:pPr marL="285750" indent="-285750">
              <a:buFont typeface="Arial" charset="0"/>
              <a:buChar char="•"/>
            </a:pPr>
            <a:r>
              <a:rPr lang="en-US" dirty="0"/>
              <a:t>Use a bed alarm to alert caretaker that individual is getting out of bed, as appropriate</a:t>
            </a:r>
          </a:p>
          <a:p>
            <a:pPr marL="285750" indent="-285750">
              <a:buFont typeface="Arial" charset="0"/>
              <a:buChar char="•"/>
            </a:pPr>
            <a:r>
              <a:rPr lang="en-US" dirty="0"/>
              <a:t>Mark doorway thresholds and edges of steps, as needed</a:t>
            </a:r>
          </a:p>
          <a:p>
            <a:pPr marL="285750" indent="-285750">
              <a:buFont typeface="Arial" charset="0"/>
              <a:buChar char="•"/>
            </a:pPr>
            <a:r>
              <a:rPr lang="en-US" dirty="0"/>
              <a:t>Remove low-lying furniture (e.g., footstools and tables) that present a tripping hazard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1295400" y="-15590838"/>
            <a:ext cx="7848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a:p>
            <a:endParaRPr lang="en-US"/>
          </a:p>
          <a:p>
            <a:r>
              <a:rPr lang="en-US"/>
              <a:t> </a:t>
            </a:r>
          </a:p>
        </p:txBody>
      </p:sp>
      <p:sp>
        <p:nvSpPr>
          <p:cNvPr id="81922" name="Rectangle 2"/>
          <p:cNvSpPr>
            <a:spLocks noChangeArrowheads="1"/>
          </p:cNvSpPr>
          <p:nvPr/>
        </p:nvSpPr>
        <p:spPr bwMode="auto">
          <a:xfrm>
            <a:off x="609600" y="228600"/>
            <a:ext cx="7848600"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Arial" charset="0"/>
              <a:buChar char="•"/>
            </a:pPr>
            <a:r>
              <a:rPr lang="en-US" dirty="0"/>
              <a:t>Avoid clutter on floor surface</a:t>
            </a:r>
          </a:p>
          <a:p>
            <a:pPr marL="285750" indent="-285750">
              <a:buFont typeface="Arial" charset="0"/>
              <a:buChar char="•"/>
            </a:pPr>
            <a:r>
              <a:rPr lang="en-US" dirty="0"/>
              <a:t>Provide adequate lighting for increased visibility</a:t>
            </a:r>
          </a:p>
          <a:p>
            <a:pPr marL="285750" indent="-285750">
              <a:buFont typeface="Arial" charset="0"/>
              <a:buChar char="•"/>
            </a:pPr>
            <a:r>
              <a:rPr lang="en-US" dirty="0"/>
              <a:t>Provide nightlight at bedside</a:t>
            </a:r>
          </a:p>
          <a:p>
            <a:pPr marL="285750" indent="-285750">
              <a:buFont typeface="Arial" charset="0"/>
              <a:buChar char="•"/>
            </a:pPr>
            <a:r>
              <a:rPr lang="en-US" dirty="0"/>
              <a:t>Provide visible handrails and grab bars</a:t>
            </a:r>
          </a:p>
          <a:p>
            <a:pPr marL="285750" indent="-285750">
              <a:buFont typeface="Arial" charset="0"/>
              <a:buChar char="•"/>
            </a:pPr>
            <a:r>
              <a:rPr lang="en-US" dirty="0"/>
              <a:t>Place gates in open doorways leading to stairways</a:t>
            </a:r>
          </a:p>
          <a:p>
            <a:pPr marL="285750" indent="-285750">
              <a:buFont typeface="Arial" charset="0"/>
              <a:buChar char="•"/>
            </a:pPr>
            <a:r>
              <a:rPr lang="en-US" dirty="0"/>
              <a:t>Provide nonslip, </a:t>
            </a:r>
            <a:r>
              <a:rPr lang="en-US" dirty="0" err="1"/>
              <a:t>nontrip</a:t>
            </a:r>
            <a:r>
              <a:rPr lang="en-US" dirty="0"/>
              <a:t> floor surfaces</a:t>
            </a:r>
          </a:p>
          <a:p>
            <a:pPr marL="285750" indent="-285750">
              <a:buFont typeface="Arial" charset="0"/>
              <a:buChar char="•"/>
            </a:pPr>
            <a:r>
              <a:rPr lang="en-US" dirty="0"/>
              <a:t>Provide a nonslip surface in bathtub or shower</a:t>
            </a:r>
          </a:p>
          <a:p>
            <a:pPr marL="285750" indent="-285750">
              <a:buFont typeface="Arial" charset="0"/>
              <a:buChar char="•"/>
            </a:pPr>
            <a:r>
              <a:rPr lang="en-US" dirty="0"/>
              <a:t>Provide sturdy, nonslip step stools to facilitate easy reaches</a:t>
            </a:r>
          </a:p>
          <a:p>
            <a:pPr marL="285750" indent="-285750">
              <a:buFont typeface="Arial" charset="0"/>
              <a:buChar char="•"/>
            </a:pPr>
            <a:r>
              <a:rPr lang="en-US" dirty="0"/>
              <a:t>Provide storage areas that are within easy reach</a:t>
            </a:r>
          </a:p>
          <a:p>
            <a:pPr marL="285750" indent="-285750">
              <a:buFont typeface="Arial" charset="0"/>
              <a:buChar char="•"/>
            </a:pPr>
            <a:r>
              <a:rPr lang="en-US" dirty="0"/>
              <a:t>Provide heavy furniture that will not tip if used for support</a:t>
            </a:r>
          </a:p>
          <a:p>
            <a:pPr marL="285750" indent="-285750">
              <a:buFont typeface="Arial" charset="0"/>
              <a:buChar char="•"/>
            </a:pPr>
            <a:r>
              <a:rPr lang="en-US" dirty="0"/>
              <a:t>Orient patient to physical “setup” of room</a:t>
            </a:r>
          </a:p>
          <a:p>
            <a:pPr marL="285750" indent="-285750">
              <a:buFont typeface="Arial" charset="0"/>
              <a:buChar char="•"/>
            </a:pPr>
            <a:r>
              <a:rPr lang="en-US" dirty="0"/>
              <a:t>Avoid unnecessary rearrangement of physical environment</a:t>
            </a:r>
          </a:p>
          <a:p>
            <a:pPr marL="285750" indent="-285750">
              <a:buFont typeface="Arial" charset="0"/>
              <a:buChar char="•"/>
            </a:pPr>
            <a:r>
              <a:rPr lang="en-US" dirty="0"/>
              <a:t>Ensure that patient wears shoes that fit properly, fasten securely, and have nonskid soles</a:t>
            </a:r>
          </a:p>
          <a:p>
            <a:pPr marL="285750" indent="-285750">
              <a:buFont typeface="Arial" charset="0"/>
              <a:buChar char="•"/>
            </a:pPr>
            <a:r>
              <a:rPr lang="en-US" dirty="0"/>
              <a:t>Instruct patient to wear prescription glasses, as appropriate, when out of bed</a:t>
            </a:r>
          </a:p>
          <a:p>
            <a:pPr marL="285750" indent="-285750">
              <a:buFont typeface="Arial" charset="0"/>
              <a:buChar char="•"/>
            </a:pPr>
            <a:r>
              <a:rPr lang="en-US" dirty="0"/>
              <a:t>Educate family members about risk factors that contribute to falls and how they can decrease these risks</a:t>
            </a:r>
          </a:p>
          <a:p>
            <a:pPr marL="285750" indent="-285750">
              <a:buFont typeface="Arial" charset="0"/>
              <a:buChar char="•"/>
            </a:pPr>
            <a:r>
              <a:rPr lang="en-US" dirty="0"/>
              <a:t>Suggest home adaptations to increase safety</a:t>
            </a:r>
          </a:p>
          <a:p>
            <a:pPr marL="285750" indent="-285750">
              <a:buFont typeface="Arial" charset="0"/>
              <a:buChar char="•"/>
            </a:pPr>
            <a:r>
              <a:rPr lang="en-US" dirty="0"/>
              <a:t>Instruct family on importance of handrails for stairs, bathrooms, and walkways</a:t>
            </a:r>
          </a:p>
          <a:p>
            <a:pPr marL="285750" indent="-285750">
              <a:buFont typeface="Arial" charset="0"/>
              <a:buChar char="•"/>
            </a:pPr>
            <a:r>
              <a:rPr lang="en-US" dirty="0"/>
              <a:t>Assist family in identifying hazards in the home and modifying them</a:t>
            </a:r>
          </a:p>
          <a:p>
            <a:pPr marL="285750" indent="-285750">
              <a:buFont typeface="Arial" charset="0"/>
              <a:buChar char="•"/>
            </a:pPr>
            <a:endParaRPr lang="en-US" dirty="0"/>
          </a:p>
          <a:p>
            <a:pPr marL="285750" indent="-285750">
              <a:buFont typeface="Arial" charset="0"/>
              <a:buChar char="•"/>
            </a:pPr>
            <a:endParaRPr lang="en-US" dirty="0"/>
          </a:p>
          <a:p>
            <a:pPr marL="285750" indent="-285750">
              <a:buFont typeface="Arial" charset="0"/>
              <a:buChar char="•"/>
            </a:pPr>
            <a:r>
              <a:rPr lang="en-US" dirty="0"/>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12100"/>
            <a:ext cx="7848600" cy="6462713"/>
          </a:xfrm>
          <a:prstGeom prst="rect">
            <a:avLst/>
          </a:prstGeom>
        </p:spPr>
        <p:txBody>
          <a:bodyPr>
            <a:spAutoFit/>
          </a:bodyPr>
          <a:lstStyle/>
          <a:p>
            <a:pPr>
              <a:defRPr/>
            </a:pPr>
            <a:r>
              <a:rPr lang="en-US" dirty="0"/>
              <a:t> </a:t>
            </a:r>
          </a:p>
          <a:p>
            <a:pPr marL="285750" indent="-285750">
              <a:buFont typeface="Arial"/>
              <a:buChar char="•"/>
              <a:defRPr/>
            </a:pPr>
            <a:r>
              <a:rPr lang="en-US" dirty="0"/>
              <a:t>Suggest safe footwear</a:t>
            </a:r>
          </a:p>
          <a:p>
            <a:pPr marL="285750" indent="-285750">
              <a:buFont typeface="Arial"/>
              <a:buChar char="•"/>
              <a:defRPr/>
            </a:pPr>
            <a:r>
              <a:rPr lang="en-US" dirty="0"/>
              <a:t>Instruct patient to avoid ice and other slippery outdoor surfaces</a:t>
            </a:r>
          </a:p>
          <a:p>
            <a:pPr marL="285750" indent="-285750">
              <a:buFont typeface="Arial"/>
              <a:buChar char="•"/>
              <a:defRPr/>
            </a:pPr>
            <a:r>
              <a:rPr lang="en-US" dirty="0"/>
              <a:t>Develop ways for patient to participate safely in leisure activities</a:t>
            </a:r>
          </a:p>
          <a:p>
            <a:pPr marL="285750" indent="-285750">
              <a:buFont typeface="Arial"/>
              <a:buChar char="•"/>
              <a:defRPr/>
            </a:pPr>
            <a:r>
              <a:rPr lang="en-US" dirty="0"/>
              <a:t>Institute a routine physical exercise program that includes walking</a:t>
            </a:r>
          </a:p>
          <a:p>
            <a:pPr marL="285750" indent="-285750">
              <a:buFont typeface="Arial"/>
              <a:buChar char="•"/>
              <a:defRPr/>
            </a:pPr>
            <a:r>
              <a:rPr lang="en-US" dirty="0"/>
              <a:t>Post signs to alert staff that patient is at high risk for falls</a:t>
            </a:r>
          </a:p>
          <a:p>
            <a:pPr marL="285750" indent="-285750">
              <a:buFont typeface="Arial"/>
              <a:buChar char="•"/>
              <a:defRPr/>
            </a:pPr>
            <a:r>
              <a:rPr lang="en-US" dirty="0"/>
              <a:t>Collaborate with other health care team members to minimize side effects of medications that contribute to falling (e.g., orthostatic hypotension and unsteady gait)</a:t>
            </a:r>
          </a:p>
          <a:p>
            <a:pPr marL="285750" indent="-285750">
              <a:buFont typeface="Arial"/>
              <a:buChar char="•"/>
              <a:defRPr/>
            </a:pPr>
            <a:r>
              <a:rPr lang="en-US" dirty="0"/>
              <a:t>Provide close supervision and/or a restraining device (e.g., infant seat with seat belt) when placing infants/young children on elevated surfaces (e.g., table and highchair)</a:t>
            </a:r>
          </a:p>
          <a:p>
            <a:pPr marL="285750" indent="-285750">
              <a:buFont typeface="Arial"/>
              <a:buChar char="•"/>
              <a:defRPr/>
            </a:pPr>
            <a:r>
              <a:rPr lang="en-US" dirty="0"/>
              <a:t>Remove objects that provide young child with climbing access to elevated surfaces</a:t>
            </a:r>
          </a:p>
          <a:p>
            <a:pPr marL="285750" indent="-285750">
              <a:buFont typeface="Arial"/>
              <a:buChar char="•"/>
              <a:defRPr/>
            </a:pPr>
            <a:r>
              <a:rPr lang="en-US" dirty="0"/>
              <a:t>Maintain crib side rails in elevated position when caregiver is not present, as appropriate</a:t>
            </a:r>
          </a:p>
          <a:p>
            <a:pPr marL="285750" indent="-285750">
              <a:buFont typeface="Arial"/>
              <a:buChar char="•"/>
              <a:defRPr/>
            </a:pPr>
            <a:r>
              <a:rPr lang="en-US" dirty="0"/>
              <a:t>Provide a “bubble top” on hospital cribs of pediatric patients who may climb over elevated side rails, as appropriate</a:t>
            </a:r>
          </a:p>
          <a:p>
            <a:pPr marL="285750" indent="-285750">
              <a:buFont typeface="Arial"/>
              <a:buChar char="•"/>
              <a:defRPr/>
            </a:pPr>
            <a:r>
              <a:rPr lang="en-US" dirty="0"/>
              <a:t>Fasten the latches securely on access panel of incubator when leaving bedside of infant in incubator, as appropriate</a:t>
            </a:r>
          </a:p>
          <a:p>
            <a:pPr marL="285750" indent="-285750">
              <a:buFont typeface="Arial"/>
              <a:buChar char="•"/>
              <a:defRPr/>
            </a:pPr>
            <a:endParaRPr lang="en-US" dirty="0"/>
          </a:p>
          <a:p>
            <a:pPr>
              <a:defRPr/>
            </a:pPr>
            <a:r>
              <a:rPr lang="en-US" i="1" dirty="0"/>
              <a:t>1st edition 1992; revised 2000, 2004</a:t>
            </a:r>
            <a:endParaRPr lang="en-US" dirty="0"/>
          </a:p>
          <a:p>
            <a:pPr>
              <a:defRPr/>
            </a:pPr>
            <a:r>
              <a:rPr lang="en-US" dirty="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p:txBody>
          <a:bodyPr/>
          <a:lstStyle/>
          <a:p>
            <a:pPr algn="l"/>
            <a:r>
              <a:rPr lang="en-US" sz="2000">
                <a:latin typeface="Times New Roman" charset="0"/>
                <a:ea typeface="ＭＳ Ｐゴシック" charset="0"/>
                <a:cs typeface="ＭＳ Ｐゴシック" charset="0"/>
              </a:rPr>
              <a:t>G. Electrolyte and Acid-Base Management</a:t>
            </a:r>
            <a:br>
              <a:rPr lang="en-US" sz="2000">
                <a:latin typeface="Times New Roman" charset="0"/>
                <a:ea typeface="ＭＳ Ｐゴシック" charset="0"/>
                <a:cs typeface="ＭＳ Ｐゴシック" charset="0"/>
              </a:rPr>
            </a:br>
            <a:r>
              <a:rPr lang="en-US" sz="2000">
                <a:latin typeface="Times New Roman" charset="0"/>
                <a:ea typeface="ＭＳ Ｐゴシック" charset="0"/>
                <a:cs typeface="ＭＳ Ｐゴシック" charset="0"/>
              </a:rPr>
              <a:t>Interventions to regulate electrolyte/acid base balance and prevent complications</a:t>
            </a:r>
          </a:p>
        </p:txBody>
      </p:sp>
      <p:sp>
        <p:nvSpPr>
          <p:cNvPr id="119810" name="Content Placeholder 2"/>
          <p:cNvSpPr>
            <a:spLocks noGrp="1"/>
          </p:cNvSpPr>
          <p:nvPr>
            <p:ph idx="1"/>
          </p:nvPr>
        </p:nvSpPr>
        <p:spPr/>
        <p:txBody>
          <a:bodyPr/>
          <a:lstStyle/>
          <a:p>
            <a:r>
              <a:rPr lang="en-US" sz="1200">
                <a:latin typeface="Times New Roman" charset="0"/>
                <a:ea typeface="ＭＳ Ｐゴシック" charset="0"/>
                <a:cs typeface="ＭＳ Ｐゴシック" charset="0"/>
              </a:rPr>
              <a:t>1910 Acid-Base Management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1911 Acid-Base Management: Metabolic Acidosis</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1912 Acid-Base Management: Metabolic Alkalosis</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1913 Acid-Base Management: Respiratory Acidosis K</a:t>
            </a:r>
            <a:r>
              <a:rPr lang="en-US" sz="1200" baseline="30000">
                <a:latin typeface="Times New Roman" charset="0"/>
                <a:ea typeface="ＭＳ Ｐゴシック" charset="0"/>
                <a:cs typeface="ＭＳ Ｐゴシック" charset="0"/>
              </a:rPr>
              <a:t>*</a:t>
            </a:r>
            <a:r>
              <a:rPr lang="en-US" sz="1200">
                <a:latin typeface="Times New Roman" charset="0"/>
                <a:ea typeface="ＭＳ Ｐゴシック" charset="0"/>
                <a:cs typeface="ＭＳ Ｐゴシック" charset="0"/>
              </a:rPr>
              <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1914 Acid-Base Management: Respiratory Alkalosis K</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1920 Acid-Base Monitoring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2000 Electrolyte Management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2001 Electrolyte Management: Hypercalcemia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2002 Electrolyte Management: Hyperkalemia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2003 Electrolyte Management: Hypermagnesemia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2004 Electrolyte Management: Hypernatremia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2005 Electrolyte Management: Hyperphosphatemia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2006 Electrolyte Management: Hypocalcemia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2007 Electrolyte Management: Hypokalemia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2008 Electrolyte Management: Hypomagnesemia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2009 Electrolyte Management: Hyponatremia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2010 Electrolyte Management: Hypophosphatemia</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2020 Electrolyte Monitoring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2080 Fluid/Electrolyte Management 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2100 Hemodialysis Therapy</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2110 Hemofiltration Therapy</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2120 Hyperglycemia Management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2130 Hypoglycemia Management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2150 Peritoneal Dialysis Therapy</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4232 Phlebotomy: Arterial Blood Sample 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1200 Total Parenteral Nutrition (TPN) Administration 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p:txBody>
          <a:bodyPr/>
          <a:lstStyle/>
          <a:p>
            <a:pPr algn="l"/>
            <a:r>
              <a:rPr lang="en-US" sz="2400">
                <a:latin typeface="Times New Roman" charset="0"/>
                <a:ea typeface="ＭＳ Ｐゴシック" charset="0"/>
                <a:cs typeface="ＭＳ Ｐゴシック" charset="0"/>
              </a:rPr>
              <a:t>O. Behavior Therapy</a:t>
            </a:r>
            <a:br>
              <a:rPr lang="en-US" sz="2400">
                <a:latin typeface="Times New Roman" charset="0"/>
                <a:ea typeface="ＭＳ Ｐゴシック" charset="0"/>
                <a:cs typeface="ＭＳ Ｐゴシック" charset="0"/>
              </a:rPr>
            </a:br>
            <a:r>
              <a:rPr lang="en-US" sz="2400">
                <a:latin typeface="Times New Roman" charset="0"/>
                <a:ea typeface="ＭＳ Ｐゴシック" charset="0"/>
                <a:cs typeface="ＭＳ Ｐゴシック" charset="0"/>
              </a:rPr>
              <a:t>Interventions to reinforce or promote desirable behaviors or alter undesirable behaviors</a:t>
            </a:r>
          </a:p>
        </p:txBody>
      </p:sp>
      <p:sp>
        <p:nvSpPr>
          <p:cNvPr id="120834" name="Content Placeholder 2"/>
          <p:cNvSpPr>
            <a:spLocks noGrp="1"/>
          </p:cNvSpPr>
          <p:nvPr>
            <p:ph idx="1"/>
          </p:nvPr>
        </p:nvSpPr>
        <p:spPr/>
        <p:txBody>
          <a:bodyPr/>
          <a:lstStyle/>
          <a:p>
            <a:r>
              <a:rPr lang="en-US" sz="1200">
                <a:latin typeface="Times New Roman" charset="0"/>
                <a:ea typeface="ＭＳ Ｐゴシック" charset="0"/>
                <a:cs typeface="ＭＳ Ｐゴシック" charset="0"/>
              </a:rPr>
              <a:t> 4320 Animal-Assisted Therapy Q</a:t>
            </a:r>
            <a:r>
              <a:rPr lang="en-US" sz="1200" baseline="30000">
                <a:latin typeface="Times New Roman" charset="0"/>
                <a:ea typeface="ＭＳ Ｐゴシック" charset="0"/>
                <a:cs typeface="ＭＳ Ｐゴシック" charset="0"/>
              </a:rPr>
              <a:t>*</a:t>
            </a:r>
            <a:r>
              <a:rPr lang="en-US" sz="1200">
                <a:latin typeface="Times New Roman" charset="0"/>
                <a:ea typeface="ＭＳ Ｐゴシック" charset="0"/>
                <a:cs typeface="ＭＳ Ｐゴシック" charset="0"/>
              </a:rPr>
              <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4330 Art Therapy Q</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4340 Assertiveness Training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4350 Behavior Management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4352 Behavior Management: Overactivity/Inattention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4354 Behavior Management: Self-Harm</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4356 Behavior Management: Sexual</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4360 Behavior Modification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4362 Behavior Modification: Social Skills</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4364 Commendation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4370 Impulse Control Training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4380 Limit Setting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4390 Milieu Therapy</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4400 Music Therapy Q</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4410 Mutual Goal Setting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4420 Patient Contracting</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6926 Phototherapy: Mood/Sleep Regulation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4470 Self-Modification Assistance</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4480 Self-Responsibility Facilitation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4490 Smoking Cessation Assistance</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4500 Substance Use Prevention</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4510 Substance Use Treatment</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4512 Substance Use Treatment: Alcohol Withdrawal</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4514 Substance Use Treatment: Drug Withdrawal</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4516 Substance Use Treatment: Overdose</a:t>
            </a:r>
            <a:br>
              <a:rPr lang="en-US" sz="1200">
                <a:latin typeface="Times New Roman" charset="0"/>
                <a:ea typeface="ＭＳ Ｐゴシック" charset="0"/>
                <a:cs typeface="ＭＳ Ｐゴシック" charset="0"/>
              </a:rPr>
            </a:br>
            <a:r>
              <a:rPr lang="en-US" sz="1200">
                <a:latin typeface="Times New Roman" charset="0"/>
                <a:ea typeface="ＭＳ Ｐゴシック" charset="0"/>
                <a:cs typeface="ＭＳ Ｐゴシック" charset="0"/>
              </a:rPr>
              <a:t>4430 Therapeutic Play Q</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8"/>
          <p:cNvSpPr>
            <a:spLocks noGrp="1" noChangeArrowheads="1"/>
          </p:cNvSpPr>
          <p:nvPr>
            <p:ph type="title"/>
          </p:nvPr>
        </p:nvSpPr>
        <p:spPr/>
        <p:txBody>
          <a:bodyPr/>
          <a:lstStyle/>
          <a:p>
            <a:pPr eaLnBrk="1" hangingPunct="1"/>
            <a:r>
              <a:rPr lang="en-US">
                <a:latin typeface="Times New Roman" charset="0"/>
              </a:rPr>
              <a:t>Benefits of Comparable Data </a:t>
            </a:r>
          </a:p>
        </p:txBody>
      </p:sp>
      <p:sp>
        <p:nvSpPr>
          <p:cNvPr id="5123" name="Rectangle 9"/>
          <p:cNvSpPr>
            <a:spLocks noGrp="1" noChangeArrowheads="1"/>
          </p:cNvSpPr>
          <p:nvPr>
            <p:ph type="body" idx="1"/>
          </p:nvPr>
        </p:nvSpPr>
        <p:spPr>
          <a:xfrm>
            <a:off x="838200" y="1524000"/>
            <a:ext cx="7620000" cy="4800600"/>
          </a:xfrm>
        </p:spPr>
        <p:txBody>
          <a:bodyPr>
            <a:normAutofit lnSpcReduction="10000"/>
          </a:bodyPr>
          <a:lstStyle/>
          <a:p>
            <a:pPr eaLnBrk="1" hangingPunct="1">
              <a:spcBef>
                <a:spcPts val="1800"/>
              </a:spcBef>
              <a:buSzPct val="70000"/>
              <a:buFont typeface="Wingdings" pitchFamily="2" charset="2"/>
              <a:buChar char="v"/>
              <a:defRPr/>
            </a:pPr>
            <a:r>
              <a:rPr lang="en-US" dirty="0" smtClean="0">
                <a:solidFill>
                  <a:srgbClr val="800000"/>
                </a:solidFill>
              </a:rPr>
              <a:t>Save lives and suffering</a:t>
            </a:r>
          </a:p>
          <a:p>
            <a:pPr eaLnBrk="1" hangingPunct="1">
              <a:spcBef>
                <a:spcPts val="1800"/>
              </a:spcBef>
              <a:buSzPct val="70000"/>
              <a:buFont typeface="Wingdings" pitchFamily="2" charset="2"/>
              <a:buChar char="v"/>
              <a:defRPr/>
            </a:pPr>
            <a:r>
              <a:rPr lang="en-US" dirty="0" smtClean="0">
                <a:solidFill>
                  <a:srgbClr val="800000"/>
                </a:solidFill>
              </a:rPr>
              <a:t>Identify unnecessary deaths</a:t>
            </a:r>
          </a:p>
          <a:p>
            <a:pPr eaLnBrk="1" hangingPunct="1">
              <a:spcBef>
                <a:spcPts val="1800"/>
              </a:spcBef>
              <a:buSzPct val="70000"/>
              <a:buFont typeface="Wingdings" pitchFamily="2" charset="2"/>
              <a:buChar char="v"/>
              <a:defRPr/>
            </a:pPr>
            <a:r>
              <a:rPr lang="en-US" dirty="0" smtClean="0">
                <a:solidFill>
                  <a:srgbClr val="800000"/>
                </a:solidFill>
              </a:rPr>
              <a:t>Improve the treatment and management of the sick</a:t>
            </a:r>
          </a:p>
          <a:p>
            <a:pPr eaLnBrk="1" hangingPunct="1">
              <a:spcBef>
                <a:spcPts val="1800"/>
              </a:spcBef>
              <a:buSzPct val="70000"/>
              <a:buFont typeface="Wingdings" pitchFamily="2" charset="2"/>
              <a:buChar char="v"/>
              <a:defRPr/>
            </a:pPr>
            <a:r>
              <a:rPr lang="en-US" dirty="0" smtClean="0">
                <a:solidFill>
                  <a:srgbClr val="800000"/>
                </a:solidFill>
              </a:rPr>
              <a:t>Determine the effectiveness of particular operations and treatments</a:t>
            </a:r>
          </a:p>
          <a:p>
            <a:pPr eaLnBrk="1" hangingPunct="1">
              <a:spcBef>
                <a:spcPts val="1800"/>
              </a:spcBef>
              <a:buSzPct val="70000"/>
              <a:buFont typeface="Wingdings" pitchFamily="2" charset="2"/>
              <a:buChar char="v"/>
              <a:defRPr/>
            </a:pPr>
            <a:r>
              <a:rPr lang="en-US" dirty="0" smtClean="0">
                <a:solidFill>
                  <a:srgbClr val="800000"/>
                </a:solidFill>
              </a:rPr>
              <a:t>Determine the influence of the hospital upon outcomes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2971800"/>
            <a:ext cx="5906635" cy="1015663"/>
          </a:xfrm>
          <a:prstGeom prst="rect">
            <a:avLst/>
          </a:prstGeom>
          <a:noFill/>
        </p:spPr>
        <p:txBody>
          <a:bodyPr wrap="none" rtlCol="0">
            <a:spAutoFit/>
          </a:bodyPr>
          <a:lstStyle/>
          <a:p>
            <a:r>
              <a:rPr lang="en-US" sz="6000" b="1" dirty="0" smtClean="0">
                <a:solidFill>
                  <a:srgbClr val="800000"/>
                </a:solidFill>
              </a:rPr>
              <a:t>WHY CHOOSE NIC</a:t>
            </a:r>
            <a:endParaRPr lang="en-US" sz="6000" b="1" dirty="0">
              <a:solidFill>
                <a:srgbClr val="800000"/>
              </a:solidFill>
            </a:endParaRPr>
          </a:p>
        </p:txBody>
      </p:sp>
    </p:spTree>
    <p:extLst>
      <p:ext uri="{BB962C8B-B14F-4D97-AF65-F5344CB8AC3E}">
        <p14:creationId xmlns:p14="http://schemas.microsoft.com/office/powerpoint/2010/main" val="25189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3"/>
          <p:cNvSpPr>
            <a:spLocks noGrp="1"/>
          </p:cNvSpPr>
          <p:nvPr>
            <p:ph type="ctrTitle"/>
          </p:nvPr>
        </p:nvSpPr>
        <p:spPr/>
        <p:txBody>
          <a:bodyPr/>
          <a:lstStyle/>
          <a:p>
            <a:r>
              <a:rPr lang="en-US" sz="6600">
                <a:solidFill>
                  <a:srgbClr val="800000"/>
                </a:solidFill>
                <a:latin typeface="Times New Roman" charset="0"/>
                <a:ea typeface="ＭＳ Ｐゴシック" charset="0"/>
                <a:cs typeface="Tahoma" charset="0"/>
              </a:rPr>
              <a:t>One way we think is in categories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charset="0"/>
                <a:cs typeface="Times New Roman" charset="0"/>
              </a:rPr>
              <a:t>Features of NIC</a:t>
            </a:r>
            <a:endParaRPr lang="en-US" dirty="0"/>
          </a:p>
        </p:txBody>
      </p:sp>
      <p:sp>
        <p:nvSpPr>
          <p:cNvPr id="3" name="Content Placeholder 2"/>
          <p:cNvSpPr>
            <a:spLocks noGrp="1"/>
          </p:cNvSpPr>
          <p:nvPr>
            <p:ph idx="1"/>
          </p:nvPr>
        </p:nvSpPr>
        <p:spPr>
          <a:xfrm>
            <a:off x="762000" y="1371600"/>
            <a:ext cx="7543800" cy="4754563"/>
          </a:xfrm>
        </p:spPr>
        <p:txBody>
          <a:bodyPr/>
          <a:lstStyle/>
          <a:p>
            <a:pPr marL="0" indent="0" defTabSz="115888">
              <a:spcBef>
                <a:spcPts val="1800"/>
              </a:spcBef>
              <a:buNone/>
            </a:pPr>
            <a:endParaRPr lang="en-US" dirty="0" smtClean="0">
              <a:latin typeface="Times New Roman" panose="02020603050405020304" pitchFamily="18" charset="0"/>
              <a:cs typeface="Times New Roman" panose="02020603050405020304" pitchFamily="18" charset="0"/>
            </a:endParaRPr>
          </a:p>
          <a:p>
            <a:pPr marL="0" indent="0" defTabSz="115888">
              <a:spcBef>
                <a:spcPts val="1800"/>
              </a:spcBef>
              <a:buNone/>
            </a:pPr>
            <a:r>
              <a:rPr lang="en-US" dirty="0" smtClean="0">
                <a:latin typeface="Times New Roman" panose="02020603050405020304" pitchFamily="18" charset="0"/>
                <a:cs typeface="Times New Roman" panose="02020603050405020304" pitchFamily="18" charset="0"/>
              </a:rPr>
              <a:t>Core </a:t>
            </a:r>
            <a:r>
              <a:rPr lang="en-US" dirty="0">
                <a:latin typeface="Times New Roman" panose="02020603050405020304" pitchFamily="18" charset="0"/>
                <a:cs typeface="Times New Roman" panose="02020603050405020304" pitchFamily="18" charset="0"/>
              </a:rPr>
              <a:t>interventions for </a:t>
            </a:r>
            <a:r>
              <a:rPr lang="en-US" dirty="0" smtClean="0">
                <a:latin typeface="Times New Roman" panose="02020603050405020304" pitchFamily="18" charset="0"/>
                <a:cs typeface="Times New Roman" panose="02020603050405020304" pitchFamily="18" charset="0"/>
              </a:rPr>
              <a:t>53 </a:t>
            </a:r>
            <a:r>
              <a:rPr lang="en-US" dirty="0">
                <a:latin typeface="Times New Roman" panose="02020603050405020304" pitchFamily="18" charset="0"/>
                <a:cs typeface="Times New Roman" panose="02020603050405020304" pitchFamily="18" charset="0"/>
              </a:rPr>
              <a:t>nursing specialties</a:t>
            </a:r>
          </a:p>
          <a:p>
            <a:pPr marL="0" indent="0" defTabSz="115888">
              <a:spcBef>
                <a:spcPts val="1800"/>
              </a:spcBef>
              <a:buNone/>
            </a:pPr>
            <a:endParaRPr lang="en-US" dirty="0">
              <a:latin typeface="Times New Roman" panose="02020603050405020304" pitchFamily="18" charset="0"/>
              <a:cs typeface="Times New Roman" panose="02020603050405020304" pitchFamily="18" charset="0"/>
            </a:endParaRPr>
          </a:p>
          <a:p>
            <a:pPr marL="0" indent="0" defTabSz="514350">
              <a:spcBef>
                <a:spcPts val="1800"/>
              </a:spcBef>
              <a:buNone/>
            </a:pPr>
            <a:r>
              <a:rPr lang="en-US" dirty="0">
                <a:latin typeface="Times New Roman" panose="02020603050405020304" pitchFamily="18" charset="0"/>
                <a:cs typeface="Times New Roman" panose="02020603050405020304" pitchFamily="18" charset="0"/>
              </a:rPr>
              <a:t>NIC interventions linked to NANDA-I diagnoses</a:t>
            </a:r>
          </a:p>
          <a:p>
            <a:endParaRPr lang="en-US" dirty="0"/>
          </a:p>
        </p:txBody>
      </p:sp>
    </p:spTree>
    <p:extLst>
      <p:ext uri="{BB962C8B-B14F-4D97-AF65-F5344CB8AC3E}">
        <p14:creationId xmlns:p14="http://schemas.microsoft.com/office/powerpoint/2010/main" val="10145422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charset="0"/>
                <a:cs typeface="Times New Roman" charset="0"/>
              </a:rPr>
              <a:t>Features of </a:t>
            </a:r>
            <a:r>
              <a:rPr lang="en-US" dirty="0" smtClean="0">
                <a:latin typeface="Times New Roman" charset="0"/>
                <a:cs typeface="Times New Roman" charset="0"/>
              </a:rPr>
              <a:t>NIC</a:t>
            </a:r>
            <a:endParaRPr lang="en-US" dirty="0"/>
          </a:p>
        </p:txBody>
      </p:sp>
      <p:sp>
        <p:nvSpPr>
          <p:cNvPr id="4" name="Content Placeholder 2"/>
          <p:cNvSpPr>
            <a:spLocks noGrp="1"/>
          </p:cNvSpPr>
          <p:nvPr>
            <p:ph idx="1"/>
          </p:nvPr>
        </p:nvSpPr>
        <p:spPr>
          <a:xfrm>
            <a:off x="762000" y="1371600"/>
            <a:ext cx="7543800" cy="4800600"/>
          </a:xfrm>
        </p:spPr>
        <p:txBody>
          <a:bodyPr/>
          <a:lstStyle/>
          <a:p>
            <a:pPr marL="0" indent="0" defTabSz="514350">
              <a:spcBef>
                <a:spcPts val="1800"/>
              </a:spcBef>
              <a:buNone/>
              <a:tabLst>
                <a:tab pos="342900" algn="l"/>
              </a:tabLst>
            </a:pPr>
            <a:r>
              <a:rPr lang="en-US" sz="2800" dirty="0">
                <a:latin typeface="Times New Roman" charset="0"/>
                <a:cs typeface="Times New Roman" charset="0"/>
              </a:rPr>
              <a:t>Estimated time and educational level necessary to perform each </a:t>
            </a:r>
            <a:r>
              <a:rPr lang="en-US" sz="2800" dirty="0" smtClean="0">
                <a:latin typeface="Times New Roman" charset="0"/>
                <a:cs typeface="Times New Roman" charset="0"/>
              </a:rPr>
              <a:t>intervention</a:t>
            </a:r>
          </a:p>
          <a:p>
            <a:pPr marL="628650" lvl="1" indent="-228600" defTabSz="514350">
              <a:spcBef>
                <a:spcPts val="1800"/>
              </a:spcBef>
              <a:tabLst>
                <a:tab pos="342900" algn="l"/>
              </a:tabLst>
            </a:pPr>
            <a:r>
              <a:rPr lang="en-US" dirty="0" smtClean="0">
                <a:latin typeface="Times New Roman" charset="0"/>
                <a:cs typeface="Times New Roman" charset="0"/>
              </a:rPr>
              <a:t>15 Minutes or Less		 </a:t>
            </a:r>
            <a:r>
              <a:rPr lang="en-US" sz="2000" dirty="0" smtClean="0">
                <a:latin typeface="Times New Roman" charset="0"/>
                <a:cs typeface="Times New Roman" charset="0"/>
              </a:rPr>
              <a:t>─</a:t>
            </a:r>
            <a:r>
              <a:rPr lang="en-US" dirty="0" smtClean="0">
                <a:latin typeface="Times New Roman" charset="0"/>
                <a:cs typeface="Times New Roman" charset="0"/>
              </a:rPr>
              <a:t> Nursing Assistant</a:t>
            </a:r>
          </a:p>
          <a:p>
            <a:pPr marL="628650" lvl="1" indent="-228600" defTabSz="514350">
              <a:spcBef>
                <a:spcPts val="1800"/>
              </a:spcBef>
              <a:tabLst>
                <a:tab pos="342900" algn="l"/>
              </a:tabLst>
            </a:pPr>
            <a:r>
              <a:rPr lang="en-US" dirty="0" smtClean="0">
                <a:latin typeface="Times New Roman" charset="0"/>
                <a:cs typeface="Times New Roman" charset="0"/>
              </a:rPr>
              <a:t>16-30 </a:t>
            </a:r>
            <a:r>
              <a:rPr lang="en-US" dirty="0">
                <a:latin typeface="Times New Roman" charset="0"/>
                <a:cs typeface="Times New Roman" charset="0"/>
              </a:rPr>
              <a:t>Minutes		       </a:t>
            </a:r>
            <a:r>
              <a:rPr lang="en-US" sz="2000" dirty="0">
                <a:latin typeface="Times New Roman" charset="0"/>
                <a:cs typeface="Times New Roman" charset="0"/>
              </a:rPr>
              <a:t>─ </a:t>
            </a:r>
            <a:r>
              <a:rPr lang="en-US" dirty="0" smtClean="0">
                <a:latin typeface="Times New Roman" charset="0"/>
                <a:cs typeface="Times New Roman" charset="0"/>
              </a:rPr>
              <a:t>RN </a:t>
            </a:r>
            <a:r>
              <a:rPr lang="en-US" dirty="0">
                <a:latin typeface="Times New Roman" charset="0"/>
                <a:cs typeface="Times New Roman" charset="0"/>
              </a:rPr>
              <a:t>Basic</a:t>
            </a:r>
          </a:p>
          <a:p>
            <a:pPr marL="628650" lvl="1" indent="-228600" defTabSz="514350">
              <a:spcBef>
                <a:spcPts val="1800"/>
              </a:spcBef>
              <a:tabLst>
                <a:tab pos="342900" algn="l"/>
              </a:tabLst>
            </a:pPr>
            <a:r>
              <a:rPr lang="en-US" dirty="0">
                <a:latin typeface="Times New Roman" charset="0"/>
                <a:cs typeface="Times New Roman" charset="0"/>
              </a:rPr>
              <a:t>31-45 Minutes			 </a:t>
            </a:r>
            <a:r>
              <a:rPr lang="en-US" sz="2000" dirty="0">
                <a:latin typeface="Times New Roman" charset="0"/>
                <a:cs typeface="Times New Roman" charset="0"/>
              </a:rPr>
              <a:t>─  </a:t>
            </a:r>
            <a:r>
              <a:rPr lang="en-US" dirty="0">
                <a:latin typeface="Times New Roman" charset="0"/>
                <a:cs typeface="Times New Roman" charset="0"/>
              </a:rPr>
              <a:t>RN Post Basic</a:t>
            </a:r>
          </a:p>
          <a:p>
            <a:pPr marL="628650" lvl="1" indent="-228600" defTabSz="514350">
              <a:spcBef>
                <a:spcPts val="1800"/>
              </a:spcBef>
              <a:tabLst>
                <a:tab pos="342900" algn="l"/>
              </a:tabLst>
            </a:pPr>
            <a:r>
              <a:rPr lang="en-US" dirty="0">
                <a:latin typeface="Times New Roman" charset="0"/>
                <a:cs typeface="Times New Roman" charset="0"/>
              </a:rPr>
              <a:t>46-60 Minutes</a:t>
            </a:r>
          </a:p>
          <a:p>
            <a:pPr marL="628650" lvl="1" indent="-228600" defTabSz="514350">
              <a:spcBef>
                <a:spcPts val="1800"/>
              </a:spcBef>
              <a:tabLst>
                <a:tab pos="342900" algn="l"/>
              </a:tabLst>
            </a:pPr>
            <a:r>
              <a:rPr lang="en-US" dirty="0">
                <a:latin typeface="Times New Roman" charset="0"/>
                <a:cs typeface="Times New Roman" charset="0"/>
              </a:rPr>
              <a:t>More than 1 hour</a:t>
            </a:r>
          </a:p>
        </p:txBody>
      </p:sp>
    </p:spTree>
    <p:extLst>
      <p:ext uri="{BB962C8B-B14F-4D97-AF65-F5344CB8AC3E}">
        <p14:creationId xmlns:p14="http://schemas.microsoft.com/office/powerpoint/2010/main" val="1297677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charset="0"/>
                <a:cs typeface="Times New Roman" charset="0"/>
              </a:rPr>
              <a:t>Features of NIC</a:t>
            </a:r>
            <a:endParaRPr lang="en-US" dirty="0"/>
          </a:p>
        </p:txBody>
      </p:sp>
      <p:sp>
        <p:nvSpPr>
          <p:cNvPr id="4" name="Content Placeholder 2"/>
          <p:cNvSpPr>
            <a:spLocks noGrp="1"/>
          </p:cNvSpPr>
          <p:nvPr>
            <p:ph idx="1"/>
          </p:nvPr>
        </p:nvSpPr>
        <p:spPr>
          <a:xfrm>
            <a:off x="762000" y="1371600"/>
            <a:ext cx="7467600" cy="4495801"/>
          </a:xfrm>
        </p:spPr>
        <p:txBody>
          <a:bodyPr>
            <a:normAutofit/>
          </a:bodyPr>
          <a:lstStyle/>
          <a:p>
            <a:pPr marL="0" indent="0">
              <a:spcBef>
                <a:spcPts val="1800"/>
              </a:spcBef>
              <a:buNone/>
            </a:pPr>
            <a:endParaRPr lang="en-US" dirty="0">
              <a:latin typeface="Times New Roman" charset="0"/>
              <a:cs typeface="Times New Roman" charset="0"/>
            </a:endParaRPr>
          </a:p>
          <a:p>
            <a:pPr marL="0" indent="0">
              <a:spcBef>
                <a:spcPts val="1800"/>
              </a:spcBef>
              <a:buNone/>
            </a:pPr>
            <a:r>
              <a:rPr lang="en-US" dirty="0" smtClean="0">
                <a:latin typeface="Times New Roman" charset="0"/>
                <a:cs typeface="Times New Roman" charset="0"/>
              </a:rPr>
              <a:t>Multiple </a:t>
            </a:r>
            <a:r>
              <a:rPr lang="en-US" dirty="0">
                <a:latin typeface="Times New Roman" charset="0"/>
                <a:cs typeface="Times New Roman" charset="0"/>
              </a:rPr>
              <a:t>appendices</a:t>
            </a:r>
          </a:p>
          <a:p>
            <a:pPr lvl="1">
              <a:spcBef>
                <a:spcPts val="1800"/>
              </a:spcBef>
            </a:pPr>
            <a:r>
              <a:rPr lang="en-US" sz="3200" dirty="0">
                <a:latin typeface="Times New Roman" charset="0"/>
                <a:cs typeface="Times New Roman" charset="0"/>
              </a:rPr>
              <a:t>G</a:t>
            </a:r>
            <a:r>
              <a:rPr lang="en-US" sz="3200" dirty="0" smtClean="0">
                <a:latin typeface="Times New Roman" charset="0"/>
                <a:cs typeface="Times New Roman" charset="0"/>
              </a:rPr>
              <a:t>uidelines </a:t>
            </a:r>
            <a:r>
              <a:rPr lang="en-US" sz="3200" dirty="0">
                <a:latin typeface="Times New Roman" charset="0"/>
                <a:cs typeface="Times New Roman" charset="0"/>
              </a:rPr>
              <a:t>for submission</a:t>
            </a:r>
          </a:p>
          <a:p>
            <a:pPr lvl="1">
              <a:spcBef>
                <a:spcPts val="1800"/>
              </a:spcBef>
            </a:pPr>
            <a:r>
              <a:rPr lang="en-US" sz="3200" dirty="0">
                <a:latin typeface="Times New Roman" charset="0"/>
                <a:cs typeface="Times New Roman" charset="0"/>
              </a:rPr>
              <a:t>T</a:t>
            </a:r>
            <a:r>
              <a:rPr lang="en-US" sz="3200" dirty="0" smtClean="0">
                <a:latin typeface="Times New Roman" charset="0"/>
                <a:cs typeface="Times New Roman" charset="0"/>
              </a:rPr>
              <a:t>imeline </a:t>
            </a:r>
            <a:r>
              <a:rPr lang="en-US" sz="3200" dirty="0">
                <a:latin typeface="Times New Roman" charset="0"/>
                <a:cs typeface="Times New Roman" charset="0"/>
              </a:rPr>
              <a:t>and highlights</a:t>
            </a:r>
          </a:p>
          <a:p>
            <a:pPr lvl="1">
              <a:spcBef>
                <a:spcPts val="1800"/>
              </a:spcBef>
            </a:pPr>
            <a:r>
              <a:rPr lang="en-US" sz="3200" dirty="0">
                <a:latin typeface="Times New Roman" charset="0"/>
                <a:cs typeface="Times New Roman" charset="0"/>
              </a:rPr>
              <a:t>P</a:t>
            </a:r>
            <a:r>
              <a:rPr lang="en-US" sz="3200" dirty="0" smtClean="0">
                <a:latin typeface="Times New Roman" charset="0"/>
                <a:cs typeface="Times New Roman" charset="0"/>
              </a:rPr>
              <a:t>ublication </a:t>
            </a:r>
            <a:r>
              <a:rPr lang="en-US" sz="3200" dirty="0">
                <a:latin typeface="Times New Roman" charset="0"/>
                <a:cs typeface="Times New Roman" charset="0"/>
              </a:rPr>
              <a:t>list</a:t>
            </a:r>
          </a:p>
        </p:txBody>
      </p:sp>
    </p:spTree>
    <p:extLst>
      <p:ext uri="{BB962C8B-B14F-4D97-AF65-F5344CB8AC3E}">
        <p14:creationId xmlns:p14="http://schemas.microsoft.com/office/powerpoint/2010/main" val="19440877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Box 3"/>
          <p:cNvSpPr txBox="1">
            <a:spLocks noChangeArrowheads="1"/>
          </p:cNvSpPr>
          <p:nvPr/>
        </p:nvSpPr>
        <p:spPr bwMode="auto">
          <a:xfrm flipH="1">
            <a:off x="1346200" y="6046788"/>
            <a:ext cx="8229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1800" b="1" dirty="0">
                <a:latin typeface="+mj-lt"/>
                <a:cs typeface="Times New Roman" pitchFamily="18" charset="0"/>
              </a:rPr>
              <a:t>From:  Anderson, Keenan, &amp;Jones (2009). Using </a:t>
            </a:r>
            <a:r>
              <a:rPr lang="en-US" altLang="en-US" sz="1800" b="1" dirty="0" err="1">
                <a:latin typeface="+mj-lt"/>
                <a:cs typeface="Times New Roman" pitchFamily="18" charset="0"/>
              </a:rPr>
              <a:t>bibliometrics</a:t>
            </a:r>
            <a:r>
              <a:rPr lang="en-US" altLang="en-US" sz="1800" b="1" dirty="0">
                <a:latin typeface="+mj-lt"/>
                <a:cs typeface="Times New Roman" pitchFamily="18" charset="0"/>
              </a:rPr>
              <a:t> to support your selection of a terminology set. </a:t>
            </a:r>
            <a:r>
              <a:rPr lang="en-US" altLang="en-US" sz="1800" b="1" i="1" dirty="0">
                <a:latin typeface="+mj-lt"/>
                <a:cs typeface="Times New Roman" pitchFamily="18" charset="0"/>
              </a:rPr>
              <a:t>CIN, 27</a:t>
            </a:r>
            <a:r>
              <a:rPr lang="en-US" altLang="en-US" sz="1800" b="1" dirty="0">
                <a:latin typeface="+mj-lt"/>
                <a:cs typeface="Times New Roman" pitchFamily="18" charset="0"/>
              </a:rPr>
              <a:t>, p. 87.</a:t>
            </a:r>
          </a:p>
        </p:txBody>
      </p:sp>
      <p:pic>
        <p:nvPicPr>
          <p:cNvPr id="86018" name="Picture 2" descr="Anderson et al figure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04800"/>
            <a:ext cx="6605588" cy="578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TextBox 1"/>
          <p:cNvSpPr txBox="1">
            <a:spLocks noChangeArrowheads="1"/>
          </p:cNvSpPr>
          <p:nvPr/>
        </p:nvSpPr>
        <p:spPr bwMode="auto">
          <a:xfrm>
            <a:off x="3035300" y="0"/>
            <a:ext cx="3527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a:t>IMPACT of NNN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Box 3"/>
          <p:cNvSpPr txBox="1">
            <a:spLocks noChangeArrowheads="1"/>
          </p:cNvSpPr>
          <p:nvPr/>
        </p:nvSpPr>
        <p:spPr bwMode="auto">
          <a:xfrm flipH="1">
            <a:off x="1320800" y="5892800"/>
            <a:ext cx="838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1800" b="1" dirty="0">
                <a:latin typeface="+mj-lt"/>
                <a:cs typeface="Times New Roman" pitchFamily="18" charset="0"/>
              </a:rPr>
              <a:t>From:  Anderson, Keenan, &amp; Jones (2009). Using </a:t>
            </a:r>
            <a:r>
              <a:rPr lang="en-US" altLang="en-US" sz="1800" b="1" dirty="0" err="1">
                <a:latin typeface="+mj-lt"/>
                <a:cs typeface="Times New Roman" pitchFamily="18" charset="0"/>
              </a:rPr>
              <a:t>bibliometrics</a:t>
            </a:r>
            <a:r>
              <a:rPr lang="en-US" altLang="en-US" sz="1800" b="1" dirty="0">
                <a:latin typeface="+mj-lt"/>
                <a:cs typeface="Times New Roman" pitchFamily="18" charset="0"/>
              </a:rPr>
              <a:t> to support your selection of a terminology set. </a:t>
            </a:r>
            <a:r>
              <a:rPr lang="en-US" altLang="en-US" sz="1800" b="1" i="1" dirty="0">
                <a:latin typeface="+mj-lt"/>
                <a:cs typeface="Times New Roman" pitchFamily="18" charset="0"/>
              </a:rPr>
              <a:t>CIN, 27</a:t>
            </a:r>
            <a:r>
              <a:rPr lang="en-US" altLang="en-US" sz="1800" b="1" dirty="0">
                <a:latin typeface="+mj-lt"/>
                <a:cs typeface="Times New Roman" pitchFamily="18" charset="0"/>
              </a:rPr>
              <a:t>, p. 88.</a:t>
            </a:r>
          </a:p>
        </p:txBody>
      </p:sp>
      <p:pic>
        <p:nvPicPr>
          <p:cNvPr id="87042" name="Picture 3" descr="Anderson et al figure 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762000"/>
            <a:ext cx="7394575"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a:latin typeface="Times New Roman" charset="0"/>
              </a:rPr>
              <a:t>NIC Translations</a:t>
            </a:r>
          </a:p>
        </p:txBody>
      </p:sp>
      <p:sp>
        <p:nvSpPr>
          <p:cNvPr id="88066" name="Content Placeholder 2"/>
          <p:cNvSpPr>
            <a:spLocks noGrp="1"/>
          </p:cNvSpPr>
          <p:nvPr>
            <p:ph idx="1"/>
          </p:nvPr>
        </p:nvSpPr>
        <p:spPr>
          <a:xfrm>
            <a:off x="1219200" y="1600200"/>
            <a:ext cx="7137400" cy="4191000"/>
          </a:xfrm>
        </p:spPr>
        <p:txBody>
          <a:bodyPr/>
          <a:lstStyle/>
          <a:p>
            <a:r>
              <a:rPr lang="en-US" sz="2400" dirty="0">
                <a:solidFill>
                  <a:srgbClr val="800000"/>
                </a:solidFill>
                <a:latin typeface="Times New Roman" charset="0"/>
              </a:rPr>
              <a:t>Chinese </a:t>
            </a:r>
          </a:p>
          <a:p>
            <a:r>
              <a:rPr lang="en-US" sz="2400" dirty="0">
                <a:solidFill>
                  <a:srgbClr val="800000"/>
                </a:solidFill>
                <a:latin typeface="Times New Roman" charset="0"/>
              </a:rPr>
              <a:t>Dutch French</a:t>
            </a:r>
          </a:p>
          <a:p>
            <a:r>
              <a:rPr lang="en-US" sz="2400" dirty="0">
                <a:solidFill>
                  <a:srgbClr val="800000"/>
                </a:solidFill>
                <a:latin typeface="Times New Roman" charset="0"/>
              </a:rPr>
              <a:t>Icelandic</a:t>
            </a:r>
          </a:p>
          <a:p>
            <a:r>
              <a:rPr lang="en-US" sz="2400" dirty="0">
                <a:solidFill>
                  <a:srgbClr val="800000"/>
                </a:solidFill>
                <a:latin typeface="Times New Roman" charset="0"/>
              </a:rPr>
              <a:t>Italian</a:t>
            </a:r>
          </a:p>
          <a:p>
            <a:r>
              <a:rPr lang="en-US" sz="2400" dirty="0">
                <a:solidFill>
                  <a:srgbClr val="800000"/>
                </a:solidFill>
                <a:latin typeface="Times New Roman" charset="0"/>
              </a:rPr>
              <a:t>German</a:t>
            </a:r>
          </a:p>
          <a:p>
            <a:r>
              <a:rPr lang="en-US" sz="2400" dirty="0">
                <a:solidFill>
                  <a:srgbClr val="800000"/>
                </a:solidFill>
                <a:latin typeface="Times New Roman" charset="0"/>
              </a:rPr>
              <a:t>Japanese</a:t>
            </a:r>
          </a:p>
          <a:p>
            <a:r>
              <a:rPr lang="en-US" sz="2400" dirty="0">
                <a:solidFill>
                  <a:srgbClr val="800000"/>
                </a:solidFill>
                <a:latin typeface="Times New Roman" charset="0"/>
              </a:rPr>
              <a:t>Korean</a:t>
            </a:r>
          </a:p>
          <a:p>
            <a:r>
              <a:rPr lang="en-US" sz="2400" dirty="0">
                <a:solidFill>
                  <a:srgbClr val="800000"/>
                </a:solidFill>
                <a:latin typeface="Times New Roman" charset="0"/>
              </a:rPr>
              <a:t>Norwegian </a:t>
            </a:r>
          </a:p>
          <a:p>
            <a:r>
              <a:rPr lang="en-US" sz="2400" dirty="0">
                <a:solidFill>
                  <a:srgbClr val="800000"/>
                </a:solidFill>
                <a:latin typeface="Times New Roman" charset="0"/>
              </a:rPr>
              <a:t>Spanish</a:t>
            </a:r>
          </a:p>
          <a:p>
            <a:r>
              <a:rPr lang="en-US" sz="2400" dirty="0">
                <a:solidFill>
                  <a:srgbClr val="800000"/>
                </a:solidFill>
                <a:latin typeface="Times New Roman" charset="0"/>
              </a:rPr>
              <a:t>Portuguese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a:xfrm>
            <a:off x="1435100" y="0"/>
            <a:ext cx="7467600" cy="1143000"/>
          </a:xfrm>
        </p:spPr>
        <p:txBody>
          <a:bodyPr/>
          <a:lstStyle/>
          <a:p>
            <a:r>
              <a:rPr lang="en-US">
                <a:latin typeface="Times New Roman" charset="0"/>
              </a:rPr>
              <a:t>International Integration of NIC </a:t>
            </a:r>
            <a:br>
              <a:rPr lang="en-US">
                <a:latin typeface="Times New Roman" charset="0"/>
              </a:rPr>
            </a:br>
            <a:r>
              <a:rPr lang="en-US">
                <a:latin typeface="Times New Roman" charset="0"/>
              </a:rPr>
              <a:t>into the Electronic Systems</a:t>
            </a:r>
          </a:p>
        </p:txBody>
      </p:sp>
      <p:sp>
        <p:nvSpPr>
          <p:cNvPr id="89090" name="Content Placeholder 2"/>
          <p:cNvSpPr>
            <a:spLocks noGrp="1"/>
          </p:cNvSpPr>
          <p:nvPr>
            <p:ph idx="1"/>
          </p:nvPr>
        </p:nvSpPr>
        <p:spPr>
          <a:xfrm>
            <a:off x="1397000" y="1409700"/>
            <a:ext cx="7467600" cy="4525963"/>
          </a:xfrm>
        </p:spPr>
        <p:txBody>
          <a:bodyPr/>
          <a:lstStyle/>
          <a:p>
            <a:pPr marL="0" indent="0">
              <a:buFont typeface="Arial" charset="0"/>
              <a:buNone/>
            </a:pPr>
            <a:r>
              <a:rPr lang="en-US" sz="2000">
                <a:solidFill>
                  <a:srgbClr val="800000"/>
                </a:solidFill>
                <a:latin typeface="Times New Roman" charset="0"/>
              </a:rPr>
              <a:t>Belgium </a:t>
            </a:r>
          </a:p>
          <a:p>
            <a:pPr marL="0" indent="0">
              <a:buFont typeface="Arial" charset="0"/>
              <a:buNone/>
            </a:pPr>
            <a:r>
              <a:rPr lang="en-US" sz="2000">
                <a:solidFill>
                  <a:srgbClr val="800000"/>
                </a:solidFill>
                <a:latin typeface="Times New Roman" charset="0"/>
              </a:rPr>
              <a:t>Brazil</a:t>
            </a:r>
          </a:p>
          <a:p>
            <a:pPr marL="0" indent="0">
              <a:buFont typeface="Arial" charset="0"/>
              <a:buNone/>
            </a:pPr>
            <a:r>
              <a:rPr lang="en-US" sz="2000">
                <a:solidFill>
                  <a:srgbClr val="800000"/>
                </a:solidFill>
                <a:latin typeface="Times New Roman" charset="0"/>
              </a:rPr>
              <a:t>Canada </a:t>
            </a:r>
          </a:p>
          <a:p>
            <a:pPr marL="0" indent="0">
              <a:buFont typeface="Arial" charset="0"/>
              <a:buNone/>
            </a:pPr>
            <a:r>
              <a:rPr lang="en-US" sz="2000">
                <a:solidFill>
                  <a:srgbClr val="800000"/>
                </a:solidFill>
                <a:latin typeface="Times New Roman" charset="0"/>
              </a:rPr>
              <a:t>Denmark </a:t>
            </a:r>
          </a:p>
          <a:p>
            <a:pPr marL="0" indent="0">
              <a:buFont typeface="Arial" charset="0"/>
              <a:buNone/>
            </a:pPr>
            <a:r>
              <a:rPr lang="en-US" sz="2000">
                <a:solidFill>
                  <a:srgbClr val="800000"/>
                </a:solidFill>
                <a:latin typeface="Times New Roman" charset="0"/>
              </a:rPr>
              <a:t>England </a:t>
            </a:r>
          </a:p>
          <a:p>
            <a:pPr marL="0" indent="0">
              <a:buFont typeface="Arial" charset="0"/>
              <a:buNone/>
            </a:pPr>
            <a:r>
              <a:rPr lang="en-US" sz="2000">
                <a:solidFill>
                  <a:srgbClr val="800000"/>
                </a:solidFill>
                <a:latin typeface="Times New Roman" charset="0"/>
              </a:rPr>
              <a:t>France </a:t>
            </a:r>
          </a:p>
          <a:p>
            <a:pPr marL="0" indent="0">
              <a:buFont typeface="Arial" charset="0"/>
              <a:buNone/>
            </a:pPr>
            <a:r>
              <a:rPr lang="en-US" sz="2000">
                <a:solidFill>
                  <a:srgbClr val="800000"/>
                </a:solidFill>
                <a:latin typeface="Times New Roman" charset="0"/>
              </a:rPr>
              <a:t>Germany </a:t>
            </a:r>
          </a:p>
          <a:p>
            <a:pPr marL="0" indent="0">
              <a:buFont typeface="Arial" charset="0"/>
              <a:buNone/>
            </a:pPr>
            <a:r>
              <a:rPr lang="en-US" sz="2000">
                <a:solidFill>
                  <a:srgbClr val="800000"/>
                </a:solidFill>
                <a:latin typeface="Times New Roman" charset="0"/>
              </a:rPr>
              <a:t>Iceland </a:t>
            </a:r>
          </a:p>
          <a:p>
            <a:pPr marL="0" indent="0">
              <a:buFont typeface="Arial" charset="0"/>
              <a:buNone/>
            </a:pPr>
            <a:r>
              <a:rPr lang="en-US" sz="2000">
                <a:solidFill>
                  <a:srgbClr val="800000"/>
                </a:solidFill>
                <a:latin typeface="Times New Roman" charset="0"/>
              </a:rPr>
              <a:t>Japan </a:t>
            </a:r>
          </a:p>
          <a:p>
            <a:pPr marL="0" indent="0">
              <a:buFont typeface="Arial" charset="0"/>
              <a:buNone/>
            </a:pPr>
            <a:r>
              <a:rPr lang="en-US" sz="2000">
                <a:solidFill>
                  <a:srgbClr val="800000"/>
                </a:solidFill>
                <a:latin typeface="Times New Roman" charset="0"/>
              </a:rPr>
              <a:t>Spain </a:t>
            </a:r>
          </a:p>
          <a:p>
            <a:pPr marL="0" indent="0">
              <a:buFont typeface="Arial" charset="0"/>
              <a:buNone/>
            </a:pPr>
            <a:r>
              <a:rPr lang="en-US" sz="2000">
                <a:solidFill>
                  <a:srgbClr val="800000"/>
                </a:solidFill>
                <a:latin typeface="Times New Roman" charset="0"/>
              </a:rPr>
              <a:t>Switzerland</a:t>
            </a:r>
          </a:p>
          <a:p>
            <a:pPr marL="0" indent="0">
              <a:buFont typeface="Arial" charset="0"/>
              <a:buNone/>
            </a:pPr>
            <a:r>
              <a:rPr lang="en-US" sz="2000">
                <a:solidFill>
                  <a:srgbClr val="800000"/>
                </a:solidFill>
                <a:latin typeface="Times New Roman" charset="0"/>
              </a:rPr>
              <a:t>The Netherlands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a:xfrm>
            <a:off x="1244600" y="-131763"/>
            <a:ext cx="7467600" cy="1143001"/>
          </a:xfrm>
        </p:spPr>
        <p:txBody>
          <a:bodyPr/>
          <a:lstStyle/>
          <a:p>
            <a:r>
              <a:rPr lang="en-US">
                <a:latin typeface="Times New Roman" charset="0"/>
              </a:rPr>
              <a:t>NIC is Recognitions</a:t>
            </a:r>
          </a:p>
        </p:txBody>
      </p:sp>
      <p:sp>
        <p:nvSpPr>
          <p:cNvPr id="90114" name="Content Placeholder 2"/>
          <p:cNvSpPr>
            <a:spLocks noGrp="1"/>
          </p:cNvSpPr>
          <p:nvPr>
            <p:ph idx="1"/>
          </p:nvPr>
        </p:nvSpPr>
        <p:spPr>
          <a:xfrm>
            <a:off x="762000" y="1371600"/>
            <a:ext cx="7708900" cy="3306763"/>
          </a:xfrm>
        </p:spPr>
        <p:txBody>
          <a:bodyPr/>
          <a:lstStyle/>
          <a:p>
            <a:r>
              <a:rPr lang="en-US" sz="2000" dirty="0">
                <a:solidFill>
                  <a:srgbClr val="800000"/>
                </a:solidFill>
                <a:latin typeface="Times New Roman" charset="0"/>
              </a:rPr>
              <a:t>American Nurses’ Association (ANA) </a:t>
            </a:r>
          </a:p>
          <a:p>
            <a:r>
              <a:rPr lang="en-US" sz="2000" dirty="0">
                <a:solidFill>
                  <a:srgbClr val="800000"/>
                </a:solidFill>
                <a:latin typeface="Times New Roman" charset="0"/>
              </a:rPr>
              <a:t>ANA’s Nursing Information and Data Set Evaluation Center (NIDSEC) - data set that will meet the uniform guidelines for information system vendors </a:t>
            </a:r>
          </a:p>
          <a:p>
            <a:r>
              <a:rPr lang="en-US" sz="2000" dirty="0">
                <a:solidFill>
                  <a:srgbClr val="800000"/>
                </a:solidFill>
                <a:latin typeface="Times New Roman" charset="0"/>
              </a:rPr>
              <a:t>National Library of Medicine’s </a:t>
            </a:r>
            <a:r>
              <a:rPr lang="en-US" sz="2000" dirty="0" err="1">
                <a:solidFill>
                  <a:srgbClr val="800000"/>
                </a:solidFill>
                <a:latin typeface="Times New Roman" charset="0"/>
              </a:rPr>
              <a:t>Metathesaurus</a:t>
            </a:r>
            <a:r>
              <a:rPr lang="en-US" sz="2000" dirty="0">
                <a:solidFill>
                  <a:srgbClr val="800000"/>
                </a:solidFill>
                <a:latin typeface="Times New Roman" charset="0"/>
              </a:rPr>
              <a:t> for a Unified Medical Language.</a:t>
            </a:r>
          </a:p>
          <a:p>
            <a:r>
              <a:rPr lang="en-US" sz="2000" dirty="0">
                <a:solidFill>
                  <a:srgbClr val="800000"/>
                </a:solidFill>
                <a:latin typeface="Times New Roman" charset="0"/>
              </a:rPr>
              <a:t>Cumulative Index to Nursing and Allied Health Literature (CINAHL) Database available via </a:t>
            </a:r>
            <a:r>
              <a:rPr lang="en-US" sz="2000" dirty="0" err="1">
                <a:solidFill>
                  <a:srgbClr val="800000"/>
                </a:solidFill>
                <a:latin typeface="Times New Roman" charset="0"/>
              </a:rPr>
              <a:t>EBSCO</a:t>
            </a:r>
            <a:r>
              <a:rPr lang="en-US" sz="2000" i="1" dirty="0" err="1">
                <a:solidFill>
                  <a:srgbClr val="800000"/>
                </a:solidFill>
                <a:latin typeface="Times New Roman" charset="0"/>
              </a:rPr>
              <a:t>host</a:t>
            </a:r>
            <a:r>
              <a:rPr lang="en-US" sz="2000" dirty="0">
                <a:solidFill>
                  <a:srgbClr val="800000"/>
                </a:solidFill>
                <a:latin typeface="Times New Roman" charset="0"/>
              </a:rPr>
              <a:t> </a:t>
            </a:r>
          </a:p>
          <a:p>
            <a:r>
              <a:rPr lang="en-US" sz="2000" dirty="0">
                <a:solidFill>
                  <a:srgbClr val="800000"/>
                </a:solidFill>
                <a:latin typeface="Times New Roman" charset="0"/>
              </a:rPr>
              <a:t>NIC was included in the Joint Commission on Accreditation for Health Care Organization’s (JCAHO) accreditation requirements as one nursing classification system that can be used to meet the standard on uniform data.</a:t>
            </a:r>
          </a:p>
          <a:p>
            <a:r>
              <a:rPr lang="en-US" sz="2000" dirty="0">
                <a:solidFill>
                  <a:srgbClr val="800000"/>
                </a:solidFill>
                <a:latin typeface="Times New Roman" charset="0"/>
              </a:rPr>
              <a:t>NIC is registered in Health Level 7 (HL 7), the U.S. standards organization for health care.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a:xfrm>
            <a:off x="1219200" y="165100"/>
            <a:ext cx="7467600" cy="571500"/>
          </a:xfrm>
        </p:spPr>
        <p:txBody>
          <a:bodyPr/>
          <a:lstStyle/>
          <a:p>
            <a:r>
              <a:rPr lang="en-US" sz="3200">
                <a:latin typeface="Times New Roman" charset="0"/>
              </a:rPr>
              <a:t>Integrating NIC into the EHR: Vendors</a:t>
            </a:r>
          </a:p>
        </p:txBody>
      </p:sp>
      <p:sp>
        <p:nvSpPr>
          <p:cNvPr id="91138" name="Content Placeholder 2"/>
          <p:cNvSpPr>
            <a:spLocks noGrp="1"/>
          </p:cNvSpPr>
          <p:nvPr>
            <p:ph idx="1"/>
          </p:nvPr>
        </p:nvSpPr>
        <p:spPr>
          <a:xfrm>
            <a:off x="1600200" y="1295400"/>
            <a:ext cx="5486400" cy="3937000"/>
          </a:xfrm>
        </p:spPr>
        <p:txBody>
          <a:bodyPr/>
          <a:lstStyle/>
          <a:p>
            <a:pPr marL="0" indent="0">
              <a:buFont typeface="Arial" charset="0"/>
              <a:buNone/>
            </a:pPr>
            <a:r>
              <a:rPr lang="en-US" sz="1600" dirty="0">
                <a:solidFill>
                  <a:srgbClr val="800000"/>
                </a:solidFill>
                <a:latin typeface="Times New Roman" charset="0"/>
              </a:rPr>
              <a:t>CPSI/</a:t>
            </a:r>
            <a:r>
              <a:rPr lang="en-US" sz="1600" dirty="0" err="1">
                <a:solidFill>
                  <a:srgbClr val="800000"/>
                </a:solidFill>
                <a:latin typeface="Times New Roman" charset="0"/>
              </a:rPr>
              <a:t>Healthland</a:t>
            </a:r>
            <a:endParaRPr lang="en-US" sz="1600" dirty="0">
              <a:solidFill>
                <a:srgbClr val="800000"/>
              </a:solidFill>
              <a:latin typeface="Times New Roman" charset="0"/>
            </a:endParaRPr>
          </a:p>
          <a:p>
            <a:pPr marL="0" indent="0">
              <a:buFont typeface="Arial" charset="0"/>
              <a:buNone/>
            </a:pPr>
            <a:r>
              <a:rPr lang="en-US" sz="1600" dirty="0">
                <a:solidFill>
                  <a:srgbClr val="800000"/>
                </a:solidFill>
                <a:latin typeface="Times New Roman" charset="0"/>
              </a:rPr>
              <a:t>Louisville, KY</a:t>
            </a:r>
          </a:p>
          <a:p>
            <a:pPr marL="0" indent="0">
              <a:buFont typeface="Arial" charset="0"/>
              <a:buNone/>
            </a:pPr>
            <a:r>
              <a:rPr lang="en-US" sz="1600" dirty="0">
                <a:solidFill>
                  <a:srgbClr val="800000"/>
                </a:solidFill>
                <a:latin typeface="Times New Roman" charset="0"/>
                <a:hlinkClick r:id="rId2"/>
              </a:rPr>
              <a:t>www.healthland.com</a:t>
            </a:r>
            <a:endParaRPr lang="en-US" sz="1600" dirty="0">
              <a:solidFill>
                <a:srgbClr val="800000"/>
              </a:solidFill>
              <a:latin typeface="Times New Roman" charset="0"/>
            </a:endParaRPr>
          </a:p>
          <a:p>
            <a:pPr marL="0" indent="0">
              <a:buFont typeface="Arial" charset="0"/>
              <a:buNone/>
            </a:pPr>
            <a:endParaRPr lang="en-US" sz="1600" dirty="0">
              <a:solidFill>
                <a:srgbClr val="800000"/>
              </a:solidFill>
              <a:latin typeface="Times New Roman" charset="0"/>
            </a:endParaRPr>
          </a:p>
          <a:p>
            <a:pPr marL="0" indent="0">
              <a:buFont typeface="Arial" charset="0"/>
              <a:buNone/>
            </a:pPr>
            <a:r>
              <a:rPr lang="en-US" sz="1600" dirty="0" err="1">
                <a:solidFill>
                  <a:srgbClr val="800000"/>
                </a:solidFill>
                <a:latin typeface="Times New Roman" charset="0"/>
              </a:rPr>
              <a:t>athenaheath</a:t>
            </a:r>
            <a:endParaRPr lang="en-US" sz="1600" dirty="0">
              <a:solidFill>
                <a:srgbClr val="800000"/>
              </a:solidFill>
              <a:latin typeface="Times New Roman" charset="0"/>
            </a:endParaRPr>
          </a:p>
          <a:p>
            <a:pPr marL="0" indent="0">
              <a:buFont typeface="Arial" charset="0"/>
              <a:buNone/>
            </a:pPr>
            <a:r>
              <a:rPr lang="en-US" sz="1600" dirty="0">
                <a:solidFill>
                  <a:srgbClr val="800000"/>
                </a:solidFill>
                <a:latin typeface="Times New Roman" charset="0"/>
              </a:rPr>
              <a:t>Watertown, MA</a:t>
            </a:r>
          </a:p>
          <a:p>
            <a:pPr marL="0" indent="0">
              <a:buFont typeface="Arial" charset="0"/>
              <a:buNone/>
            </a:pPr>
            <a:r>
              <a:rPr lang="en-US" sz="1600" dirty="0">
                <a:solidFill>
                  <a:srgbClr val="800000"/>
                </a:solidFill>
                <a:latin typeface="Times New Roman" charset="0"/>
                <a:hlinkClick r:id="rId3"/>
              </a:rPr>
              <a:t>www.athenahealth.com</a:t>
            </a:r>
            <a:endParaRPr lang="en-US" sz="1600" dirty="0">
              <a:solidFill>
                <a:srgbClr val="800000"/>
              </a:solidFill>
              <a:latin typeface="Times New Roman" charset="0"/>
            </a:endParaRPr>
          </a:p>
          <a:p>
            <a:pPr marL="0" indent="0">
              <a:buFont typeface="Arial" charset="0"/>
              <a:buNone/>
            </a:pPr>
            <a:endParaRPr lang="en-US" sz="1600" dirty="0">
              <a:solidFill>
                <a:srgbClr val="800000"/>
              </a:solidFill>
              <a:latin typeface="Times New Roman" charset="0"/>
            </a:endParaRPr>
          </a:p>
          <a:p>
            <a:pPr marL="0" indent="0">
              <a:buFont typeface="Arial" charset="0"/>
              <a:buNone/>
            </a:pPr>
            <a:r>
              <a:rPr lang="en-US" sz="1600" dirty="0">
                <a:solidFill>
                  <a:srgbClr val="800000"/>
                </a:solidFill>
                <a:latin typeface="Times New Roman" charset="0"/>
              </a:rPr>
              <a:t>DIPS ASA</a:t>
            </a:r>
          </a:p>
          <a:p>
            <a:pPr marL="0" indent="0">
              <a:buFont typeface="Arial" charset="0"/>
              <a:buNone/>
            </a:pPr>
            <a:r>
              <a:rPr lang="en-US" sz="1600" dirty="0" err="1">
                <a:solidFill>
                  <a:srgbClr val="800000"/>
                </a:solidFill>
                <a:latin typeface="Times New Roman" charset="0"/>
              </a:rPr>
              <a:t>www.dips.com</a:t>
            </a:r>
            <a:endParaRPr lang="en-US" sz="1600" dirty="0">
              <a:solidFill>
                <a:srgbClr val="800000"/>
              </a:solidFill>
              <a:latin typeface="Times New Roman" charset="0"/>
            </a:endParaRPr>
          </a:p>
          <a:p>
            <a:pPr marL="0" indent="0">
              <a:buFont typeface="Arial" charset="0"/>
              <a:buNone/>
            </a:pPr>
            <a:r>
              <a:rPr lang="en-US" sz="1600" dirty="0" err="1">
                <a:solidFill>
                  <a:srgbClr val="800000"/>
                </a:solidFill>
                <a:latin typeface="Times New Roman" charset="0"/>
              </a:rPr>
              <a:t>Medspere</a:t>
            </a:r>
            <a:r>
              <a:rPr lang="en-US" sz="1600" dirty="0">
                <a:solidFill>
                  <a:srgbClr val="800000"/>
                </a:solidFill>
                <a:latin typeface="Times New Roman" charset="0"/>
              </a:rPr>
              <a:t> Systems </a:t>
            </a:r>
            <a:r>
              <a:rPr lang="en-US" sz="1600" dirty="0" err="1">
                <a:solidFill>
                  <a:srgbClr val="800000"/>
                </a:solidFill>
                <a:latin typeface="Times New Roman" charset="0"/>
              </a:rPr>
              <a:t>Corparation</a:t>
            </a:r>
            <a:endParaRPr lang="en-US" sz="1600" dirty="0">
              <a:solidFill>
                <a:srgbClr val="800000"/>
              </a:solidFill>
              <a:latin typeface="Times New Roman" charset="0"/>
            </a:endParaRPr>
          </a:p>
          <a:p>
            <a:pPr marL="0" indent="0">
              <a:buFont typeface="Arial" charset="0"/>
              <a:buNone/>
            </a:pPr>
            <a:r>
              <a:rPr lang="en-US" sz="1600" b="0" dirty="0">
                <a:solidFill>
                  <a:srgbClr val="800000"/>
                </a:solidFill>
                <a:latin typeface="Times New Roman" charset="0"/>
                <a:hlinkClick r:id="rId4"/>
              </a:rPr>
              <a:t>www.medsphere.com</a:t>
            </a:r>
            <a:endParaRPr lang="en-US" sz="1600" b="0" dirty="0">
              <a:solidFill>
                <a:srgbClr val="800000"/>
              </a:solidFill>
              <a:latin typeface="Times New Roman" charset="0"/>
            </a:endParaRPr>
          </a:p>
          <a:p>
            <a:pPr marL="0" indent="0">
              <a:buFont typeface="Arial" charset="0"/>
              <a:buNone/>
            </a:pPr>
            <a:endParaRPr lang="en-US" sz="1600" dirty="0">
              <a:solidFill>
                <a:srgbClr val="800000"/>
              </a:solidFill>
              <a:latin typeface="Times New Roman" charset="0"/>
            </a:endParaRPr>
          </a:p>
          <a:p>
            <a:pPr marL="0" indent="0">
              <a:buFont typeface="Arial" charset="0"/>
              <a:buNone/>
            </a:pPr>
            <a:r>
              <a:rPr lang="en-US" sz="1600" dirty="0" err="1">
                <a:solidFill>
                  <a:srgbClr val="800000"/>
                </a:solidFill>
                <a:latin typeface="Times New Roman" charset="0"/>
              </a:rPr>
              <a:t>Carlbad</a:t>
            </a:r>
            <a:r>
              <a:rPr lang="en-US" sz="1600" dirty="0">
                <a:solidFill>
                  <a:srgbClr val="800000"/>
                </a:solidFill>
                <a:latin typeface="Times New Roman" charset="0"/>
              </a:rPr>
              <a:t>, CA</a:t>
            </a:r>
          </a:p>
          <a:p>
            <a:pPr marL="0" indent="0">
              <a:buFont typeface="Arial" charset="0"/>
              <a:buNone/>
            </a:pPr>
            <a:r>
              <a:rPr lang="en-US" sz="1600" dirty="0">
                <a:solidFill>
                  <a:srgbClr val="800000"/>
                </a:solidFill>
                <a:latin typeface="Times New Roman" charset="0"/>
              </a:rPr>
              <a:t>Nurse’s Aide, LLC</a:t>
            </a:r>
          </a:p>
          <a:p>
            <a:pPr marL="0" indent="0">
              <a:buFont typeface="Arial" charset="0"/>
              <a:buNone/>
            </a:pPr>
            <a:r>
              <a:rPr lang="en-US" sz="1600" dirty="0">
                <a:solidFill>
                  <a:srgbClr val="800000"/>
                </a:solidFill>
                <a:latin typeface="Times New Roman" charset="0"/>
              </a:rPr>
              <a:t>Keller, TX</a:t>
            </a:r>
          </a:p>
          <a:p>
            <a:pPr marL="0" indent="0">
              <a:buFont typeface="Arial" charset="0"/>
              <a:buNone/>
            </a:pPr>
            <a:r>
              <a:rPr lang="en-US" sz="1600" dirty="0">
                <a:solidFill>
                  <a:srgbClr val="800000"/>
                </a:solidFill>
                <a:latin typeface="Times New Roman" charset="0"/>
                <a:hlinkClick r:id="rId5"/>
              </a:rPr>
              <a:t>www.nursesaide.net</a:t>
            </a:r>
            <a:endParaRPr lang="en-US" sz="1600" dirty="0">
              <a:solidFill>
                <a:srgbClr val="800000"/>
              </a:solidFill>
              <a:latin typeface="Times New Roman" charset="0"/>
            </a:endParaRPr>
          </a:p>
          <a:p>
            <a:pPr marL="0" indent="0">
              <a:buFont typeface="Arial" charset="0"/>
              <a:buNone/>
            </a:pPr>
            <a:endParaRPr lang="en-US" sz="1800" dirty="0">
              <a:solidFill>
                <a:srgbClr val="800000"/>
              </a:solidFill>
              <a:latin typeface="Times New Roman"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a:latin typeface="Times New Roman" charset="0"/>
              </a:rPr>
              <a:t>Integrating NIC into the EHR: Vendors</a:t>
            </a:r>
          </a:p>
        </p:txBody>
      </p:sp>
      <p:sp>
        <p:nvSpPr>
          <p:cNvPr id="3" name="Content Placeholder 2"/>
          <p:cNvSpPr>
            <a:spLocks noGrp="1"/>
          </p:cNvSpPr>
          <p:nvPr>
            <p:ph idx="1"/>
          </p:nvPr>
        </p:nvSpPr>
        <p:spPr>
          <a:xfrm>
            <a:off x="1066800" y="1524000"/>
            <a:ext cx="7467600" cy="4525963"/>
          </a:xfrm>
        </p:spPr>
        <p:txBody>
          <a:bodyPr/>
          <a:lstStyle/>
          <a:p>
            <a:pPr marL="0" indent="0">
              <a:buFont typeface="Arial" charset="0"/>
              <a:buNone/>
              <a:defRPr/>
            </a:pPr>
            <a:r>
              <a:rPr lang="nl-NL" sz="2000" dirty="0" smtClean="0">
                <a:solidFill>
                  <a:srgbClr val="800000"/>
                </a:solidFill>
              </a:rPr>
              <a:t>Robin Technologies, Inc.</a:t>
            </a:r>
            <a:endParaRPr lang="en-US" sz="2000" dirty="0" smtClean="0">
              <a:solidFill>
                <a:srgbClr val="800000"/>
              </a:solidFill>
            </a:endParaRPr>
          </a:p>
          <a:p>
            <a:pPr marL="0" indent="0">
              <a:buFont typeface="Arial" charset="0"/>
              <a:buNone/>
              <a:defRPr/>
            </a:pPr>
            <a:r>
              <a:rPr lang="en-US" sz="2000" dirty="0" smtClean="0">
                <a:solidFill>
                  <a:srgbClr val="800000"/>
                </a:solidFill>
              </a:rPr>
              <a:t>Worthington, OH</a:t>
            </a:r>
          </a:p>
          <a:p>
            <a:pPr marL="0" indent="0">
              <a:buFont typeface="Arial" charset="0"/>
              <a:buNone/>
              <a:defRPr/>
            </a:pPr>
            <a:r>
              <a:rPr lang="nl-NL" sz="2000" b="0" dirty="0" smtClean="0">
                <a:solidFill>
                  <a:srgbClr val="800000"/>
                </a:solidFill>
                <a:hlinkClick r:id="rId2"/>
              </a:rPr>
              <a:t>www.careplans.com</a:t>
            </a:r>
            <a:endParaRPr lang="nl-NL" sz="2000" b="0" dirty="0" smtClean="0">
              <a:solidFill>
                <a:srgbClr val="800000"/>
              </a:solidFill>
            </a:endParaRPr>
          </a:p>
          <a:p>
            <a:pPr marL="0" indent="0">
              <a:buFont typeface="Arial" charset="0"/>
              <a:buNone/>
              <a:defRPr/>
            </a:pPr>
            <a:endParaRPr lang="en-US" sz="2000" dirty="0" smtClean="0">
              <a:solidFill>
                <a:srgbClr val="800000"/>
              </a:solidFill>
            </a:endParaRPr>
          </a:p>
          <a:p>
            <a:pPr marL="0" indent="0">
              <a:buFont typeface="Arial" charset="0"/>
              <a:buNone/>
              <a:defRPr/>
            </a:pPr>
            <a:r>
              <a:rPr lang="en-US" sz="2000" dirty="0" smtClean="0">
                <a:solidFill>
                  <a:srgbClr val="800000"/>
                </a:solidFill>
              </a:rPr>
              <a:t>SNOMED-CT -ownership has transferred to IHTSDO</a:t>
            </a:r>
          </a:p>
          <a:p>
            <a:pPr marL="0" indent="0">
              <a:buFont typeface="Arial" charset="0"/>
              <a:buNone/>
              <a:defRPr/>
            </a:pPr>
            <a:r>
              <a:rPr lang="en-US" sz="2000" dirty="0" err="1" smtClean="0">
                <a:solidFill>
                  <a:srgbClr val="800000"/>
                </a:solidFill>
              </a:rPr>
              <a:t>www.ihtsdo.org</a:t>
            </a:r>
            <a:endParaRPr lang="en-US" sz="2000" dirty="0" smtClean="0">
              <a:solidFill>
                <a:srgbClr val="800000"/>
              </a:solidFill>
            </a:endParaRPr>
          </a:p>
          <a:p>
            <a:pPr marL="0" indent="0">
              <a:buFont typeface="Arial" charset="0"/>
              <a:buNone/>
              <a:defRPr/>
            </a:pPr>
            <a:endParaRPr lang="en-US" sz="2000" dirty="0" smtClean="0"/>
          </a:p>
          <a:p>
            <a:pPr marL="0" indent="0">
              <a:buFont typeface="Arial" charset="0"/>
              <a:buNone/>
              <a:defRPr/>
            </a:pPr>
            <a:r>
              <a:rPr lang="en-US" sz="2000" dirty="0"/>
              <a:t>Translated electronic versions of NIC for licensure are also available from Elsevier Japan, Elsevier Spain, Elsevier Netherlands, and </a:t>
            </a:r>
            <a:r>
              <a:rPr lang="en-US" sz="2000" dirty="0" err="1"/>
              <a:t>Hogefe</a:t>
            </a:r>
            <a:r>
              <a:rPr lang="en-US" sz="2000" dirty="0"/>
              <a:t> </a:t>
            </a:r>
            <a:r>
              <a:rPr lang="en-US" sz="2000" dirty="0" err="1"/>
              <a:t>Verlagsgruppe</a:t>
            </a:r>
            <a:r>
              <a:rPr lang="en-US" sz="2000" dirty="0"/>
              <a:t> in Bern, Switzerland. </a:t>
            </a:r>
            <a:endParaRPr lang="en-US" sz="2000" dirty="0" smtClean="0"/>
          </a:p>
          <a:p>
            <a:pPr marL="0" indent="0">
              <a:buFont typeface="Arial" charset="0"/>
              <a:buNone/>
              <a:defRPr/>
            </a:pPr>
            <a:r>
              <a:rPr lang="en-US" sz="2000" dirty="0" smtClean="0"/>
              <a:t>Other </a:t>
            </a:r>
            <a:r>
              <a:rPr lang="en-US" sz="2000" dirty="0"/>
              <a:t>vender platforms (EPIC, Cerner) have incorporated NIC at the request of the local facility. Vendors will respond to customer requests to incorporate NIC into their products. </a:t>
            </a:r>
          </a:p>
          <a:p>
            <a:pPr marL="0" indent="0">
              <a:buFont typeface="Arial" charset="0"/>
              <a:buNone/>
              <a:defRPr/>
            </a:pPr>
            <a:r>
              <a:rPr lang="en-US" sz="2000" dirty="0"/>
              <a:t> </a:t>
            </a:r>
          </a:p>
          <a:p>
            <a:pPr>
              <a:defRPr/>
            </a:pP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Font typeface="Arial" charset="0"/>
              <a:buNone/>
              <a:defRPr/>
            </a:pPr>
            <a:r>
              <a:rPr lang="en-US" dirty="0" smtClean="0">
                <a:solidFill>
                  <a:srgbClr val="008000"/>
                </a:solidFill>
              </a:rPr>
              <a:t>Classification systems organize knowledge so that knowledge can be managed and retrieved for knowledge building, identifying useful knowledge relationships, managing complexity, and facilitating decision-making. </a:t>
            </a:r>
          </a:p>
          <a:p>
            <a:pPr algn="ctr">
              <a:defRPr/>
            </a:pPr>
            <a:endParaRPr lang="en-US" dirty="0">
              <a:solidFill>
                <a:srgbClr val="008000"/>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a:xfrm>
            <a:off x="0" y="152400"/>
            <a:ext cx="8991600" cy="944562"/>
          </a:xfrm>
        </p:spPr>
        <p:txBody>
          <a:bodyPr/>
          <a:lstStyle/>
          <a:p>
            <a:pPr eaLnBrk="1" hangingPunct="1"/>
            <a:r>
              <a:rPr lang="en-US" dirty="0">
                <a:latin typeface="Times New Roman" charset="0"/>
              </a:rPr>
              <a:t> Impact of NIC</a:t>
            </a:r>
            <a:br>
              <a:rPr lang="en-US" dirty="0">
                <a:latin typeface="Times New Roman" charset="0"/>
              </a:rPr>
            </a:br>
            <a:r>
              <a:rPr lang="en-US" dirty="0">
                <a:latin typeface="Times New Roman" charset="0"/>
              </a:rPr>
              <a:t>Clinical Settings</a:t>
            </a:r>
          </a:p>
        </p:txBody>
      </p:sp>
      <p:sp>
        <p:nvSpPr>
          <p:cNvPr id="99330" name="Content Placeholder 2"/>
          <p:cNvSpPr>
            <a:spLocks noGrp="1"/>
          </p:cNvSpPr>
          <p:nvPr>
            <p:ph idx="1"/>
          </p:nvPr>
        </p:nvSpPr>
        <p:spPr>
          <a:xfrm>
            <a:off x="838200" y="1371600"/>
            <a:ext cx="7848600" cy="4953000"/>
          </a:xfrm>
        </p:spPr>
        <p:txBody>
          <a:bodyPr/>
          <a:lstStyle/>
          <a:p>
            <a:pPr eaLnBrk="1" hangingPunct="1">
              <a:lnSpc>
                <a:spcPct val="150000"/>
              </a:lnSpc>
            </a:pPr>
            <a:r>
              <a:rPr lang="en-US" dirty="0">
                <a:solidFill>
                  <a:srgbClr val="800000"/>
                </a:solidFill>
                <a:latin typeface="Times New Roman" charset="0"/>
              </a:rPr>
              <a:t>Clinical Reasoning</a:t>
            </a:r>
          </a:p>
          <a:p>
            <a:pPr eaLnBrk="1" hangingPunct="1">
              <a:lnSpc>
                <a:spcPct val="150000"/>
              </a:lnSpc>
            </a:pPr>
            <a:r>
              <a:rPr lang="en-US" dirty="0">
                <a:solidFill>
                  <a:srgbClr val="800000"/>
                </a:solidFill>
                <a:latin typeface="Times New Roman" charset="0"/>
              </a:rPr>
              <a:t>Resource Allocation</a:t>
            </a:r>
          </a:p>
          <a:p>
            <a:pPr eaLnBrk="1" hangingPunct="1">
              <a:lnSpc>
                <a:spcPct val="150000"/>
              </a:lnSpc>
            </a:pPr>
            <a:r>
              <a:rPr lang="en-US" dirty="0">
                <a:solidFill>
                  <a:srgbClr val="800000"/>
                </a:solidFill>
                <a:latin typeface="Times New Roman" charset="0"/>
              </a:rPr>
              <a:t>Determining Patient Acuity Levels</a:t>
            </a:r>
          </a:p>
          <a:p>
            <a:pPr eaLnBrk="1" hangingPunct="1">
              <a:lnSpc>
                <a:spcPct val="150000"/>
              </a:lnSpc>
            </a:pPr>
            <a:r>
              <a:rPr lang="en-US" dirty="0">
                <a:solidFill>
                  <a:srgbClr val="800000"/>
                </a:solidFill>
                <a:latin typeface="Times New Roman" charset="0"/>
              </a:rPr>
              <a:t>Documenting Care</a:t>
            </a:r>
          </a:p>
          <a:p>
            <a:pPr eaLnBrk="1" hangingPunct="1">
              <a:lnSpc>
                <a:spcPct val="150000"/>
              </a:lnSpc>
            </a:pPr>
            <a:r>
              <a:rPr lang="en-US" dirty="0">
                <a:solidFill>
                  <a:srgbClr val="800000"/>
                </a:solidFill>
                <a:latin typeface="Times New Roman" charset="0"/>
              </a:rPr>
              <a:t>Use in Electronic Patients Records</a:t>
            </a:r>
          </a:p>
          <a:p>
            <a:pPr eaLnBrk="1" hangingPunct="1">
              <a:lnSpc>
                <a:spcPct val="150000"/>
              </a:lnSpc>
            </a:pPr>
            <a:r>
              <a:rPr lang="en-US" dirty="0">
                <a:solidFill>
                  <a:srgbClr val="800000"/>
                </a:solidFill>
                <a:latin typeface="Times New Roman" charset="0"/>
              </a:rPr>
              <a:t>Costing</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a:xfrm>
            <a:off x="533400" y="152400"/>
            <a:ext cx="7764462" cy="1143000"/>
          </a:xfrm>
        </p:spPr>
        <p:txBody>
          <a:bodyPr/>
          <a:lstStyle/>
          <a:p>
            <a:pPr eaLnBrk="1" hangingPunct="1"/>
            <a:r>
              <a:rPr lang="en-US" sz="3600" dirty="0">
                <a:latin typeface="Times New Roman" charset="0"/>
              </a:rPr>
              <a:t>Impact of NIC in Practice:</a:t>
            </a:r>
            <a:br>
              <a:rPr lang="en-US" sz="3600" dirty="0">
                <a:latin typeface="Times New Roman" charset="0"/>
              </a:rPr>
            </a:br>
            <a:r>
              <a:rPr lang="en-US" sz="3600" dirty="0">
                <a:latin typeface="Times New Roman" charset="0"/>
              </a:rPr>
              <a:t>ADPIE Model of Clinical Reasoning</a:t>
            </a:r>
          </a:p>
        </p:txBody>
      </p:sp>
      <p:sp>
        <p:nvSpPr>
          <p:cNvPr id="97282" name="Content Placeholder 2"/>
          <p:cNvSpPr>
            <a:spLocks noGrp="1"/>
          </p:cNvSpPr>
          <p:nvPr>
            <p:ph idx="1"/>
          </p:nvPr>
        </p:nvSpPr>
        <p:spPr>
          <a:xfrm>
            <a:off x="762000" y="1447800"/>
            <a:ext cx="7531100" cy="5080000"/>
          </a:xfrm>
        </p:spPr>
        <p:txBody>
          <a:bodyPr/>
          <a:lstStyle/>
          <a:p>
            <a:pPr eaLnBrk="1" hangingPunct="1"/>
            <a:r>
              <a:rPr lang="en-US" sz="2400" dirty="0">
                <a:solidFill>
                  <a:srgbClr val="800000"/>
                </a:solidFill>
                <a:latin typeface="Times New Roman" charset="0"/>
              </a:rPr>
              <a:t>A</a:t>
            </a:r>
            <a:r>
              <a:rPr lang="en-US" sz="2400" b="0" dirty="0">
                <a:solidFill>
                  <a:srgbClr val="800000"/>
                </a:solidFill>
                <a:latin typeface="Times New Roman" charset="0"/>
              </a:rPr>
              <a:t>ssessing </a:t>
            </a:r>
          </a:p>
          <a:p>
            <a:pPr eaLnBrk="1" hangingPunct="1">
              <a:lnSpc>
                <a:spcPct val="200000"/>
              </a:lnSpc>
            </a:pPr>
            <a:r>
              <a:rPr lang="en-US" sz="2400" dirty="0">
                <a:solidFill>
                  <a:srgbClr val="800000"/>
                </a:solidFill>
                <a:latin typeface="Times New Roman" charset="0"/>
              </a:rPr>
              <a:t>D</a:t>
            </a:r>
            <a:r>
              <a:rPr lang="en-US" sz="2400" b="0" dirty="0">
                <a:solidFill>
                  <a:srgbClr val="800000"/>
                </a:solidFill>
                <a:latin typeface="Times New Roman" charset="0"/>
              </a:rPr>
              <a:t>iagnosing (NANDA-I)</a:t>
            </a:r>
          </a:p>
          <a:p>
            <a:pPr eaLnBrk="1" hangingPunct="1">
              <a:lnSpc>
                <a:spcPct val="200000"/>
              </a:lnSpc>
            </a:pPr>
            <a:r>
              <a:rPr lang="en-US" sz="2400" dirty="0">
                <a:solidFill>
                  <a:srgbClr val="800000"/>
                </a:solidFill>
                <a:latin typeface="Times New Roman" charset="0"/>
              </a:rPr>
              <a:t>P</a:t>
            </a:r>
            <a:r>
              <a:rPr lang="en-US" sz="2400" b="0" dirty="0">
                <a:solidFill>
                  <a:srgbClr val="800000"/>
                </a:solidFill>
                <a:latin typeface="Times New Roman" charset="0"/>
              </a:rPr>
              <a:t>lanning (NOC)</a:t>
            </a:r>
          </a:p>
          <a:p>
            <a:pPr eaLnBrk="1" hangingPunct="1">
              <a:lnSpc>
                <a:spcPct val="200000"/>
              </a:lnSpc>
            </a:pPr>
            <a:r>
              <a:rPr lang="en-US" sz="2400" dirty="0">
                <a:solidFill>
                  <a:srgbClr val="800000"/>
                </a:solidFill>
                <a:latin typeface="Times New Roman" charset="0"/>
              </a:rPr>
              <a:t>I</a:t>
            </a:r>
            <a:r>
              <a:rPr lang="en-US" sz="2400" b="0" dirty="0">
                <a:solidFill>
                  <a:srgbClr val="800000"/>
                </a:solidFill>
                <a:latin typeface="Times New Roman" charset="0"/>
              </a:rPr>
              <a:t>mplementing (NIC)</a:t>
            </a:r>
          </a:p>
          <a:p>
            <a:pPr eaLnBrk="1" hangingPunct="1">
              <a:lnSpc>
                <a:spcPct val="200000"/>
              </a:lnSpc>
            </a:pPr>
            <a:r>
              <a:rPr lang="en-US" sz="2400" dirty="0">
                <a:solidFill>
                  <a:srgbClr val="800000"/>
                </a:solidFill>
                <a:latin typeface="Times New Roman" charset="0"/>
              </a:rPr>
              <a:t>E</a:t>
            </a:r>
            <a:r>
              <a:rPr lang="en-US" sz="2400" b="0" dirty="0">
                <a:solidFill>
                  <a:srgbClr val="800000"/>
                </a:solidFill>
                <a:latin typeface="Times New Roman" charset="0"/>
              </a:rPr>
              <a:t>valuating the Outcomes (NOC)</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685800" y="16813"/>
            <a:ext cx="8305800" cy="1265238"/>
          </a:xfrm>
        </p:spPr>
        <p:txBody>
          <a:bodyPr/>
          <a:lstStyle/>
          <a:p>
            <a:r>
              <a:rPr lang="en-US" dirty="0">
                <a:latin typeface="Times New Roman" charset="0"/>
              </a:rPr>
              <a:t>NOC and NIC Linkages to </a:t>
            </a:r>
            <a:br>
              <a:rPr lang="en-US" dirty="0">
                <a:latin typeface="Times New Roman" charset="0"/>
              </a:rPr>
            </a:br>
            <a:r>
              <a:rPr lang="en-US" dirty="0">
                <a:latin typeface="Times New Roman" charset="0"/>
              </a:rPr>
              <a:t>NANDA-I &amp; Clinical Conditions</a:t>
            </a:r>
          </a:p>
        </p:txBody>
      </p:sp>
      <p:sp>
        <p:nvSpPr>
          <p:cNvPr id="100354" name="Content Placeholder 2"/>
          <p:cNvSpPr>
            <a:spLocks noGrp="1"/>
          </p:cNvSpPr>
          <p:nvPr>
            <p:ph idx="1"/>
          </p:nvPr>
        </p:nvSpPr>
        <p:spPr>
          <a:xfrm>
            <a:off x="1371600" y="1493838"/>
            <a:ext cx="5943600" cy="4525962"/>
          </a:xfrm>
        </p:spPr>
        <p:txBody>
          <a:bodyPr/>
          <a:lstStyle/>
          <a:p>
            <a:pPr marL="230188" indent="-230188"/>
            <a:r>
              <a:rPr lang="en-US" dirty="0">
                <a:solidFill>
                  <a:srgbClr val="800000"/>
                </a:solidFill>
                <a:latin typeface="Times New Roman" charset="0"/>
              </a:rPr>
              <a:t>Demonstrate relationships among NANDA-I, NOC, and NIC</a:t>
            </a:r>
          </a:p>
          <a:p>
            <a:pPr lvl="1"/>
            <a:r>
              <a:rPr lang="en-US" dirty="0">
                <a:solidFill>
                  <a:srgbClr val="800000"/>
                </a:solidFill>
                <a:latin typeface="Times New Roman" charset="0"/>
                <a:cs typeface="Times New Roman" charset="0"/>
              </a:rPr>
              <a:t>Practice</a:t>
            </a:r>
          </a:p>
          <a:p>
            <a:pPr lvl="1"/>
            <a:r>
              <a:rPr lang="en-US" dirty="0">
                <a:solidFill>
                  <a:srgbClr val="800000"/>
                </a:solidFill>
                <a:latin typeface="Times New Roman" charset="0"/>
                <a:cs typeface="Times New Roman" charset="0"/>
              </a:rPr>
              <a:t>Education</a:t>
            </a:r>
          </a:p>
          <a:p>
            <a:pPr lvl="1"/>
            <a:r>
              <a:rPr lang="en-US" dirty="0">
                <a:solidFill>
                  <a:srgbClr val="800000"/>
                </a:solidFill>
                <a:latin typeface="Times New Roman" charset="0"/>
                <a:cs typeface="Times New Roman" charset="0"/>
              </a:rPr>
              <a:t>Research</a:t>
            </a:r>
          </a:p>
        </p:txBody>
      </p:sp>
      <p:pic>
        <p:nvPicPr>
          <p:cNvPr id="100355" name="Picture 3" descr="Linkage 3r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819400"/>
            <a:ext cx="2994025"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5" name="Group 54"/>
          <p:cNvGrpSpPr>
            <a:grpSpLocks/>
          </p:cNvGrpSpPr>
          <p:nvPr/>
        </p:nvGrpSpPr>
        <p:grpSpPr bwMode="auto">
          <a:xfrm>
            <a:off x="381000" y="304800"/>
            <a:ext cx="7620000" cy="5384800"/>
            <a:chOff x="144" y="1008"/>
            <a:chExt cx="5424" cy="2688"/>
          </a:xfrm>
        </p:grpSpPr>
        <p:sp>
          <p:nvSpPr>
            <p:cNvPr id="93187" name="Text Box 55"/>
            <p:cNvSpPr txBox="1">
              <a:spLocks noChangeArrowheads="1"/>
            </p:cNvSpPr>
            <p:nvPr/>
          </p:nvSpPr>
          <p:spPr bwMode="auto">
            <a:xfrm>
              <a:off x="2304" y="1008"/>
              <a:ext cx="2208" cy="237"/>
            </a:xfrm>
            <a:prstGeom prst="rect">
              <a:avLst/>
            </a:prstGeom>
            <a:solidFill>
              <a:schemeClr val="accent1"/>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800" b="1">
                  <a:latin typeface="Times New Roman" charset="0"/>
                  <a:ea typeface="MS PGothic" charset="0"/>
                  <a:cs typeface="MS PGothic" charset="0"/>
                </a:rPr>
                <a:t>Nursing Knowledge</a:t>
              </a:r>
              <a:r>
                <a:rPr lang="ja-JP" altLang="en-US" sz="1800" b="1">
                  <a:latin typeface="Times New Roman" charset="0"/>
                  <a:ea typeface="MS PGothic" charset="0"/>
                  <a:cs typeface="MS PGothic" charset="0"/>
                </a:rPr>
                <a:t>　</a:t>
              </a:r>
              <a:endParaRPr lang="en-US" altLang="ja-JP" sz="1800" b="1">
                <a:latin typeface="Verdana" charset="0"/>
                <a:ea typeface="MS PGothic" charset="0"/>
                <a:cs typeface="MS PGothic" charset="0"/>
              </a:endParaRPr>
            </a:p>
          </p:txBody>
        </p:sp>
        <p:sp>
          <p:nvSpPr>
            <p:cNvPr id="93188" name="Line 56"/>
            <p:cNvSpPr>
              <a:spLocks noChangeShapeType="1"/>
            </p:cNvSpPr>
            <p:nvPr/>
          </p:nvSpPr>
          <p:spPr bwMode="auto">
            <a:xfrm flipH="1">
              <a:off x="2055" y="1296"/>
              <a:ext cx="249"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89" name="Line 57"/>
            <p:cNvSpPr>
              <a:spLocks noChangeShapeType="1"/>
            </p:cNvSpPr>
            <p:nvPr/>
          </p:nvSpPr>
          <p:spPr bwMode="auto">
            <a:xfrm>
              <a:off x="3408" y="1304"/>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90" name="Line 58"/>
            <p:cNvSpPr>
              <a:spLocks noChangeShapeType="1"/>
            </p:cNvSpPr>
            <p:nvPr/>
          </p:nvSpPr>
          <p:spPr bwMode="auto">
            <a:xfrm>
              <a:off x="4512" y="1296"/>
              <a:ext cx="249"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91" name="Text Box 59"/>
            <p:cNvSpPr txBox="1">
              <a:spLocks noChangeArrowheads="1"/>
            </p:cNvSpPr>
            <p:nvPr/>
          </p:nvSpPr>
          <p:spPr bwMode="auto">
            <a:xfrm>
              <a:off x="1536" y="1728"/>
              <a:ext cx="1200" cy="372"/>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600" b="1" dirty="0">
                  <a:latin typeface="Times New Roman" charset="0"/>
                  <a:ea typeface="MS PGothic" charset="0"/>
                  <a:cs typeface="MS PGothic" charset="0"/>
                </a:rPr>
                <a:t>Diagnoses Classification</a:t>
              </a:r>
              <a:r>
                <a:rPr lang="ja-JP" altLang="en-US" sz="1400" b="1" dirty="0">
                  <a:latin typeface="Times New Roman" charset="0"/>
                  <a:ea typeface="MS PGothic" charset="0"/>
                  <a:cs typeface="MS PGothic" charset="0"/>
                </a:rPr>
                <a:t>　　　　　</a:t>
              </a:r>
              <a:endParaRPr lang="en-US" altLang="ja-JP" sz="1400" b="1" dirty="0">
                <a:latin typeface="Times New Roman" charset="0"/>
                <a:ea typeface="MS PGothic" charset="0"/>
                <a:cs typeface="MS PGothic" charset="0"/>
              </a:endParaRPr>
            </a:p>
          </p:txBody>
        </p:sp>
        <p:sp>
          <p:nvSpPr>
            <p:cNvPr id="93192" name="Text Box 60"/>
            <p:cNvSpPr txBox="1">
              <a:spLocks noChangeArrowheads="1"/>
            </p:cNvSpPr>
            <p:nvPr/>
          </p:nvSpPr>
          <p:spPr bwMode="auto">
            <a:xfrm>
              <a:off x="4320" y="1727"/>
              <a:ext cx="1248" cy="348"/>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400" b="1">
                  <a:latin typeface="Times New Roman" charset="0"/>
                  <a:ea typeface="MS PGothic" charset="0"/>
                  <a:cs typeface="MS PGothic" charset="0"/>
                </a:rPr>
                <a:t>Interventions</a:t>
              </a:r>
            </a:p>
            <a:p>
              <a:pPr algn="ctr" eaLnBrk="1" hangingPunct="1">
                <a:spcBef>
                  <a:spcPct val="50000"/>
                </a:spcBef>
              </a:pPr>
              <a:r>
                <a:rPr lang="en-US" altLang="ja-JP" sz="1400" b="1">
                  <a:latin typeface="Times New Roman" charset="0"/>
                  <a:ea typeface="MS PGothic" charset="0"/>
                  <a:cs typeface="MS PGothic" charset="0"/>
                </a:rPr>
                <a:t>Classification </a:t>
              </a:r>
              <a:endParaRPr lang="en-US" altLang="ja-JP" sz="1400" b="1">
                <a:latin typeface="Verdana" charset="0"/>
                <a:ea typeface="MS PGothic" charset="0"/>
                <a:cs typeface="MS PGothic" charset="0"/>
              </a:endParaRPr>
            </a:p>
          </p:txBody>
        </p:sp>
        <p:sp>
          <p:nvSpPr>
            <p:cNvPr id="93193" name="Text Box 61"/>
            <p:cNvSpPr txBox="1">
              <a:spLocks noChangeArrowheads="1"/>
            </p:cNvSpPr>
            <p:nvPr/>
          </p:nvSpPr>
          <p:spPr bwMode="auto">
            <a:xfrm>
              <a:off x="2976" y="1727"/>
              <a:ext cx="1200" cy="348"/>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400" b="1">
                  <a:latin typeface="Times New Roman" charset="0"/>
                  <a:ea typeface="MS PGothic" charset="0"/>
                  <a:cs typeface="MS PGothic" charset="0"/>
                </a:rPr>
                <a:t>Outcomes</a:t>
              </a:r>
            </a:p>
            <a:p>
              <a:pPr algn="ctr" eaLnBrk="1" hangingPunct="1">
                <a:spcBef>
                  <a:spcPct val="50000"/>
                </a:spcBef>
              </a:pPr>
              <a:r>
                <a:rPr lang="en-US" altLang="ja-JP" sz="1400" b="1">
                  <a:latin typeface="Times New Roman" charset="0"/>
                  <a:ea typeface="MS PGothic" charset="0"/>
                  <a:cs typeface="MS PGothic" charset="0"/>
                </a:rPr>
                <a:t>Classification </a:t>
              </a:r>
              <a:r>
                <a:rPr lang="ja-JP" altLang="en-US" sz="1400" b="1">
                  <a:latin typeface="Times New Roman" charset="0"/>
                  <a:ea typeface="MS PGothic" charset="0"/>
                  <a:cs typeface="MS PGothic" charset="0"/>
                </a:rPr>
                <a:t>　　　　</a:t>
              </a:r>
              <a:endParaRPr lang="en-US" altLang="ja-JP" sz="1400" b="1">
                <a:latin typeface="Times New Roman" charset="0"/>
                <a:ea typeface="MS PGothic" charset="0"/>
                <a:cs typeface="MS PGothic" charset="0"/>
              </a:endParaRPr>
            </a:p>
          </p:txBody>
        </p:sp>
        <p:sp>
          <p:nvSpPr>
            <p:cNvPr id="93194" name="Line 62"/>
            <p:cNvSpPr>
              <a:spLocks noChangeShapeType="1"/>
            </p:cNvSpPr>
            <p:nvPr/>
          </p:nvSpPr>
          <p:spPr bwMode="auto">
            <a:xfrm>
              <a:off x="2016" y="2160"/>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95" name="Line 63"/>
            <p:cNvSpPr>
              <a:spLocks noChangeShapeType="1"/>
            </p:cNvSpPr>
            <p:nvPr/>
          </p:nvSpPr>
          <p:spPr bwMode="auto">
            <a:xfrm>
              <a:off x="3552" y="2184"/>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96" name="Line 64"/>
            <p:cNvSpPr>
              <a:spLocks noChangeShapeType="1"/>
            </p:cNvSpPr>
            <p:nvPr/>
          </p:nvSpPr>
          <p:spPr bwMode="auto">
            <a:xfrm>
              <a:off x="4896" y="2184"/>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197" name="Text Box 65"/>
            <p:cNvSpPr txBox="1">
              <a:spLocks noChangeArrowheads="1"/>
            </p:cNvSpPr>
            <p:nvPr/>
          </p:nvSpPr>
          <p:spPr bwMode="auto">
            <a:xfrm>
              <a:off x="1680" y="2573"/>
              <a:ext cx="672" cy="237"/>
            </a:xfrm>
            <a:prstGeom prst="rect">
              <a:avLst/>
            </a:prstGeom>
            <a:solidFill>
              <a:srgbClr val="BFF0EF"/>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800" b="1">
                  <a:latin typeface="Times New Roman" charset="0"/>
                  <a:ea typeface="MS PGothic" charset="0"/>
                  <a:cs typeface="MS PGothic" charset="0"/>
                </a:rPr>
                <a:t>Choice</a:t>
              </a:r>
              <a:r>
                <a:rPr lang="en-US" altLang="ja-JP" sz="1800">
                  <a:latin typeface="Times New Roman" charset="0"/>
                  <a:ea typeface="MS PGothic" charset="0"/>
                  <a:cs typeface="MS PGothic" charset="0"/>
                </a:rPr>
                <a:t> </a:t>
              </a:r>
              <a:endParaRPr lang="en-US" altLang="ja-JP" sz="1400">
                <a:latin typeface="Verdana" charset="0"/>
                <a:ea typeface="MS PGothic" charset="0"/>
                <a:cs typeface="MS PGothic" charset="0"/>
              </a:endParaRPr>
            </a:p>
          </p:txBody>
        </p:sp>
        <p:sp>
          <p:nvSpPr>
            <p:cNvPr id="93198" name="Text Box 66"/>
            <p:cNvSpPr txBox="1">
              <a:spLocks noChangeArrowheads="1"/>
            </p:cNvSpPr>
            <p:nvPr/>
          </p:nvSpPr>
          <p:spPr bwMode="auto">
            <a:xfrm>
              <a:off x="3216" y="2573"/>
              <a:ext cx="672" cy="218"/>
            </a:xfrm>
            <a:prstGeom prst="rect">
              <a:avLst/>
            </a:prstGeom>
            <a:solidFill>
              <a:srgbClr val="BFF0EF"/>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600" b="1">
                  <a:latin typeface="Times New Roman" charset="0"/>
                  <a:ea typeface="MS PGothic" charset="0"/>
                  <a:cs typeface="MS PGothic" charset="0"/>
                </a:rPr>
                <a:t>Choice </a:t>
              </a:r>
              <a:r>
                <a:rPr lang="en-US" altLang="ja-JP" sz="1600">
                  <a:latin typeface="Times New Roman" charset="0"/>
                  <a:ea typeface="MS PGothic" charset="0"/>
                  <a:cs typeface="MS PGothic" charset="0"/>
                </a:rPr>
                <a:t>  </a:t>
              </a:r>
              <a:endParaRPr lang="en-US" altLang="ja-JP" sz="1400">
                <a:latin typeface="Times New Roman" charset="0"/>
                <a:ea typeface="MS PGothic" charset="0"/>
                <a:cs typeface="MS PGothic" charset="0"/>
              </a:endParaRPr>
            </a:p>
          </p:txBody>
        </p:sp>
        <p:sp>
          <p:nvSpPr>
            <p:cNvPr id="93199" name="Text Box 67"/>
            <p:cNvSpPr txBox="1">
              <a:spLocks noChangeArrowheads="1"/>
            </p:cNvSpPr>
            <p:nvPr/>
          </p:nvSpPr>
          <p:spPr bwMode="auto">
            <a:xfrm>
              <a:off x="4608" y="2573"/>
              <a:ext cx="672" cy="218"/>
            </a:xfrm>
            <a:prstGeom prst="rect">
              <a:avLst/>
            </a:prstGeom>
            <a:solidFill>
              <a:srgbClr val="BFF0EF"/>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altLang="ja-JP" sz="1600" b="1">
                  <a:latin typeface="Times New Roman" charset="0"/>
                  <a:ea typeface="MS PGothic" charset="0"/>
                  <a:cs typeface="MS PGothic" charset="0"/>
                </a:rPr>
                <a:t>Choice  </a:t>
              </a:r>
              <a:r>
                <a:rPr lang="en-US" altLang="ja-JP" sz="1600">
                  <a:latin typeface="Times New Roman" charset="0"/>
                  <a:ea typeface="MS PGothic" charset="0"/>
                  <a:cs typeface="MS PGothic" charset="0"/>
                </a:rPr>
                <a:t> </a:t>
              </a:r>
              <a:endParaRPr lang="en-US" altLang="ja-JP" sz="1400">
                <a:latin typeface="Times New Roman" charset="0"/>
                <a:ea typeface="MS PGothic" charset="0"/>
                <a:cs typeface="MS PGothic" charset="0"/>
              </a:endParaRPr>
            </a:p>
          </p:txBody>
        </p:sp>
        <p:sp>
          <p:nvSpPr>
            <p:cNvPr id="93200" name="Line 68"/>
            <p:cNvSpPr>
              <a:spLocks noChangeShapeType="1"/>
            </p:cNvSpPr>
            <p:nvPr/>
          </p:nvSpPr>
          <p:spPr bwMode="auto">
            <a:xfrm>
              <a:off x="4944" y="2832"/>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1" name="Line 69"/>
            <p:cNvSpPr>
              <a:spLocks noChangeShapeType="1"/>
            </p:cNvSpPr>
            <p:nvPr/>
          </p:nvSpPr>
          <p:spPr bwMode="auto">
            <a:xfrm>
              <a:off x="3552" y="2832"/>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2" name="Line 70"/>
            <p:cNvSpPr>
              <a:spLocks noChangeShapeType="1"/>
            </p:cNvSpPr>
            <p:nvPr/>
          </p:nvSpPr>
          <p:spPr bwMode="auto">
            <a:xfrm>
              <a:off x="2016" y="2832"/>
              <a:ext cx="0" cy="43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3" name="Line 71"/>
            <p:cNvSpPr>
              <a:spLocks noChangeShapeType="1"/>
            </p:cNvSpPr>
            <p:nvPr/>
          </p:nvSpPr>
          <p:spPr bwMode="auto">
            <a:xfrm flipV="1">
              <a:off x="2208" y="3120"/>
              <a:ext cx="0" cy="57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4" name="Line 72"/>
            <p:cNvSpPr>
              <a:spLocks noChangeShapeType="1"/>
            </p:cNvSpPr>
            <p:nvPr/>
          </p:nvSpPr>
          <p:spPr bwMode="auto">
            <a:xfrm>
              <a:off x="2208" y="3696"/>
              <a:ext cx="3264"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93205" name="Line 73"/>
            <p:cNvSpPr>
              <a:spLocks noChangeShapeType="1"/>
            </p:cNvSpPr>
            <p:nvPr/>
          </p:nvSpPr>
          <p:spPr bwMode="auto">
            <a:xfrm flipH="1" flipV="1">
              <a:off x="5472" y="3024"/>
              <a:ext cx="0" cy="67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6" name="Line 74"/>
            <p:cNvSpPr>
              <a:spLocks noChangeShapeType="1"/>
            </p:cNvSpPr>
            <p:nvPr/>
          </p:nvSpPr>
          <p:spPr bwMode="auto">
            <a:xfrm flipV="1">
              <a:off x="3784" y="2927"/>
              <a:ext cx="0" cy="57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7" name="Line 75"/>
            <p:cNvSpPr>
              <a:spLocks noChangeShapeType="1"/>
            </p:cNvSpPr>
            <p:nvPr/>
          </p:nvSpPr>
          <p:spPr bwMode="auto">
            <a:xfrm flipH="1" flipV="1">
              <a:off x="5280" y="2832"/>
              <a:ext cx="0" cy="67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3208" name="Line 76"/>
            <p:cNvSpPr>
              <a:spLocks noChangeShapeType="1"/>
            </p:cNvSpPr>
            <p:nvPr/>
          </p:nvSpPr>
          <p:spPr bwMode="auto">
            <a:xfrm>
              <a:off x="3792" y="3504"/>
              <a:ext cx="14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93209" name="Text Box 77"/>
            <p:cNvSpPr txBox="1">
              <a:spLocks noChangeArrowheads="1"/>
            </p:cNvSpPr>
            <p:nvPr/>
          </p:nvSpPr>
          <p:spPr bwMode="auto">
            <a:xfrm>
              <a:off x="144" y="2430"/>
              <a:ext cx="960" cy="332"/>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tLang="ja-JP" sz="1400" b="1">
                  <a:latin typeface="Times New Roman" charset="0"/>
                  <a:ea typeface="MS PGothic" charset="0"/>
                  <a:cs typeface="MS PGothic" charset="0"/>
                </a:rPr>
                <a:t>Clinical Decision Making</a:t>
              </a:r>
              <a:r>
                <a:rPr lang="ja-JP" altLang="en-US" sz="1400" b="1">
                  <a:latin typeface="Times New Roman" charset="0"/>
                  <a:ea typeface="MS PGothic" charset="0"/>
                  <a:cs typeface="MS PGothic" charset="0"/>
                </a:rPr>
                <a:t>　</a:t>
              </a:r>
              <a:endParaRPr lang="en-US" altLang="ja-JP" sz="1400" b="1">
                <a:latin typeface="Verdana" charset="0"/>
                <a:ea typeface="MS PGothic" charset="0"/>
                <a:cs typeface="MS PGothic" charset="0"/>
              </a:endParaRPr>
            </a:p>
          </p:txBody>
        </p:sp>
        <p:sp>
          <p:nvSpPr>
            <p:cNvPr id="93210" name="Line 78"/>
            <p:cNvSpPr>
              <a:spLocks noChangeShapeType="1"/>
            </p:cNvSpPr>
            <p:nvPr/>
          </p:nvSpPr>
          <p:spPr bwMode="auto">
            <a:xfrm>
              <a:off x="1152" y="2736"/>
              <a:ext cx="48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sp>
        <p:nvSpPr>
          <p:cNvPr id="93186" name="Text Placeholder 30"/>
          <p:cNvSpPr>
            <a:spLocks noGrp="1"/>
          </p:cNvSpPr>
          <p:nvPr>
            <p:ph type="body" sz="half" idx="4294967295"/>
          </p:nvPr>
        </p:nvSpPr>
        <p:spPr>
          <a:xfrm>
            <a:off x="990600" y="6248400"/>
            <a:ext cx="7696200" cy="304800"/>
          </a:xfrm>
          <a:prstGeom prst="rect">
            <a:avLst/>
          </a:prstGeom>
        </p:spPr>
        <p:txBody>
          <a:bodyPr/>
          <a:lstStyle/>
          <a:p>
            <a:pPr eaLnBrk="1" hangingPunct="1">
              <a:buFont typeface="Wingdings" charset="0"/>
              <a:buNone/>
            </a:pPr>
            <a:r>
              <a:rPr lang="en-US" sz="1200">
                <a:latin typeface="Times New Roman" charset="0"/>
              </a:rPr>
              <a:t>Iowa Intervention Project. (1996).  Nursing Interventions Classification (NIC).  2</a:t>
            </a:r>
            <a:r>
              <a:rPr lang="en-US" sz="1200" baseline="30000">
                <a:latin typeface="Times New Roman" charset="0"/>
              </a:rPr>
              <a:t>nd</a:t>
            </a:r>
            <a:r>
              <a:rPr lang="en-US" sz="1200">
                <a:latin typeface="Times New Roman" charset="0"/>
              </a:rPr>
              <a:t>  ed., St. Louis: Mosby, p. 6.</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TextBox 2"/>
          <p:cNvSpPr txBox="1">
            <a:spLocks noChangeArrowheads="1"/>
          </p:cNvSpPr>
          <p:nvPr/>
        </p:nvSpPr>
        <p:spPr bwMode="auto">
          <a:xfrm>
            <a:off x="0" y="228600"/>
            <a:ext cx="9144000" cy="1816100"/>
          </a:xfrm>
          <a:prstGeom prst="rect">
            <a:avLst/>
          </a:prstGeom>
          <a:solidFill>
            <a:schemeClr val="bg2"/>
          </a:solidFill>
          <a:ln w="9525">
            <a:noFill/>
            <a:miter lim="800000"/>
            <a:headEnd/>
            <a:tailEnd/>
          </a:ln>
        </p:spPr>
        <p:txBody>
          <a:bodyPr>
            <a:spAutoFit/>
          </a:bodyPr>
          <a:lstStyle/>
          <a:p>
            <a:pPr>
              <a:defRPr/>
            </a:pPr>
            <a:r>
              <a:rPr lang="en-US" sz="4000" b="1" dirty="0">
                <a:latin typeface="+mj-lt"/>
                <a:ea typeface="ＭＳ Ｐゴシック" pitchFamily="34" charset="-128"/>
              </a:rPr>
              <a:t>Anxiety</a:t>
            </a:r>
            <a:r>
              <a:rPr lang="en-US" sz="4000" dirty="0">
                <a:latin typeface="+mj-lt"/>
                <a:ea typeface="ＭＳ Ｐゴシック" pitchFamily="34" charset="-128"/>
              </a:rPr>
              <a:t/>
            </a:r>
            <a:br>
              <a:rPr lang="en-US" sz="4000" dirty="0">
                <a:latin typeface="+mj-lt"/>
                <a:ea typeface="ＭＳ Ｐゴシック" pitchFamily="34" charset="-128"/>
              </a:rPr>
            </a:br>
            <a:r>
              <a:rPr lang="en-US" b="1" dirty="0">
                <a:latin typeface="+mj-lt"/>
                <a:ea typeface="ＭＳ Ｐゴシック" pitchFamily="34" charset="-128"/>
              </a:rPr>
              <a:t>Definition: </a:t>
            </a:r>
            <a:r>
              <a:rPr lang="en-US" dirty="0">
                <a:latin typeface="+mj-lt"/>
                <a:ea typeface="ＭＳ Ｐゴシック" pitchFamily="34" charset="-128"/>
              </a:rPr>
              <a:t>Vague uneasy feeling of discomfort or dread accompanied by an autonomic response (the source often nonspecific or unknown to the individual); a feeling of apprehension caused by anticipation of danger. It is an altering signal that warns of impending danger and enables the individual to take measures to deal with threat.</a:t>
            </a:r>
            <a:endParaRPr lang="en-US" b="1" dirty="0">
              <a:latin typeface="+mj-lt"/>
              <a:ea typeface="ＭＳ Ｐゴシック" charset="-128"/>
            </a:endParaRPr>
          </a:p>
        </p:txBody>
      </p:sp>
      <p:graphicFrame>
        <p:nvGraphicFramePr>
          <p:cNvPr id="4" name="Table 3"/>
          <p:cNvGraphicFramePr>
            <a:graphicFrameLocks noGrp="1"/>
          </p:cNvGraphicFramePr>
          <p:nvPr/>
        </p:nvGraphicFramePr>
        <p:xfrm>
          <a:off x="0" y="2209800"/>
          <a:ext cx="9144000" cy="4656157"/>
        </p:xfrm>
        <a:graphic>
          <a:graphicData uri="http://schemas.openxmlformats.org/drawingml/2006/table">
            <a:tbl>
              <a:tblPr/>
              <a:tblGrid>
                <a:gridCol w="2286000"/>
                <a:gridCol w="2286000"/>
                <a:gridCol w="2286000"/>
                <a:gridCol w="2286000"/>
              </a:tblGrid>
              <a:tr h="496498">
                <a:tc gridSpan="4">
                  <a:txBody>
                    <a:bodyPr/>
                    <a:lstStyle/>
                    <a:p>
                      <a:pPr marL="0" marR="0" algn="ctr">
                        <a:spcBef>
                          <a:spcPts val="0"/>
                        </a:spcBef>
                        <a:spcAft>
                          <a:spcPts val="600"/>
                        </a:spcAft>
                      </a:pPr>
                      <a:r>
                        <a:rPr lang="en-US" sz="2800" b="1" cap="small" dirty="0">
                          <a:solidFill>
                            <a:srgbClr val="000000"/>
                          </a:solidFill>
                          <a:latin typeface="Times New Roman"/>
                          <a:ea typeface="Times New Roman"/>
                          <a:cs typeface="Times New Roman"/>
                        </a:rPr>
                        <a:t>NOC – NIC Linkages for Anxiety</a:t>
                      </a:r>
                      <a:endParaRPr lang="en-US" sz="2800" dirty="0">
                        <a:solidFill>
                          <a:srgbClr val="000000"/>
                        </a:solidFill>
                        <a:latin typeface="Times New Roman"/>
                        <a:ea typeface="Times New Roman"/>
                        <a:cs typeface="Times New Roman"/>
                      </a:endParaRPr>
                    </a:p>
                  </a:txBody>
                  <a:tcPr marL="47604" marR="47604" marT="0" marB="0">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19179">
                <a:tc>
                  <a:txBody>
                    <a:bodyPr/>
                    <a:lstStyle/>
                    <a:p>
                      <a:pPr marL="0" marR="0">
                        <a:spcBef>
                          <a:spcPts val="0"/>
                        </a:spcBef>
                        <a:spcAft>
                          <a:spcPts val="0"/>
                        </a:spcAft>
                      </a:pPr>
                      <a:r>
                        <a:rPr lang="en-US" sz="1800" dirty="0">
                          <a:solidFill>
                            <a:srgbClr val="000000"/>
                          </a:solidFill>
                          <a:latin typeface="Times New Roman"/>
                          <a:ea typeface="Times New Roman"/>
                          <a:cs typeface="Times New Roman"/>
                        </a:rPr>
                        <a:t>Outcome</a:t>
                      </a:r>
                    </a:p>
                  </a:txBody>
                  <a:tcPr marL="47604" marR="4760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solidFill>
                            <a:srgbClr val="000000"/>
                          </a:solidFill>
                          <a:latin typeface="Times New Roman"/>
                          <a:ea typeface="Times New Roman"/>
                          <a:cs typeface="Times New Roman"/>
                        </a:rPr>
                        <a:t>Major Interventions</a:t>
                      </a:r>
                    </a:p>
                  </a:txBody>
                  <a:tcPr marL="47604" marR="47604"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Suggested Interventions</a:t>
                      </a:r>
                    </a:p>
                  </a:txBody>
                  <a:tcPr marL="47604" marR="47604"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r>
              <a:tr h="3840460">
                <a:tc>
                  <a:txBody>
                    <a:bodyPr/>
                    <a:lstStyle/>
                    <a:p>
                      <a:pPr marL="182880" marR="0" indent="-182880">
                        <a:spcBef>
                          <a:spcPts val="0"/>
                        </a:spcBef>
                        <a:spcAft>
                          <a:spcPts val="0"/>
                        </a:spcAft>
                      </a:pPr>
                      <a:r>
                        <a:rPr lang="en-US" sz="2800" b="1" dirty="0">
                          <a:solidFill>
                            <a:srgbClr val="000000"/>
                          </a:solidFill>
                          <a:latin typeface="Times New Roman"/>
                          <a:ea typeface="Times New Roman"/>
                          <a:cs typeface="Times New Roman"/>
                        </a:rPr>
                        <a:t>Anxiety Level</a:t>
                      </a:r>
                      <a:endParaRPr lang="en-US" sz="2800" dirty="0">
                        <a:solidFill>
                          <a:srgbClr val="000000"/>
                        </a:solidFill>
                        <a:latin typeface="Times New Roman"/>
                        <a:ea typeface="Times New Roman"/>
                        <a:cs typeface="Times New Roman"/>
                      </a:endParaRPr>
                    </a:p>
                    <a:p>
                      <a:pPr marL="0" marR="0">
                        <a:spcBef>
                          <a:spcPts val="0"/>
                        </a:spcBef>
                        <a:spcAft>
                          <a:spcPts val="0"/>
                        </a:spcAft>
                      </a:pPr>
                      <a:r>
                        <a:rPr lang="en-US" sz="1800" dirty="0">
                          <a:solidFill>
                            <a:srgbClr val="000000"/>
                          </a:solidFill>
                          <a:latin typeface="Times New Roman"/>
                          <a:ea typeface="Times New Roman"/>
                          <a:cs typeface="Times New Roman"/>
                        </a:rPr>
                        <a:t>Definition: Severity of manifested apprehension, tension, or uneasiness arising from an unidentifiable source</a:t>
                      </a:r>
                    </a:p>
                  </a:txBody>
                  <a:tcPr marL="47604" marR="4760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2880" marR="0" indent="-182880">
                        <a:spcBef>
                          <a:spcPts val="0"/>
                        </a:spcBef>
                        <a:spcAft>
                          <a:spcPts val="0"/>
                        </a:spcAft>
                      </a:pPr>
                      <a:r>
                        <a:rPr lang="en-US" sz="1800" b="1" dirty="0">
                          <a:solidFill>
                            <a:srgbClr val="000000"/>
                          </a:solidFill>
                          <a:latin typeface="Times New Roman"/>
                          <a:ea typeface="Times New Roman"/>
                          <a:cs typeface="Times New Roman"/>
                        </a:rPr>
                        <a:t>Anxiety Reduction</a:t>
                      </a:r>
                    </a:p>
                    <a:p>
                      <a:pPr marL="182880" marR="0" indent="-182880">
                        <a:spcBef>
                          <a:spcPts val="0"/>
                        </a:spcBef>
                        <a:spcAft>
                          <a:spcPts val="0"/>
                        </a:spcAft>
                      </a:pPr>
                      <a:r>
                        <a:rPr lang="en-US" sz="1800" b="1" dirty="0">
                          <a:solidFill>
                            <a:srgbClr val="000000"/>
                          </a:solidFill>
                          <a:latin typeface="Times New Roman"/>
                          <a:ea typeface="Times New Roman"/>
                          <a:cs typeface="Times New Roman"/>
                        </a:rPr>
                        <a:t>Calming Technique</a:t>
                      </a:r>
                    </a:p>
                  </a:txBody>
                  <a:tcPr marL="47604" marR="4760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2880" marR="0" indent="-182880">
                        <a:spcBef>
                          <a:spcPts val="0"/>
                        </a:spcBef>
                        <a:spcAft>
                          <a:spcPts val="0"/>
                        </a:spcAft>
                      </a:pPr>
                      <a:r>
                        <a:rPr lang="en-US" sz="1800" b="1" dirty="0">
                          <a:solidFill>
                            <a:srgbClr val="000000"/>
                          </a:solidFill>
                          <a:latin typeface="Times New Roman"/>
                          <a:ea typeface="Times New Roman"/>
                          <a:cs typeface="Times New Roman"/>
                        </a:rPr>
                        <a:t>Active Listening</a:t>
                      </a:r>
                    </a:p>
                    <a:p>
                      <a:pPr marL="182880" marR="0" indent="-182880">
                        <a:spcBef>
                          <a:spcPts val="0"/>
                        </a:spcBef>
                        <a:spcAft>
                          <a:spcPts val="0"/>
                        </a:spcAft>
                      </a:pPr>
                      <a:r>
                        <a:rPr lang="en-US" sz="1800" b="1" dirty="0">
                          <a:solidFill>
                            <a:srgbClr val="000000"/>
                          </a:solidFill>
                          <a:latin typeface="Times New Roman"/>
                          <a:ea typeface="Times New Roman"/>
                          <a:cs typeface="Times New Roman"/>
                        </a:rPr>
                        <a:t>Anger Control Assistance</a:t>
                      </a:r>
                    </a:p>
                    <a:p>
                      <a:pPr marL="182880" marR="0" indent="-182880">
                        <a:spcBef>
                          <a:spcPts val="0"/>
                        </a:spcBef>
                        <a:spcAft>
                          <a:spcPts val="0"/>
                        </a:spcAft>
                      </a:pPr>
                      <a:r>
                        <a:rPr lang="en-US" sz="1800" b="1" dirty="0">
                          <a:solidFill>
                            <a:srgbClr val="000000"/>
                          </a:solidFill>
                          <a:latin typeface="Times New Roman"/>
                          <a:ea typeface="Times New Roman"/>
                          <a:cs typeface="Times New Roman"/>
                        </a:rPr>
                        <a:t>Aromatherapy</a:t>
                      </a:r>
                    </a:p>
                    <a:p>
                      <a:pPr marL="182880" marR="0" indent="-182880">
                        <a:spcBef>
                          <a:spcPts val="0"/>
                        </a:spcBef>
                        <a:spcAft>
                          <a:spcPts val="0"/>
                        </a:spcAft>
                      </a:pPr>
                      <a:r>
                        <a:rPr lang="en-US" sz="1800" b="1" dirty="0">
                          <a:solidFill>
                            <a:srgbClr val="000000"/>
                          </a:solidFill>
                          <a:latin typeface="Times New Roman"/>
                          <a:ea typeface="Times New Roman"/>
                          <a:cs typeface="Times New Roman"/>
                        </a:rPr>
                        <a:t>Autogenic Training</a:t>
                      </a:r>
                    </a:p>
                    <a:p>
                      <a:pPr marL="182880" marR="0" indent="-182880">
                        <a:spcBef>
                          <a:spcPts val="0"/>
                        </a:spcBef>
                        <a:spcAft>
                          <a:spcPts val="0"/>
                        </a:spcAft>
                      </a:pPr>
                      <a:r>
                        <a:rPr lang="en-US" sz="1800" b="1" dirty="0">
                          <a:solidFill>
                            <a:srgbClr val="000000"/>
                          </a:solidFill>
                          <a:latin typeface="Times New Roman"/>
                          <a:ea typeface="Times New Roman"/>
                          <a:cs typeface="Times New Roman"/>
                        </a:rPr>
                        <a:t>Coping Enhancement</a:t>
                      </a:r>
                    </a:p>
                    <a:p>
                      <a:pPr marL="182880" marR="0" indent="-182880">
                        <a:spcBef>
                          <a:spcPts val="0"/>
                        </a:spcBef>
                        <a:spcAft>
                          <a:spcPts val="0"/>
                        </a:spcAft>
                      </a:pPr>
                      <a:r>
                        <a:rPr lang="en-US" sz="1800" b="1" dirty="0">
                          <a:solidFill>
                            <a:srgbClr val="000000"/>
                          </a:solidFill>
                          <a:latin typeface="Times New Roman"/>
                          <a:ea typeface="Times New Roman"/>
                          <a:cs typeface="Times New Roman"/>
                        </a:rPr>
                        <a:t>Crisis Intervention</a:t>
                      </a:r>
                    </a:p>
                    <a:p>
                      <a:pPr marL="182880" marR="0" indent="-182880">
                        <a:spcBef>
                          <a:spcPts val="0"/>
                        </a:spcBef>
                        <a:spcAft>
                          <a:spcPts val="0"/>
                        </a:spcAft>
                      </a:pPr>
                      <a:r>
                        <a:rPr lang="en-US" sz="1800" b="1" dirty="0">
                          <a:solidFill>
                            <a:srgbClr val="000000"/>
                          </a:solidFill>
                          <a:latin typeface="Times New Roman"/>
                          <a:ea typeface="Times New Roman"/>
                          <a:cs typeface="Times New Roman"/>
                        </a:rPr>
                        <a:t>Decision-Making Support</a:t>
                      </a:r>
                    </a:p>
                    <a:p>
                      <a:pPr marL="182880" marR="0" indent="-182880">
                        <a:spcBef>
                          <a:spcPts val="0"/>
                        </a:spcBef>
                        <a:spcAft>
                          <a:spcPts val="0"/>
                        </a:spcAft>
                      </a:pPr>
                      <a:r>
                        <a:rPr lang="en-US" sz="1800" b="1" dirty="0">
                          <a:solidFill>
                            <a:srgbClr val="000000"/>
                          </a:solidFill>
                          <a:latin typeface="Times New Roman"/>
                          <a:ea typeface="Times New Roman"/>
                          <a:cs typeface="Times New Roman"/>
                        </a:rPr>
                        <a:t>Distraction</a:t>
                      </a:r>
                    </a:p>
                    <a:p>
                      <a:pPr marL="182880" marR="0" indent="-182880">
                        <a:spcBef>
                          <a:spcPts val="0"/>
                        </a:spcBef>
                        <a:spcAft>
                          <a:spcPts val="0"/>
                        </a:spcAft>
                      </a:pPr>
                      <a:r>
                        <a:rPr lang="en-US" sz="1800" b="1" dirty="0">
                          <a:solidFill>
                            <a:srgbClr val="000000"/>
                          </a:solidFill>
                          <a:latin typeface="Times New Roman"/>
                          <a:ea typeface="Times New Roman"/>
                          <a:cs typeface="Times New Roman"/>
                        </a:rPr>
                        <a:t>Dementia Management</a:t>
                      </a:r>
                    </a:p>
                  </a:txBody>
                  <a:tcPr marL="47604" marR="4760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2880" marR="0" indent="-182880">
                        <a:spcBef>
                          <a:spcPts val="0"/>
                        </a:spcBef>
                        <a:spcAft>
                          <a:spcPts val="0"/>
                        </a:spcAft>
                      </a:pPr>
                      <a:r>
                        <a:rPr lang="en-US" sz="1800" b="1" dirty="0">
                          <a:solidFill>
                            <a:srgbClr val="000000"/>
                          </a:solidFill>
                          <a:latin typeface="Times New Roman"/>
                          <a:ea typeface="Times New Roman"/>
                          <a:cs typeface="Times New Roman"/>
                        </a:rPr>
                        <a:t>Dementia Management: Bathing</a:t>
                      </a:r>
                    </a:p>
                    <a:p>
                      <a:pPr marL="182880" marR="0" indent="-182880">
                        <a:spcBef>
                          <a:spcPts val="0"/>
                        </a:spcBef>
                        <a:spcAft>
                          <a:spcPts val="0"/>
                        </a:spcAft>
                      </a:pPr>
                      <a:r>
                        <a:rPr lang="en-US" sz="1800" b="1" dirty="0">
                          <a:solidFill>
                            <a:srgbClr val="000000"/>
                          </a:solidFill>
                          <a:latin typeface="Times New Roman"/>
                          <a:ea typeface="Times New Roman"/>
                          <a:cs typeface="Times New Roman"/>
                        </a:rPr>
                        <a:t>Medication Administration</a:t>
                      </a:r>
                    </a:p>
                    <a:p>
                      <a:pPr marL="182880" marR="0" indent="-182880">
                        <a:spcBef>
                          <a:spcPts val="0"/>
                        </a:spcBef>
                        <a:spcAft>
                          <a:spcPts val="0"/>
                        </a:spcAft>
                      </a:pPr>
                      <a:r>
                        <a:rPr lang="en-US" sz="1800" b="1" dirty="0">
                          <a:solidFill>
                            <a:srgbClr val="000000"/>
                          </a:solidFill>
                          <a:latin typeface="Times New Roman"/>
                          <a:ea typeface="Times New Roman"/>
                          <a:cs typeface="Times New Roman"/>
                        </a:rPr>
                        <a:t>Music Therapy</a:t>
                      </a:r>
                    </a:p>
                    <a:p>
                      <a:pPr marL="182880" marR="0" indent="-182880">
                        <a:spcBef>
                          <a:spcPts val="0"/>
                        </a:spcBef>
                        <a:spcAft>
                          <a:spcPts val="0"/>
                        </a:spcAft>
                      </a:pPr>
                      <a:r>
                        <a:rPr lang="en-US" sz="1800" b="1" dirty="0">
                          <a:solidFill>
                            <a:srgbClr val="000000"/>
                          </a:solidFill>
                          <a:latin typeface="Times New Roman"/>
                          <a:ea typeface="Times New Roman"/>
                          <a:cs typeface="Times New Roman"/>
                        </a:rPr>
                        <a:t>Relaxation Therapy</a:t>
                      </a:r>
                    </a:p>
                    <a:p>
                      <a:pPr marL="182880" marR="0" indent="-182880">
                        <a:spcBef>
                          <a:spcPts val="0"/>
                        </a:spcBef>
                        <a:spcAft>
                          <a:spcPts val="0"/>
                        </a:spcAft>
                      </a:pPr>
                      <a:r>
                        <a:rPr lang="en-US" sz="1800" b="1" dirty="0">
                          <a:solidFill>
                            <a:srgbClr val="000000"/>
                          </a:solidFill>
                          <a:latin typeface="Times New Roman"/>
                          <a:ea typeface="Times New Roman"/>
                          <a:cs typeface="Times New Roman"/>
                        </a:rPr>
                        <a:t>Relocation Stress Reduction</a:t>
                      </a:r>
                    </a:p>
                    <a:p>
                      <a:pPr marL="182880" marR="0" indent="-182880">
                        <a:spcBef>
                          <a:spcPts val="0"/>
                        </a:spcBef>
                        <a:spcAft>
                          <a:spcPts val="0"/>
                        </a:spcAft>
                      </a:pPr>
                      <a:r>
                        <a:rPr lang="en-US" sz="1800" b="1" dirty="0">
                          <a:solidFill>
                            <a:srgbClr val="000000"/>
                          </a:solidFill>
                          <a:latin typeface="Times New Roman"/>
                          <a:ea typeface="Times New Roman"/>
                          <a:cs typeface="Times New Roman"/>
                        </a:rPr>
                        <a:t>Sleep Enhancement</a:t>
                      </a:r>
                    </a:p>
                    <a:p>
                      <a:pPr marL="182880" marR="0" indent="-182880">
                        <a:spcBef>
                          <a:spcPts val="0"/>
                        </a:spcBef>
                        <a:spcAft>
                          <a:spcPts val="0"/>
                        </a:spcAft>
                      </a:pPr>
                      <a:r>
                        <a:rPr lang="en-US" sz="1800" b="1" dirty="0">
                          <a:solidFill>
                            <a:srgbClr val="000000"/>
                          </a:solidFill>
                          <a:latin typeface="Times New Roman"/>
                          <a:ea typeface="Times New Roman"/>
                          <a:cs typeface="Times New Roman"/>
                        </a:rPr>
                        <a:t>Security Enhancement</a:t>
                      </a:r>
                    </a:p>
                    <a:p>
                      <a:pPr marL="182880" marR="0" indent="-182880">
                        <a:spcBef>
                          <a:spcPts val="0"/>
                        </a:spcBef>
                        <a:spcAft>
                          <a:spcPts val="0"/>
                        </a:spcAft>
                      </a:pPr>
                      <a:r>
                        <a:rPr lang="en-US" sz="1800" b="1" dirty="0">
                          <a:solidFill>
                            <a:srgbClr val="000000"/>
                          </a:solidFill>
                          <a:latin typeface="Times New Roman"/>
                          <a:ea typeface="Times New Roman"/>
                          <a:cs typeface="Times New Roman"/>
                        </a:rPr>
                        <a:t>Vital Signs Monitoring</a:t>
                      </a:r>
                    </a:p>
                  </a:txBody>
                  <a:tcPr marL="47604" marR="4760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idx="4294967295"/>
          </p:nvPr>
        </p:nvSpPr>
        <p:spPr>
          <a:xfrm>
            <a:off x="1282700" y="96838"/>
            <a:ext cx="7467600" cy="715962"/>
          </a:xfrm>
          <a:prstGeom prst="rect">
            <a:avLst/>
          </a:prstGeom>
        </p:spPr>
        <p:txBody>
          <a:bodyPr/>
          <a:lstStyle/>
          <a:p>
            <a:r>
              <a:rPr lang="en-US">
                <a:latin typeface="Times New Roman" charset="0"/>
              </a:rPr>
              <a:t>Integrating NIC into Specialty Areas</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077503257"/>
              </p:ext>
            </p:extLst>
          </p:nvPr>
        </p:nvGraphicFramePr>
        <p:xfrm>
          <a:off x="914400" y="1676400"/>
          <a:ext cx="7480299" cy="4999038"/>
        </p:xfrm>
        <a:graphic>
          <a:graphicData uri="http://schemas.openxmlformats.org/drawingml/2006/table">
            <a:tbl>
              <a:tblPr firstRow="1" bandRow="1">
                <a:tableStyleId>{5C22544A-7EE6-4342-B048-85BDC9FD1C3A}</a:tableStyleId>
              </a:tblPr>
              <a:tblGrid>
                <a:gridCol w="2493433"/>
                <a:gridCol w="2493433"/>
                <a:gridCol w="2493433"/>
              </a:tblGrid>
              <a:tr h="4999038">
                <a:tc>
                  <a:txBody>
                    <a:bodyPr/>
                    <a:lstStyle/>
                    <a:p>
                      <a:pPr lvl="0"/>
                      <a:r>
                        <a:rPr lang="en-US" sz="1400" b="1" kern="1200" dirty="0" smtClean="0">
                          <a:solidFill>
                            <a:schemeClr val="lt1"/>
                          </a:solidFill>
                          <a:effectLst/>
                          <a:latin typeface="+mn-lt"/>
                          <a:ea typeface="+mn-ea"/>
                          <a:cs typeface="+mn-cs"/>
                        </a:rPr>
                        <a:t>Addictions Nursing</a:t>
                      </a:r>
                    </a:p>
                    <a:p>
                      <a:pPr lvl="0"/>
                      <a:r>
                        <a:rPr lang="en-US" sz="1400" b="1" kern="1200" dirty="0" smtClean="0">
                          <a:solidFill>
                            <a:schemeClr val="lt1"/>
                          </a:solidFill>
                          <a:effectLst/>
                          <a:latin typeface="+mn-lt"/>
                          <a:ea typeface="+mn-ea"/>
                          <a:cs typeface="+mn-cs"/>
                        </a:rPr>
                        <a:t>Ambulatory Nursing</a:t>
                      </a:r>
                    </a:p>
                    <a:p>
                      <a:pPr lvl="0"/>
                      <a:r>
                        <a:rPr lang="en-US" sz="1400" b="1" kern="1200" dirty="0" smtClean="0">
                          <a:solidFill>
                            <a:schemeClr val="lt1"/>
                          </a:solidFill>
                          <a:effectLst/>
                          <a:latin typeface="+mn-lt"/>
                          <a:ea typeface="+mn-ea"/>
                          <a:cs typeface="+mn-cs"/>
                        </a:rPr>
                        <a:t>Anesthesia Nursing</a:t>
                      </a:r>
                    </a:p>
                    <a:p>
                      <a:pPr lvl="0"/>
                      <a:r>
                        <a:rPr lang="en-US" sz="1400" b="1" kern="1200" dirty="0" smtClean="0">
                          <a:solidFill>
                            <a:schemeClr val="lt1"/>
                          </a:solidFill>
                          <a:effectLst/>
                          <a:latin typeface="+mn-lt"/>
                          <a:ea typeface="+mn-ea"/>
                          <a:cs typeface="+mn-cs"/>
                        </a:rPr>
                        <a:t>Burn Care Nursing</a:t>
                      </a:r>
                    </a:p>
                    <a:p>
                      <a:pPr lvl="0"/>
                      <a:r>
                        <a:rPr lang="en-US" sz="1400" b="1" kern="1200" dirty="0" smtClean="0">
                          <a:solidFill>
                            <a:schemeClr val="lt1"/>
                          </a:solidFill>
                          <a:effectLst/>
                          <a:latin typeface="+mn-lt"/>
                          <a:ea typeface="+mn-ea"/>
                          <a:cs typeface="+mn-cs"/>
                        </a:rPr>
                        <a:t>Camp Nursing</a:t>
                      </a:r>
                    </a:p>
                    <a:p>
                      <a:pPr lvl="0"/>
                      <a:r>
                        <a:rPr lang="en-US" sz="1400" b="1" kern="1200" dirty="0" smtClean="0">
                          <a:solidFill>
                            <a:schemeClr val="lt1"/>
                          </a:solidFill>
                          <a:effectLst/>
                          <a:latin typeface="+mn-lt"/>
                          <a:ea typeface="+mn-ea"/>
                          <a:cs typeface="+mn-cs"/>
                        </a:rPr>
                        <a:t>Child and Adolescent</a:t>
                      </a:r>
                    </a:p>
                    <a:p>
                      <a:pPr lvl="0"/>
                      <a:r>
                        <a:rPr lang="en-US" sz="1400" b="1" kern="1200" baseline="0" dirty="0" smtClean="0">
                          <a:solidFill>
                            <a:schemeClr val="lt1"/>
                          </a:solidFill>
                          <a:effectLst/>
                          <a:latin typeface="+mn-lt"/>
                          <a:ea typeface="+mn-ea"/>
                          <a:cs typeface="+mn-cs"/>
                        </a:rPr>
                        <a:t>    </a:t>
                      </a:r>
                      <a:r>
                        <a:rPr lang="en-US" sz="1400" b="1" kern="1200" dirty="0" smtClean="0">
                          <a:solidFill>
                            <a:schemeClr val="lt1"/>
                          </a:solidFill>
                          <a:effectLst/>
                          <a:latin typeface="+mn-lt"/>
                          <a:ea typeface="+mn-ea"/>
                          <a:cs typeface="+mn-cs"/>
                        </a:rPr>
                        <a:t> Psychiatric Nursing</a:t>
                      </a:r>
                    </a:p>
                    <a:p>
                      <a:pPr lvl="0"/>
                      <a:r>
                        <a:rPr lang="en-US" sz="1400" b="1" kern="1200" dirty="0" smtClean="0">
                          <a:solidFill>
                            <a:schemeClr val="lt1"/>
                          </a:solidFill>
                          <a:effectLst/>
                          <a:latin typeface="+mn-lt"/>
                          <a:ea typeface="+mn-ea"/>
                          <a:cs typeface="+mn-cs"/>
                        </a:rPr>
                        <a:t>College Health Nursing</a:t>
                      </a:r>
                    </a:p>
                    <a:p>
                      <a:pPr lvl="0"/>
                      <a:r>
                        <a:rPr lang="en-US" sz="1400" b="1" kern="1200" dirty="0" smtClean="0">
                          <a:solidFill>
                            <a:schemeClr val="lt1"/>
                          </a:solidFill>
                          <a:effectLst/>
                          <a:latin typeface="+mn-lt"/>
                          <a:ea typeface="+mn-ea"/>
                          <a:cs typeface="+mn-cs"/>
                        </a:rPr>
                        <a:t>Community Public</a:t>
                      </a:r>
                    </a:p>
                    <a:p>
                      <a:pPr lvl="0"/>
                      <a:r>
                        <a:rPr lang="en-US" sz="1400" b="1" kern="1200" dirty="0" smtClean="0">
                          <a:solidFill>
                            <a:schemeClr val="lt1"/>
                          </a:solidFill>
                          <a:effectLst/>
                          <a:latin typeface="+mn-lt"/>
                          <a:ea typeface="+mn-ea"/>
                          <a:cs typeface="+mn-cs"/>
                        </a:rPr>
                        <a:t>       Health Nursing</a:t>
                      </a:r>
                    </a:p>
                    <a:p>
                      <a:pPr lvl="0"/>
                      <a:r>
                        <a:rPr lang="en-US" sz="1400" b="1" kern="1200" dirty="0" smtClean="0">
                          <a:solidFill>
                            <a:schemeClr val="lt1"/>
                          </a:solidFill>
                          <a:effectLst/>
                          <a:latin typeface="+mn-lt"/>
                          <a:ea typeface="+mn-ea"/>
                          <a:cs typeface="+mn-cs"/>
                        </a:rPr>
                        <a:t>Correctional Facility</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Critical Care Nursing</a:t>
                      </a:r>
                    </a:p>
                    <a:p>
                      <a:pPr lvl="0"/>
                      <a:r>
                        <a:rPr lang="en-US" sz="1400" b="1" kern="1200" dirty="0" smtClean="0">
                          <a:solidFill>
                            <a:schemeClr val="lt1"/>
                          </a:solidFill>
                          <a:effectLst/>
                          <a:latin typeface="+mn-lt"/>
                          <a:ea typeface="+mn-ea"/>
                          <a:cs typeface="+mn-cs"/>
                        </a:rPr>
                        <a:t>Dermatology Nursing</a:t>
                      </a:r>
                    </a:p>
                    <a:p>
                      <a:pPr lvl="0"/>
                      <a:r>
                        <a:rPr lang="en-US" sz="1400" b="1" kern="1200" dirty="0" smtClean="0">
                          <a:solidFill>
                            <a:schemeClr val="lt1"/>
                          </a:solidFill>
                          <a:effectLst/>
                          <a:latin typeface="+mn-lt"/>
                          <a:ea typeface="+mn-ea"/>
                          <a:cs typeface="+mn-cs"/>
                        </a:rPr>
                        <a:t>Developmental</a:t>
                      </a:r>
                    </a:p>
                    <a:p>
                      <a:pPr lvl="0"/>
                      <a:r>
                        <a:rPr lang="en-US" sz="1400" b="1" kern="1200" dirty="0" smtClean="0">
                          <a:solidFill>
                            <a:schemeClr val="lt1"/>
                          </a:solidFill>
                          <a:effectLst/>
                          <a:latin typeface="+mn-lt"/>
                          <a:ea typeface="+mn-ea"/>
                          <a:cs typeface="+mn-cs"/>
                        </a:rPr>
                        <a:t>       Disability Nursing</a:t>
                      </a:r>
                    </a:p>
                    <a:p>
                      <a:pPr lvl="0"/>
                      <a:r>
                        <a:rPr lang="en-US" sz="1400" b="1" kern="1200" dirty="0" smtClean="0">
                          <a:solidFill>
                            <a:schemeClr val="lt1"/>
                          </a:solidFill>
                          <a:effectLst/>
                          <a:latin typeface="+mn-lt"/>
                          <a:ea typeface="+mn-ea"/>
                          <a:cs typeface="+mn-cs"/>
                        </a:rPr>
                        <a:t>Diabetes Nursing</a:t>
                      </a:r>
                    </a:p>
                  </a:txBody>
                  <a:tcPr marT="45723" marB="45723"/>
                </a:tc>
                <a:tc>
                  <a:txBody>
                    <a:bodyPr/>
                    <a:lstStyle/>
                    <a:p>
                      <a:pPr lvl="0"/>
                      <a:r>
                        <a:rPr lang="en-US" sz="1400" b="1" kern="1200" dirty="0" smtClean="0">
                          <a:solidFill>
                            <a:schemeClr val="lt1"/>
                          </a:solidFill>
                          <a:effectLst/>
                          <a:latin typeface="+mn-lt"/>
                          <a:ea typeface="+mn-ea"/>
                          <a:cs typeface="+mn-cs"/>
                        </a:rPr>
                        <a:t>Domestic Violence</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Emergency Nursing</a:t>
                      </a:r>
                    </a:p>
                    <a:p>
                      <a:pPr lvl="0"/>
                      <a:r>
                        <a:rPr lang="en-US" sz="1400" b="1" kern="1200" dirty="0" smtClean="0">
                          <a:solidFill>
                            <a:schemeClr val="lt1"/>
                          </a:solidFill>
                          <a:effectLst/>
                          <a:latin typeface="+mn-lt"/>
                          <a:ea typeface="+mn-ea"/>
                          <a:cs typeface="+mn-cs"/>
                        </a:rPr>
                        <a:t>Faith Community</a:t>
                      </a:r>
                    </a:p>
                    <a:p>
                      <a:pPr lvl="0"/>
                      <a:r>
                        <a:rPr lang="en-US" sz="1400" b="1" kern="1200" baseline="0" dirty="0" smtClean="0">
                          <a:solidFill>
                            <a:schemeClr val="lt1"/>
                          </a:solidFill>
                          <a:effectLst/>
                          <a:latin typeface="+mn-lt"/>
                          <a:ea typeface="+mn-ea"/>
                          <a:cs typeface="+mn-cs"/>
                        </a:rPr>
                        <a:t>   </a:t>
                      </a:r>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Flight Nursing</a:t>
                      </a:r>
                    </a:p>
                    <a:p>
                      <a:pPr lvl="0"/>
                      <a:r>
                        <a:rPr lang="en-US" sz="1400" b="1" kern="1200" dirty="0" smtClean="0">
                          <a:solidFill>
                            <a:schemeClr val="lt1"/>
                          </a:solidFill>
                          <a:effectLst/>
                          <a:latin typeface="+mn-lt"/>
                          <a:ea typeface="+mn-ea"/>
                          <a:cs typeface="+mn-cs"/>
                        </a:rPr>
                        <a:t>Forensic Nursing</a:t>
                      </a:r>
                    </a:p>
                    <a:p>
                      <a:pPr lvl="0"/>
                      <a:r>
                        <a:rPr lang="en-US" sz="1400" b="1" kern="1200" dirty="0" smtClean="0">
                          <a:solidFill>
                            <a:schemeClr val="lt1"/>
                          </a:solidFill>
                          <a:effectLst/>
                          <a:latin typeface="+mn-lt"/>
                          <a:ea typeface="+mn-ea"/>
                          <a:cs typeface="+mn-cs"/>
                        </a:rPr>
                        <a:t>Gastroenterological</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Genetics Nursing</a:t>
                      </a:r>
                    </a:p>
                    <a:p>
                      <a:pPr lvl="0"/>
                      <a:r>
                        <a:rPr lang="en-US" sz="1400" b="1" kern="1200" dirty="0" err="1" smtClean="0">
                          <a:solidFill>
                            <a:schemeClr val="lt1"/>
                          </a:solidFill>
                          <a:effectLst/>
                          <a:latin typeface="+mn-lt"/>
                          <a:ea typeface="+mn-ea"/>
                          <a:cs typeface="+mn-cs"/>
                        </a:rPr>
                        <a:t>Gerontological</a:t>
                      </a:r>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HIV/AIDS Care Nursing</a:t>
                      </a:r>
                    </a:p>
                    <a:p>
                      <a:pPr lvl="0"/>
                      <a:r>
                        <a:rPr lang="en-US" sz="1400" b="1" kern="1200" dirty="0" smtClean="0">
                          <a:solidFill>
                            <a:schemeClr val="lt1"/>
                          </a:solidFill>
                          <a:effectLst/>
                          <a:latin typeface="+mn-lt"/>
                          <a:ea typeface="+mn-ea"/>
                          <a:cs typeface="+mn-cs"/>
                        </a:rPr>
                        <a:t>Holistic Nursing</a:t>
                      </a:r>
                    </a:p>
                    <a:p>
                      <a:pPr lvl="0"/>
                      <a:r>
                        <a:rPr lang="en-US" sz="1400" b="1" kern="1200" dirty="0" smtClean="0">
                          <a:solidFill>
                            <a:schemeClr val="lt1"/>
                          </a:solidFill>
                          <a:effectLst/>
                          <a:latin typeface="+mn-lt"/>
                          <a:ea typeface="+mn-ea"/>
                          <a:cs typeface="+mn-cs"/>
                        </a:rPr>
                        <a:t>Home Health Nursing</a:t>
                      </a:r>
                    </a:p>
                    <a:p>
                      <a:pPr lvl="0"/>
                      <a:r>
                        <a:rPr lang="en-US" sz="1400" b="1" kern="1200" dirty="0" smtClean="0">
                          <a:solidFill>
                            <a:schemeClr val="lt1"/>
                          </a:solidFill>
                          <a:effectLst/>
                          <a:latin typeface="+mn-lt"/>
                          <a:ea typeface="+mn-ea"/>
                          <a:cs typeface="+mn-cs"/>
                        </a:rPr>
                        <a:t>Hospice and Palliative</a:t>
                      </a:r>
                    </a:p>
                    <a:p>
                      <a:pPr lvl="0"/>
                      <a:r>
                        <a:rPr lang="en-US" sz="1400" b="1" kern="1200" dirty="0" smtClean="0">
                          <a:solidFill>
                            <a:schemeClr val="lt1"/>
                          </a:solidFill>
                          <a:effectLst/>
                          <a:latin typeface="+mn-lt"/>
                          <a:ea typeface="+mn-ea"/>
                          <a:cs typeface="+mn-cs"/>
                        </a:rPr>
                        <a:t>     Care Nursing</a:t>
                      </a:r>
                    </a:p>
                    <a:p>
                      <a:pPr lvl="0"/>
                      <a:r>
                        <a:rPr lang="en-US" sz="1400" b="1" kern="1200" dirty="0" smtClean="0">
                          <a:solidFill>
                            <a:schemeClr val="lt1"/>
                          </a:solidFill>
                          <a:effectLst/>
                          <a:latin typeface="+mn-lt"/>
                          <a:ea typeface="+mn-ea"/>
                          <a:cs typeface="+mn-cs"/>
                        </a:rPr>
                        <a:t>Infection Control and Epidemiological Nursing</a:t>
                      </a:r>
                    </a:p>
                    <a:p>
                      <a:endParaRPr lang="en-US" sz="1400" dirty="0"/>
                    </a:p>
                  </a:txBody>
                  <a:tcPr marT="45723" marB="45723"/>
                </a:tc>
                <a:tc>
                  <a:txBody>
                    <a:bodyPr/>
                    <a:lstStyle/>
                    <a:p>
                      <a:pPr lvl="0"/>
                      <a:r>
                        <a:rPr lang="en-US" sz="1400" b="1" kern="1200" dirty="0" smtClean="0">
                          <a:solidFill>
                            <a:schemeClr val="lt1"/>
                          </a:solidFill>
                          <a:effectLst/>
                          <a:latin typeface="+mn-lt"/>
                          <a:ea typeface="+mn-ea"/>
                          <a:cs typeface="+mn-cs"/>
                        </a:rPr>
                        <a:t>Infusion Nursing</a:t>
                      </a:r>
                    </a:p>
                    <a:p>
                      <a:pPr lvl="0"/>
                      <a:r>
                        <a:rPr lang="en-US" sz="1400" b="1" kern="1200" dirty="0" smtClean="0">
                          <a:solidFill>
                            <a:schemeClr val="lt1"/>
                          </a:solidFill>
                          <a:effectLst/>
                          <a:latin typeface="+mn-lt"/>
                          <a:ea typeface="+mn-ea"/>
                          <a:cs typeface="+mn-cs"/>
                        </a:rPr>
                        <a:t>Medical-Surgical</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 Midwifery Nursing</a:t>
                      </a:r>
                    </a:p>
                    <a:p>
                      <a:pPr lvl="0"/>
                      <a:r>
                        <a:rPr lang="en-US" sz="1400" b="1" kern="1200" dirty="0" smtClean="0">
                          <a:solidFill>
                            <a:schemeClr val="lt1"/>
                          </a:solidFill>
                          <a:effectLst/>
                          <a:latin typeface="+mn-lt"/>
                          <a:ea typeface="+mn-ea"/>
                          <a:cs typeface="+mn-cs"/>
                        </a:rPr>
                        <a:t> Neonatal Nursing</a:t>
                      </a:r>
                    </a:p>
                    <a:p>
                      <a:pPr lvl="0"/>
                      <a:r>
                        <a:rPr lang="en-US" sz="1400" b="1" kern="1200" dirty="0" smtClean="0">
                          <a:solidFill>
                            <a:schemeClr val="lt1"/>
                          </a:solidFill>
                          <a:effectLst/>
                          <a:latin typeface="+mn-lt"/>
                          <a:ea typeface="+mn-ea"/>
                          <a:cs typeface="+mn-cs"/>
                        </a:rPr>
                        <a:t> Nephrology Nursing</a:t>
                      </a:r>
                    </a:p>
                    <a:p>
                      <a:pPr lvl="0"/>
                      <a:r>
                        <a:rPr lang="en-US" sz="1400" b="1" kern="1200" dirty="0" smtClean="0">
                          <a:solidFill>
                            <a:schemeClr val="lt1"/>
                          </a:solidFill>
                          <a:effectLst/>
                          <a:latin typeface="+mn-lt"/>
                          <a:ea typeface="+mn-ea"/>
                          <a:cs typeface="+mn-cs"/>
                        </a:rPr>
                        <a:t> Neuroscience Nursing</a:t>
                      </a:r>
                    </a:p>
                    <a:p>
                      <a:pPr lvl="0"/>
                      <a:r>
                        <a:rPr lang="en-US" sz="1400" b="1" kern="1200" dirty="0" smtClean="0">
                          <a:solidFill>
                            <a:schemeClr val="lt1"/>
                          </a:solidFill>
                          <a:effectLst/>
                          <a:latin typeface="+mn-lt"/>
                          <a:ea typeface="+mn-ea"/>
                          <a:cs typeface="+mn-cs"/>
                        </a:rPr>
                        <a:t> Obstetric Nursing</a:t>
                      </a:r>
                    </a:p>
                    <a:p>
                      <a:pPr lvl="0"/>
                      <a:r>
                        <a:rPr lang="en-US" sz="1400" b="1" kern="1200" dirty="0" smtClean="0">
                          <a:solidFill>
                            <a:schemeClr val="lt1"/>
                          </a:solidFill>
                          <a:effectLst/>
                          <a:latin typeface="+mn-lt"/>
                          <a:ea typeface="+mn-ea"/>
                          <a:cs typeface="+mn-cs"/>
                        </a:rPr>
                        <a:t> Occupational Health</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 Oncology Nursing</a:t>
                      </a:r>
                    </a:p>
                    <a:p>
                      <a:pPr lvl="0"/>
                      <a:r>
                        <a:rPr lang="en-US" sz="1400" b="1" kern="1200" dirty="0" smtClean="0">
                          <a:solidFill>
                            <a:schemeClr val="lt1"/>
                          </a:solidFill>
                          <a:effectLst/>
                          <a:latin typeface="+mn-lt"/>
                          <a:ea typeface="+mn-ea"/>
                          <a:cs typeface="+mn-cs"/>
                        </a:rPr>
                        <a:t> Ophthalmic Nursing</a:t>
                      </a:r>
                    </a:p>
                    <a:p>
                      <a:pPr lvl="0"/>
                      <a:r>
                        <a:rPr lang="en-US" sz="1400" b="1" kern="1200" dirty="0" smtClean="0">
                          <a:solidFill>
                            <a:schemeClr val="lt1"/>
                          </a:solidFill>
                          <a:effectLst/>
                          <a:latin typeface="+mn-lt"/>
                          <a:ea typeface="+mn-ea"/>
                          <a:cs typeface="+mn-cs"/>
                        </a:rPr>
                        <a:t> Orthopedic Nursing</a:t>
                      </a:r>
                    </a:p>
                    <a:p>
                      <a:pPr lvl="0"/>
                      <a:r>
                        <a:rPr lang="en-US" sz="1400" b="1" kern="1200" dirty="0" smtClean="0">
                          <a:solidFill>
                            <a:schemeClr val="lt1"/>
                          </a:solidFill>
                          <a:effectLst/>
                          <a:latin typeface="+mn-lt"/>
                          <a:ea typeface="+mn-ea"/>
                          <a:cs typeface="+mn-cs"/>
                        </a:rPr>
                        <a:t> Otorhinolaryngology</a:t>
                      </a:r>
                    </a:p>
                    <a:p>
                      <a:pPr lvl="0"/>
                      <a:r>
                        <a:rPr lang="en-US" sz="1400" b="1" kern="1200" dirty="0" smtClean="0">
                          <a:solidFill>
                            <a:schemeClr val="lt1"/>
                          </a:solidFill>
                          <a:effectLst/>
                          <a:latin typeface="+mn-lt"/>
                          <a:ea typeface="+mn-ea"/>
                          <a:cs typeface="+mn-cs"/>
                        </a:rPr>
                        <a:t>    and Head/Neck </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Pain Management</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Pediatric Nursing</a:t>
                      </a:r>
                    </a:p>
                    <a:p>
                      <a:pPr lvl="0"/>
                      <a:r>
                        <a:rPr lang="en-US" sz="1400" b="1" kern="1200" dirty="0" smtClean="0">
                          <a:solidFill>
                            <a:schemeClr val="lt1"/>
                          </a:solidFill>
                          <a:effectLst/>
                          <a:latin typeface="+mn-lt"/>
                          <a:ea typeface="+mn-ea"/>
                          <a:cs typeface="+mn-cs"/>
                        </a:rPr>
                        <a:t>Pediatric Oncology</a:t>
                      </a:r>
                    </a:p>
                    <a:p>
                      <a:pPr lvl="0"/>
                      <a:r>
                        <a:rPr lang="en-US" sz="1400" b="1" kern="1200" dirty="0" smtClean="0">
                          <a:solidFill>
                            <a:schemeClr val="lt1"/>
                          </a:solidFill>
                          <a:effectLst/>
                          <a:latin typeface="+mn-lt"/>
                          <a:ea typeface="+mn-ea"/>
                          <a:cs typeface="+mn-cs"/>
                        </a:rPr>
                        <a:t>    Nursing</a:t>
                      </a:r>
                    </a:p>
                    <a:p>
                      <a:pPr lvl="0"/>
                      <a:r>
                        <a:rPr lang="en-US" sz="1400" b="1" kern="1200" dirty="0" smtClean="0">
                          <a:solidFill>
                            <a:schemeClr val="lt1"/>
                          </a:solidFill>
                          <a:effectLst/>
                          <a:latin typeface="+mn-lt"/>
                          <a:ea typeface="+mn-ea"/>
                          <a:cs typeface="+mn-cs"/>
                        </a:rPr>
                        <a:t> </a:t>
                      </a:r>
                      <a:endParaRPr lang="en-US" sz="1400" dirty="0" smtClean="0"/>
                    </a:p>
                    <a:p>
                      <a:endParaRPr lang="en-US" sz="1400" dirty="0"/>
                    </a:p>
                  </a:txBody>
                  <a:tcPr marT="45723" marB="45723"/>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2"/>
          <p:cNvSpPr>
            <a:spLocks noGrp="1"/>
          </p:cNvSpPr>
          <p:nvPr>
            <p:ph type="title"/>
          </p:nvPr>
        </p:nvSpPr>
        <p:spPr/>
        <p:txBody>
          <a:bodyPr/>
          <a:lstStyle/>
          <a:p>
            <a:r>
              <a:rPr lang="en-US">
                <a:latin typeface="Times New Roman" charset="0"/>
              </a:rPr>
              <a:t>Integrating NIC into Specialty Areas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54650701"/>
              </p:ext>
            </p:extLst>
          </p:nvPr>
        </p:nvGraphicFramePr>
        <p:xfrm>
          <a:off x="914400" y="1600200"/>
          <a:ext cx="7467600" cy="4029075"/>
        </p:xfrm>
        <a:graphic>
          <a:graphicData uri="http://schemas.openxmlformats.org/drawingml/2006/table">
            <a:tbl>
              <a:tblPr firstRow="1" bandRow="1">
                <a:tableStyleId>{5C22544A-7EE6-4342-B048-85BDC9FD1C3A}</a:tableStyleId>
              </a:tblPr>
              <a:tblGrid>
                <a:gridCol w="7467600"/>
              </a:tblGrid>
              <a:tr h="3658177">
                <a:tc>
                  <a:txBody>
                    <a:bodyPr/>
                    <a:lstStyle/>
                    <a:p>
                      <a:pPr lvl="0"/>
                      <a:r>
                        <a:rPr lang="en-US" sz="1800" b="1" kern="1200" dirty="0" smtClean="0">
                          <a:solidFill>
                            <a:schemeClr val="lt1"/>
                          </a:solidFill>
                          <a:effectLst/>
                          <a:latin typeface="+mn-lt"/>
                          <a:ea typeface="+mn-ea"/>
                          <a:cs typeface="+mn-cs"/>
                        </a:rPr>
                        <a:t>Perioperative Nursing</a:t>
                      </a:r>
                    </a:p>
                    <a:p>
                      <a:pPr lvl="0"/>
                      <a:r>
                        <a:rPr lang="en-US" sz="1800" b="1" kern="1200" dirty="0" smtClean="0">
                          <a:solidFill>
                            <a:schemeClr val="lt1"/>
                          </a:solidFill>
                          <a:effectLst/>
                          <a:latin typeface="+mn-lt"/>
                          <a:ea typeface="+mn-ea"/>
                          <a:cs typeface="+mn-cs"/>
                        </a:rPr>
                        <a:t> Plastic Surgery Nursing</a:t>
                      </a:r>
                    </a:p>
                    <a:p>
                      <a:pPr lvl="0"/>
                      <a:r>
                        <a:rPr lang="en-US" sz="1800" b="1" kern="1200" dirty="0" smtClean="0">
                          <a:solidFill>
                            <a:schemeClr val="lt1"/>
                          </a:solidFill>
                          <a:effectLst/>
                          <a:latin typeface="+mn-lt"/>
                          <a:ea typeface="+mn-ea"/>
                          <a:cs typeface="+mn-cs"/>
                        </a:rPr>
                        <a:t> Psychiatric/Mental Health Nursing</a:t>
                      </a:r>
                    </a:p>
                    <a:p>
                      <a:pPr lvl="0"/>
                      <a:r>
                        <a:rPr lang="en-US" sz="1800" b="1" kern="1200" dirty="0" smtClean="0">
                          <a:solidFill>
                            <a:schemeClr val="lt1"/>
                          </a:solidFill>
                          <a:effectLst/>
                          <a:latin typeface="+mn-lt"/>
                          <a:ea typeface="+mn-ea"/>
                          <a:cs typeface="+mn-cs"/>
                        </a:rPr>
                        <a:t> Radiological Nursing</a:t>
                      </a:r>
                    </a:p>
                    <a:p>
                      <a:pPr lvl="0"/>
                      <a:r>
                        <a:rPr lang="en-US" sz="1800" b="1" kern="1200" dirty="0" smtClean="0">
                          <a:solidFill>
                            <a:schemeClr val="lt1"/>
                          </a:solidFill>
                          <a:effectLst/>
                          <a:latin typeface="+mn-lt"/>
                          <a:ea typeface="+mn-ea"/>
                          <a:cs typeface="+mn-cs"/>
                        </a:rPr>
                        <a:t> Rehabilitation Nursing</a:t>
                      </a:r>
                    </a:p>
                    <a:p>
                      <a:pPr lvl="0"/>
                      <a:r>
                        <a:rPr lang="en-US" sz="1800" b="1" kern="1200" dirty="0" smtClean="0">
                          <a:solidFill>
                            <a:schemeClr val="lt1"/>
                          </a:solidFill>
                          <a:effectLst/>
                          <a:latin typeface="+mn-lt"/>
                          <a:ea typeface="+mn-ea"/>
                          <a:cs typeface="+mn-cs"/>
                        </a:rPr>
                        <a:t> School Nursing</a:t>
                      </a:r>
                    </a:p>
                    <a:p>
                      <a:pPr lvl="0"/>
                      <a:r>
                        <a:rPr lang="en-US" sz="1800" b="1" kern="1200" dirty="0" smtClean="0">
                          <a:solidFill>
                            <a:schemeClr val="lt1"/>
                          </a:solidFill>
                          <a:effectLst/>
                          <a:latin typeface="+mn-lt"/>
                          <a:ea typeface="+mn-ea"/>
                          <a:cs typeface="+mn-cs"/>
                        </a:rPr>
                        <a:t> Spinal Cord Injury Nursing</a:t>
                      </a:r>
                    </a:p>
                    <a:p>
                      <a:pPr lvl="0"/>
                      <a:r>
                        <a:rPr lang="en-US" sz="1800" b="1" kern="1200" dirty="0" smtClean="0">
                          <a:solidFill>
                            <a:schemeClr val="lt1"/>
                          </a:solidFill>
                          <a:effectLst/>
                          <a:latin typeface="+mn-lt"/>
                          <a:ea typeface="+mn-ea"/>
                          <a:cs typeface="+mn-cs"/>
                        </a:rPr>
                        <a:t> Transplant Nursing</a:t>
                      </a:r>
                    </a:p>
                    <a:p>
                      <a:pPr lvl="0"/>
                      <a:r>
                        <a:rPr lang="en-US" sz="1800" b="1" kern="1200" dirty="0" smtClean="0">
                          <a:solidFill>
                            <a:schemeClr val="lt1"/>
                          </a:solidFill>
                          <a:effectLst/>
                          <a:latin typeface="+mn-lt"/>
                          <a:ea typeface="+mn-ea"/>
                          <a:cs typeface="+mn-cs"/>
                        </a:rPr>
                        <a:t> Urologic Nursing</a:t>
                      </a:r>
                    </a:p>
                    <a:p>
                      <a:pPr lvl="0"/>
                      <a:r>
                        <a:rPr lang="en-US" sz="1800" b="1" kern="1200" dirty="0" smtClean="0">
                          <a:solidFill>
                            <a:schemeClr val="lt1"/>
                          </a:solidFill>
                          <a:effectLst/>
                          <a:latin typeface="+mn-lt"/>
                          <a:ea typeface="+mn-ea"/>
                          <a:cs typeface="+mn-cs"/>
                        </a:rPr>
                        <a:t> Vascular Nursing</a:t>
                      </a:r>
                    </a:p>
                    <a:p>
                      <a:pPr lvl="0"/>
                      <a:r>
                        <a:rPr lang="en-US" sz="1800" b="1" kern="1200" dirty="0" smtClean="0">
                          <a:solidFill>
                            <a:schemeClr val="lt1"/>
                          </a:solidFill>
                          <a:effectLst/>
                          <a:latin typeface="+mn-lt"/>
                          <a:ea typeface="+mn-ea"/>
                          <a:cs typeface="+mn-cs"/>
                        </a:rPr>
                        <a:t> Women’s Health Nursing</a:t>
                      </a:r>
                    </a:p>
                    <a:p>
                      <a:pPr lvl="0"/>
                      <a:r>
                        <a:rPr lang="en-US" sz="1800" b="1" kern="1200" dirty="0" smtClean="0">
                          <a:solidFill>
                            <a:schemeClr val="lt1"/>
                          </a:solidFill>
                          <a:effectLst/>
                          <a:latin typeface="+mn-lt"/>
                          <a:ea typeface="+mn-ea"/>
                          <a:cs typeface="+mn-cs"/>
                        </a:rPr>
                        <a:t> Wound and </a:t>
                      </a:r>
                      <a:r>
                        <a:rPr lang="en-US" sz="1800" b="1" kern="1200" dirty="0" err="1" smtClean="0">
                          <a:solidFill>
                            <a:schemeClr val="lt1"/>
                          </a:solidFill>
                          <a:effectLst/>
                          <a:latin typeface="+mn-lt"/>
                          <a:ea typeface="+mn-ea"/>
                          <a:cs typeface="+mn-cs"/>
                        </a:rPr>
                        <a:t>Ostomy</a:t>
                      </a:r>
                      <a:r>
                        <a:rPr lang="en-US" sz="1800" b="1" kern="1200" dirty="0" smtClean="0">
                          <a:solidFill>
                            <a:schemeClr val="lt1"/>
                          </a:solidFill>
                          <a:effectLst/>
                          <a:latin typeface="+mn-lt"/>
                          <a:ea typeface="+mn-ea"/>
                          <a:cs typeface="+mn-cs"/>
                        </a:rPr>
                        <a:t> Nursing</a:t>
                      </a:r>
                    </a:p>
                    <a:p>
                      <a:endParaRPr lang="en-US" sz="1800" dirty="0"/>
                    </a:p>
                  </a:txBody>
                  <a:tcPr marT="45727" marB="45727"/>
                </a:tc>
              </a:tr>
              <a:tr h="370898">
                <a:tc>
                  <a:txBody>
                    <a:bodyPr/>
                    <a:lstStyle/>
                    <a:p>
                      <a:endParaRPr lang="en-US" sz="1800" dirty="0"/>
                    </a:p>
                  </a:txBody>
                  <a:tcPr marT="45727" marB="45727"/>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a:xfrm>
            <a:off x="838200" y="152400"/>
            <a:ext cx="7467600" cy="1143000"/>
          </a:xfrm>
        </p:spPr>
        <p:txBody>
          <a:bodyPr/>
          <a:lstStyle/>
          <a:p>
            <a:r>
              <a:rPr lang="en-US" dirty="0">
                <a:latin typeface="Times New Roman" charset="0"/>
              </a:rPr>
              <a:t>NIC: Impact on Practice</a:t>
            </a:r>
          </a:p>
        </p:txBody>
      </p:sp>
      <p:sp>
        <p:nvSpPr>
          <p:cNvPr id="108546" name="Content Placeholder 2"/>
          <p:cNvSpPr>
            <a:spLocks noGrp="1"/>
          </p:cNvSpPr>
          <p:nvPr>
            <p:ph idx="1"/>
          </p:nvPr>
        </p:nvSpPr>
        <p:spPr>
          <a:xfrm>
            <a:off x="457200" y="2057400"/>
            <a:ext cx="8229600" cy="3962399"/>
          </a:xfrm>
        </p:spPr>
        <p:txBody>
          <a:bodyPr/>
          <a:lstStyle/>
          <a:p>
            <a:r>
              <a:rPr lang="en-US" dirty="0">
                <a:solidFill>
                  <a:srgbClr val="800000"/>
                </a:solidFill>
                <a:latin typeface="Times New Roman" charset="0"/>
              </a:rPr>
              <a:t>Communicating Nursing Care</a:t>
            </a:r>
          </a:p>
          <a:p>
            <a:r>
              <a:rPr lang="en-US" dirty="0">
                <a:solidFill>
                  <a:srgbClr val="800000"/>
                </a:solidFill>
                <a:latin typeface="Times New Roman" charset="0"/>
              </a:rPr>
              <a:t>Care Planning</a:t>
            </a:r>
          </a:p>
          <a:p>
            <a:r>
              <a:rPr lang="en-US" dirty="0">
                <a:solidFill>
                  <a:srgbClr val="800000"/>
                </a:solidFill>
                <a:latin typeface="Times New Roman" charset="0"/>
              </a:rPr>
              <a:t>Documenting Care</a:t>
            </a:r>
          </a:p>
          <a:p>
            <a:r>
              <a:rPr lang="en-US" dirty="0">
                <a:solidFill>
                  <a:srgbClr val="800000"/>
                </a:solidFill>
                <a:latin typeface="Times New Roman" charset="0"/>
              </a:rPr>
              <a:t>Determining Acuity Levels</a:t>
            </a:r>
          </a:p>
          <a:p>
            <a:r>
              <a:rPr lang="en-US" dirty="0">
                <a:solidFill>
                  <a:srgbClr val="800000"/>
                </a:solidFill>
                <a:latin typeface="Times New Roman" charset="0"/>
              </a:rPr>
              <a:t>Determining Staffing Levels</a:t>
            </a:r>
          </a:p>
          <a:p>
            <a:r>
              <a:rPr lang="en-US" dirty="0">
                <a:solidFill>
                  <a:srgbClr val="800000"/>
                </a:solidFill>
                <a:latin typeface="Times New Roman" charset="0"/>
              </a:rPr>
              <a:t>Costing Out Nursing Care</a:t>
            </a:r>
          </a:p>
          <a:p>
            <a:endParaRPr lang="en-US" dirty="0">
              <a:latin typeface="Times New Roman"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1"/>
          <p:cNvSpPr>
            <a:spLocks noGrp="1"/>
          </p:cNvSpPr>
          <p:nvPr>
            <p:ph type="title"/>
          </p:nvPr>
        </p:nvSpPr>
        <p:spPr>
          <a:xfrm>
            <a:off x="304800" y="304800"/>
            <a:ext cx="8229600" cy="944562"/>
          </a:xfrm>
        </p:spPr>
        <p:txBody>
          <a:bodyPr/>
          <a:lstStyle/>
          <a:p>
            <a:r>
              <a:rPr lang="en-US" dirty="0">
                <a:latin typeface="Times New Roman" charset="0"/>
              </a:rPr>
              <a:t>Integrating NIC into Education</a:t>
            </a:r>
          </a:p>
        </p:txBody>
      </p:sp>
      <p:sp>
        <p:nvSpPr>
          <p:cNvPr id="109570" name="Content Placeholder 2"/>
          <p:cNvSpPr>
            <a:spLocks noGrp="1"/>
          </p:cNvSpPr>
          <p:nvPr>
            <p:ph idx="1"/>
          </p:nvPr>
        </p:nvSpPr>
        <p:spPr>
          <a:xfrm>
            <a:off x="457200" y="1828800"/>
            <a:ext cx="8229600" cy="4754563"/>
          </a:xfrm>
        </p:spPr>
        <p:txBody>
          <a:bodyPr/>
          <a:lstStyle/>
          <a:p>
            <a:r>
              <a:rPr lang="en-US" sz="2800" dirty="0">
                <a:solidFill>
                  <a:srgbClr val="800000"/>
                </a:solidFill>
                <a:latin typeface="Times New Roman" charset="0"/>
              </a:rPr>
              <a:t>Structure Courses</a:t>
            </a:r>
          </a:p>
          <a:p>
            <a:r>
              <a:rPr lang="en-US" sz="2800" dirty="0">
                <a:solidFill>
                  <a:srgbClr val="800000"/>
                </a:solidFill>
                <a:latin typeface="Times New Roman" charset="0"/>
              </a:rPr>
              <a:t>Integrating into Course Content</a:t>
            </a:r>
          </a:p>
          <a:p>
            <a:r>
              <a:rPr lang="en-US" sz="2800" dirty="0">
                <a:solidFill>
                  <a:srgbClr val="800000"/>
                </a:solidFill>
                <a:latin typeface="Times New Roman" charset="0"/>
              </a:rPr>
              <a:t>Teaching Clinical Reasoning</a:t>
            </a:r>
          </a:p>
          <a:p>
            <a:r>
              <a:rPr lang="en-US" sz="2800" dirty="0">
                <a:solidFill>
                  <a:srgbClr val="800000"/>
                </a:solidFill>
                <a:latin typeface="Times New Roman" charset="0"/>
              </a:rPr>
              <a:t>Teaching Care Planning (Electronic Systems)</a:t>
            </a:r>
          </a:p>
          <a:p>
            <a:r>
              <a:rPr lang="en-US" sz="2800" dirty="0">
                <a:solidFill>
                  <a:srgbClr val="800000"/>
                </a:solidFill>
                <a:latin typeface="Times New Roman" charset="0"/>
              </a:rPr>
              <a:t>Using NIC to Document Care</a:t>
            </a:r>
          </a:p>
          <a:p>
            <a:r>
              <a:rPr lang="en-US" sz="2800" dirty="0">
                <a:solidFill>
                  <a:srgbClr val="800000"/>
                </a:solidFill>
                <a:latin typeface="Times New Roman" charset="0"/>
              </a:rPr>
              <a:t>NIC is Integrated in Multiple Textbooks</a:t>
            </a:r>
          </a:p>
          <a:p>
            <a:endParaRPr lang="en-US" dirty="0">
              <a:latin typeface="Times New Roman" charset="0"/>
            </a:endParaRPr>
          </a:p>
          <a:p>
            <a:endParaRPr lang="en-US" dirty="0">
              <a:latin typeface="Times New Roman"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914400" y="228600"/>
            <a:ext cx="7315200" cy="1143000"/>
          </a:xfrm>
        </p:spPr>
        <p:txBody>
          <a:bodyPr/>
          <a:lstStyle/>
          <a:p>
            <a:pPr eaLnBrk="1" hangingPunct="1"/>
            <a:r>
              <a:rPr lang="en-US" altLang="en-US" dirty="0" smtClean="0">
                <a:ea typeface="ＭＳ Ｐゴシック" pitchFamily="34" charset="-128"/>
              </a:rPr>
              <a:t>Use of NIC in Nursing Education</a:t>
            </a:r>
          </a:p>
        </p:txBody>
      </p:sp>
      <p:sp>
        <p:nvSpPr>
          <p:cNvPr id="27650" name="Content Placeholder 2"/>
          <p:cNvSpPr>
            <a:spLocks noGrp="1"/>
          </p:cNvSpPr>
          <p:nvPr>
            <p:ph idx="1"/>
          </p:nvPr>
        </p:nvSpPr>
        <p:spPr>
          <a:xfrm>
            <a:off x="908712" y="1600200"/>
            <a:ext cx="7848600" cy="4525963"/>
          </a:xfrm>
        </p:spPr>
        <p:txBody>
          <a:bodyPr>
            <a:normAutofit/>
          </a:bodyPr>
          <a:lstStyle/>
          <a:p>
            <a:pPr marL="228600" indent="-228600" eaLnBrk="1" hangingPunct="1">
              <a:lnSpc>
                <a:spcPct val="200000"/>
              </a:lnSpc>
              <a:defRPr/>
            </a:pPr>
            <a:r>
              <a:rPr lang="en-US" dirty="0">
                <a:solidFill>
                  <a:srgbClr val="800000"/>
                </a:solidFill>
                <a:ea typeface="ＭＳ Ｐゴシック" charset="0"/>
                <a:cs typeface="ＭＳ Ｐゴシック" charset="0"/>
              </a:rPr>
              <a:t>Designing the </a:t>
            </a:r>
            <a:r>
              <a:rPr lang="en-US" dirty="0" smtClean="0">
                <a:solidFill>
                  <a:srgbClr val="800000"/>
                </a:solidFill>
                <a:ea typeface="ＭＳ Ｐゴシック" charset="0"/>
                <a:cs typeface="ＭＳ Ｐゴシック" charset="0"/>
              </a:rPr>
              <a:t>Curriculum</a:t>
            </a:r>
          </a:p>
          <a:p>
            <a:pPr marL="228600" indent="-228600" eaLnBrk="1" hangingPunct="1">
              <a:lnSpc>
                <a:spcPct val="200000"/>
              </a:lnSpc>
              <a:defRPr/>
            </a:pPr>
            <a:r>
              <a:rPr lang="en-US" dirty="0" smtClean="0">
                <a:solidFill>
                  <a:srgbClr val="800000"/>
                </a:solidFill>
                <a:ea typeface="ＭＳ Ｐゴシック" charset="0"/>
                <a:cs typeface="ＭＳ Ｐゴシック" charset="0"/>
              </a:rPr>
              <a:t>Choice of textbooks</a:t>
            </a:r>
          </a:p>
          <a:p>
            <a:pPr marL="228600" indent="-228600" eaLnBrk="1" hangingPunct="1">
              <a:lnSpc>
                <a:spcPct val="200000"/>
              </a:lnSpc>
              <a:defRPr/>
            </a:pPr>
            <a:r>
              <a:rPr lang="en-US" dirty="0" smtClean="0">
                <a:solidFill>
                  <a:srgbClr val="800000"/>
                </a:solidFill>
                <a:ea typeface="ＭＳ Ｐゴシック" charset="0"/>
                <a:cs typeface="ＭＳ Ｐゴシック" charset="0"/>
              </a:rPr>
              <a:t>Teaching </a:t>
            </a:r>
            <a:r>
              <a:rPr lang="en-US" dirty="0">
                <a:solidFill>
                  <a:srgbClr val="800000"/>
                </a:solidFill>
                <a:ea typeface="ＭＳ Ｐゴシック" charset="0"/>
                <a:cs typeface="ＭＳ Ｐゴシック" charset="0"/>
              </a:rPr>
              <a:t>Clinical Reasoning</a:t>
            </a:r>
          </a:p>
          <a:p>
            <a:pPr marL="228600" indent="-228600" eaLnBrk="1" hangingPunct="1">
              <a:lnSpc>
                <a:spcPct val="200000"/>
              </a:lnSpc>
              <a:defRPr/>
            </a:pPr>
            <a:r>
              <a:rPr lang="en-US" dirty="0">
                <a:solidFill>
                  <a:srgbClr val="800000"/>
                </a:solidFill>
                <a:ea typeface="ＭＳ Ｐゴシック" charset="0"/>
                <a:cs typeface="ＭＳ Ｐゴシック" charset="0"/>
              </a:rPr>
              <a:t>Integrate into Assignments</a:t>
            </a:r>
          </a:p>
          <a:p>
            <a:pPr eaLnBrk="1" hangingPunct="1">
              <a:lnSpc>
                <a:spcPct val="200000"/>
              </a:lnSpc>
              <a:defRPr/>
            </a:pPr>
            <a:endParaRPr lang="en-US" dirty="0">
              <a:ea typeface="ＭＳ Ｐゴシック" charset="0"/>
              <a:cs typeface="ＭＳ Ｐゴシック" charset="0"/>
            </a:endParaRPr>
          </a:p>
        </p:txBody>
      </p:sp>
    </p:spTree>
    <p:extLst>
      <p:ext uri="{BB962C8B-B14F-4D97-AF65-F5344CB8AC3E}">
        <p14:creationId xmlns:p14="http://schemas.microsoft.com/office/powerpoint/2010/main" val="4202708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838200" y="152400"/>
            <a:ext cx="7467600" cy="1143000"/>
          </a:xfrm>
        </p:spPr>
        <p:txBody>
          <a:bodyPr/>
          <a:lstStyle/>
          <a:p>
            <a:r>
              <a:rPr lang="en-US" dirty="0">
                <a:solidFill>
                  <a:srgbClr val="800000"/>
                </a:solidFill>
                <a:latin typeface="Times New Roman" charset="0"/>
              </a:rPr>
              <a:t>Classifications</a:t>
            </a:r>
          </a:p>
        </p:txBody>
      </p:sp>
      <p:sp>
        <p:nvSpPr>
          <p:cNvPr id="24578" name="Content Placeholder 2"/>
          <p:cNvSpPr>
            <a:spLocks noGrp="1"/>
          </p:cNvSpPr>
          <p:nvPr>
            <p:ph idx="1"/>
          </p:nvPr>
        </p:nvSpPr>
        <p:spPr>
          <a:xfrm>
            <a:off x="1295400" y="1600200"/>
            <a:ext cx="6527800" cy="4525963"/>
          </a:xfrm>
        </p:spPr>
        <p:txBody>
          <a:bodyPr/>
          <a:lstStyle/>
          <a:p>
            <a:pPr marL="0" indent="0">
              <a:buFont typeface="Arial" charset="0"/>
              <a:buNone/>
            </a:pPr>
            <a:r>
              <a:rPr lang="en-US" dirty="0">
                <a:solidFill>
                  <a:srgbClr val="008000"/>
                </a:solidFill>
                <a:latin typeface="Times New Roman" charset="0"/>
              </a:rPr>
              <a:t>Classifications organize knowledge</a:t>
            </a:r>
          </a:p>
          <a:p>
            <a:pPr marL="0" indent="0">
              <a:buFont typeface="Arial" charset="0"/>
              <a:buNone/>
            </a:pPr>
            <a:r>
              <a:rPr lang="en-US" dirty="0">
                <a:solidFill>
                  <a:srgbClr val="008000"/>
                </a:solidFill>
                <a:latin typeface="Times New Roman" charset="0"/>
              </a:rPr>
              <a:t>We organize so we can manage</a:t>
            </a:r>
          </a:p>
          <a:p>
            <a:pPr marL="0" indent="0">
              <a:buFont typeface="Arial" charset="0"/>
              <a:buNone/>
            </a:pPr>
            <a:r>
              <a:rPr lang="en-US" dirty="0">
                <a:solidFill>
                  <a:srgbClr val="008000"/>
                </a:solidFill>
                <a:latin typeface="Times New Roman" charset="0"/>
              </a:rPr>
              <a:t>Classifications allow us to:</a:t>
            </a:r>
          </a:p>
          <a:p>
            <a:pPr lvl="1"/>
            <a:r>
              <a:rPr lang="en-US" sz="2000" dirty="0">
                <a:solidFill>
                  <a:srgbClr val="008000"/>
                </a:solidFill>
                <a:latin typeface="Times New Roman" charset="0"/>
                <a:cs typeface="Times New Roman" charset="0"/>
              </a:rPr>
              <a:t>Retrieve information</a:t>
            </a:r>
          </a:p>
          <a:p>
            <a:pPr lvl="1"/>
            <a:r>
              <a:rPr lang="en-US" sz="2000" dirty="0">
                <a:solidFill>
                  <a:srgbClr val="008000"/>
                </a:solidFill>
                <a:latin typeface="Times New Roman" charset="0"/>
                <a:cs typeface="Times New Roman" charset="0"/>
              </a:rPr>
              <a:t>Build knowledge</a:t>
            </a:r>
          </a:p>
          <a:p>
            <a:pPr lvl="1"/>
            <a:r>
              <a:rPr lang="en-US" sz="2000" dirty="0">
                <a:solidFill>
                  <a:srgbClr val="008000"/>
                </a:solidFill>
                <a:latin typeface="Times New Roman" charset="0"/>
                <a:cs typeface="Times New Roman" charset="0"/>
              </a:rPr>
              <a:t>Identify novel relationships</a:t>
            </a:r>
          </a:p>
          <a:p>
            <a:pPr lvl="1"/>
            <a:r>
              <a:rPr lang="en-US" sz="2000" dirty="0">
                <a:solidFill>
                  <a:srgbClr val="008000"/>
                </a:solidFill>
                <a:latin typeface="Times New Roman" charset="0"/>
                <a:cs typeface="Times New Roman" charset="0"/>
              </a:rPr>
              <a:t>Make sense</a:t>
            </a:r>
          </a:p>
          <a:p>
            <a:pPr lvl="1"/>
            <a:r>
              <a:rPr lang="en-US" sz="2000" dirty="0">
                <a:solidFill>
                  <a:srgbClr val="008000"/>
                </a:solidFill>
                <a:latin typeface="Times New Roman" charset="0"/>
                <a:cs typeface="Times New Roman" charset="0"/>
              </a:rPr>
              <a:t>Manage complexity</a:t>
            </a:r>
          </a:p>
          <a:p>
            <a:pPr lvl="1"/>
            <a:r>
              <a:rPr lang="en-US" sz="2000" dirty="0">
                <a:solidFill>
                  <a:srgbClr val="008000"/>
                </a:solidFill>
                <a:latin typeface="Times New Roman" charset="0"/>
                <a:cs typeface="Times New Roman" charset="0"/>
              </a:rPr>
              <a:t>Facilitate decision making</a:t>
            </a:r>
          </a:p>
          <a:p>
            <a:pPr lvl="1"/>
            <a:r>
              <a:rPr lang="en-US" sz="2000" dirty="0">
                <a:solidFill>
                  <a:srgbClr val="008000"/>
                </a:solidFill>
                <a:latin typeface="Times New Roman" charset="0"/>
                <a:cs typeface="Times New Roman" charset="0"/>
              </a:rPr>
              <a:t>Control the flow of information</a:t>
            </a:r>
          </a:p>
          <a:p>
            <a:pPr lvl="1"/>
            <a:endParaRPr lang="en-US" dirty="0">
              <a:solidFill>
                <a:srgbClr val="008000"/>
              </a:solidFill>
              <a:latin typeface="Times New Roman" charset="0"/>
              <a:cs typeface="Times New Roman"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a:xfrm>
            <a:off x="838200" y="76200"/>
            <a:ext cx="7315200" cy="1143000"/>
          </a:xfrm>
        </p:spPr>
        <p:txBody>
          <a:bodyPr>
            <a:noAutofit/>
          </a:bodyPr>
          <a:lstStyle/>
          <a:p>
            <a:pPr>
              <a:defRPr/>
            </a:pPr>
            <a:r>
              <a:rPr lang="en-US" dirty="0" smtClean="0"/>
              <a:t>Processes to Integrate NIC </a:t>
            </a:r>
            <a:br>
              <a:rPr lang="en-US" dirty="0" smtClean="0"/>
            </a:br>
            <a:r>
              <a:rPr lang="en-US" dirty="0" smtClean="0"/>
              <a:t>into the Curriculum </a:t>
            </a:r>
            <a:endParaRPr lang="en-US" dirty="0"/>
          </a:p>
        </p:txBody>
      </p:sp>
      <p:sp>
        <p:nvSpPr>
          <p:cNvPr id="79874" name="Rectangle 3"/>
          <p:cNvSpPr>
            <a:spLocks noGrp="1" noChangeArrowheads="1"/>
          </p:cNvSpPr>
          <p:nvPr>
            <p:ph type="body" idx="1"/>
          </p:nvPr>
        </p:nvSpPr>
        <p:spPr>
          <a:xfrm>
            <a:off x="910989" y="1578592"/>
            <a:ext cx="7852011" cy="4267200"/>
          </a:xfrm>
        </p:spPr>
        <p:txBody>
          <a:bodyPr/>
          <a:lstStyle/>
          <a:p>
            <a:pPr>
              <a:spcAft>
                <a:spcPts val="1200"/>
              </a:spcAft>
            </a:pPr>
            <a:r>
              <a:rPr lang="en-US" altLang="en-US" dirty="0" smtClean="0">
                <a:solidFill>
                  <a:srgbClr val="800000"/>
                </a:solidFill>
                <a:latin typeface="+mj-lt"/>
                <a:ea typeface="ＭＳ Ｐゴシック" pitchFamily="34" charset="-128"/>
              </a:rPr>
              <a:t>Faculty members acceptance of </a:t>
            </a:r>
            <a:r>
              <a:rPr lang="en-US" altLang="ja-JP" dirty="0" smtClean="0">
                <a:solidFill>
                  <a:srgbClr val="800000"/>
                </a:solidFill>
                <a:latin typeface="+mj-lt"/>
                <a:ea typeface="ＭＳ Ｐゴシック" pitchFamily="34" charset="-128"/>
              </a:rPr>
              <a:t>standardized languages</a:t>
            </a:r>
          </a:p>
          <a:p>
            <a:pPr>
              <a:spcAft>
                <a:spcPts val="1200"/>
              </a:spcAft>
            </a:pPr>
            <a:r>
              <a:rPr lang="en-US" altLang="en-US" dirty="0" smtClean="0">
                <a:solidFill>
                  <a:srgbClr val="800000"/>
                </a:solidFill>
                <a:latin typeface="+mj-lt"/>
                <a:ea typeface="ＭＳ Ｐゴシック" pitchFamily="34" charset="-128"/>
              </a:rPr>
              <a:t>Students need to be immersed into the NNN format</a:t>
            </a:r>
          </a:p>
          <a:p>
            <a:pPr>
              <a:spcAft>
                <a:spcPts val="1200"/>
              </a:spcAft>
            </a:pPr>
            <a:r>
              <a:rPr lang="en-US" altLang="en-US" dirty="0" smtClean="0">
                <a:solidFill>
                  <a:srgbClr val="800000"/>
                </a:solidFill>
                <a:latin typeface="+mj-lt"/>
                <a:ea typeface="ＭＳ Ｐゴシック" pitchFamily="34" charset="-128"/>
              </a:rPr>
              <a:t>NNN does fit well with multiple theoretical nursing frameworks – e.g. Roy, Orem, King, Rogers)</a:t>
            </a:r>
          </a:p>
        </p:txBody>
      </p:sp>
    </p:spTree>
    <p:extLst>
      <p:ext uri="{BB962C8B-B14F-4D97-AF65-F5344CB8AC3E}">
        <p14:creationId xmlns:p14="http://schemas.microsoft.com/office/powerpoint/2010/main" val="38709012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838200" y="228600"/>
            <a:ext cx="7467600" cy="1143000"/>
          </a:xfrm>
        </p:spPr>
        <p:txBody>
          <a:bodyPr/>
          <a:lstStyle/>
          <a:p>
            <a:r>
              <a:rPr lang="en-US" altLang="en-US" dirty="0" smtClean="0">
                <a:ea typeface="ＭＳ Ｐゴシック" pitchFamily="34" charset="-128"/>
              </a:rPr>
              <a:t>Processes of Integration</a:t>
            </a:r>
          </a:p>
        </p:txBody>
      </p:sp>
      <p:sp>
        <p:nvSpPr>
          <p:cNvPr id="3" name="Content Placeholder 2"/>
          <p:cNvSpPr>
            <a:spLocks noGrp="1"/>
          </p:cNvSpPr>
          <p:nvPr>
            <p:ph idx="1"/>
          </p:nvPr>
        </p:nvSpPr>
        <p:spPr>
          <a:xfrm>
            <a:off x="914400" y="1600200"/>
            <a:ext cx="7848600" cy="4449763"/>
          </a:xfrm>
        </p:spPr>
        <p:txBody>
          <a:bodyPr/>
          <a:lstStyle/>
          <a:p>
            <a:pPr>
              <a:defRPr/>
            </a:pPr>
            <a:r>
              <a:rPr lang="en-US" dirty="0" smtClean="0">
                <a:solidFill>
                  <a:srgbClr val="800000"/>
                </a:solidFill>
              </a:rPr>
              <a:t>If students are already familiar with   NANDA-I, show the linkages of diagnoses to NIC</a:t>
            </a:r>
          </a:p>
          <a:p>
            <a:pPr>
              <a:defRPr/>
            </a:pPr>
            <a:r>
              <a:rPr lang="en-US" dirty="0" smtClean="0">
                <a:solidFill>
                  <a:srgbClr val="800000"/>
                </a:solidFill>
              </a:rPr>
              <a:t>NIC, NANDA-I, NOC are taught in initial courses</a:t>
            </a:r>
          </a:p>
          <a:p>
            <a:pPr>
              <a:defRPr/>
            </a:pPr>
            <a:r>
              <a:rPr lang="en-US" dirty="0" smtClean="0">
                <a:solidFill>
                  <a:srgbClr val="800000"/>
                </a:solidFill>
              </a:rPr>
              <a:t>Create assignments right from the start that that have students become familiar with the content of the taxonomy</a:t>
            </a:r>
          </a:p>
        </p:txBody>
      </p:sp>
    </p:spTree>
    <p:extLst>
      <p:ext uri="{BB962C8B-B14F-4D97-AF65-F5344CB8AC3E}">
        <p14:creationId xmlns:p14="http://schemas.microsoft.com/office/powerpoint/2010/main" val="26000696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838200" y="228600"/>
            <a:ext cx="7391400" cy="1143000"/>
          </a:xfrm>
        </p:spPr>
        <p:txBody>
          <a:bodyPr/>
          <a:lstStyle/>
          <a:p>
            <a:r>
              <a:rPr lang="en-US" altLang="en-US" dirty="0" smtClean="0">
                <a:ea typeface="ＭＳ Ｐゴシック" pitchFamily="34" charset="-128"/>
              </a:rPr>
              <a:t>Processes of Integration</a:t>
            </a:r>
          </a:p>
        </p:txBody>
      </p:sp>
      <p:sp>
        <p:nvSpPr>
          <p:cNvPr id="3" name="Content Placeholder 2"/>
          <p:cNvSpPr>
            <a:spLocks noGrp="1"/>
          </p:cNvSpPr>
          <p:nvPr>
            <p:ph idx="1"/>
          </p:nvPr>
        </p:nvSpPr>
        <p:spPr>
          <a:xfrm>
            <a:off x="914400" y="1600200"/>
            <a:ext cx="7924800" cy="4525963"/>
          </a:xfrm>
        </p:spPr>
        <p:txBody>
          <a:bodyPr>
            <a:normAutofit/>
          </a:bodyPr>
          <a:lstStyle/>
          <a:p>
            <a:pPr>
              <a:defRPr/>
            </a:pPr>
            <a:r>
              <a:rPr lang="en-US" dirty="0" smtClean="0">
                <a:solidFill>
                  <a:srgbClr val="800000"/>
                </a:solidFill>
              </a:rPr>
              <a:t>Build courses around the NNN taxonomy    (Use Core Specialty NIC/NOC to help determine course content)</a:t>
            </a:r>
          </a:p>
          <a:p>
            <a:pPr>
              <a:defRPr/>
            </a:pPr>
            <a:r>
              <a:rPr lang="en-US" dirty="0" smtClean="0">
                <a:solidFill>
                  <a:srgbClr val="800000"/>
                </a:solidFill>
              </a:rPr>
              <a:t>For teaching assessment, use an assessment framework: </a:t>
            </a:r>
          </a:p>
          <a:p>
            <a:pPr lvl="1">
              <a:defRPr/>
            </a:pPr>
            <a:r>
              <a:rPr lang="en-US" dirty="0" smtClean="0">
                <a:solidFill>
                  <a:srgbClr val="800000"/>
                </a:solidFill>
              </a:rPr>
              <a:t>Based on a nursing theory</a:t>
            </a:r>
          </a:p>
          <a:p>
            <a:pPr lvl="1">
              <a:defRPr/>
            </a:pPr>
            <a:r>
              <a:rPr lang="en-US" dirty="0" smtClean="0">
                <a:solidFill>
                  <a:srgbClr val="800000"/>
                </a:solidFill>
              </a:rPr>
              <a:t>Linked to NANDA-I </a:t>
            </a:r>
          </a:p>
          <a:p>
            <a:pPr lvl="1">
              <a:defRPr/>
            </a:pPr>
            <a:r>
              <a:rPr lang="en-US" dirty="0">
                <a:solidFill>
                  <a:srgbClr val="800000"/>
                </a:solidFill>
              </a:rPr>
              <a:t>U</a:t>
            </a:r>
            <a:r>
              <a:rPr lang="en-US" dirty="0" smtClean="0">
                <a:solidFill>
                  <a:srgbClr val="800000"/>
                </a:solidFill>
              </a:rPr>
              <a:t>se the NIC/NOC Domains/Classes  </a:t>
            </a:r>
            <a:endParaRPr lang="en-US" dirty="0">
              <a:solidFill>
                <a:srgbClr val="800000"/>
              </a:solidFill>
            </a:endParaRPr>
          </a:p>
        </p:txBody>
      </p:sp>
    </p:spTree>
    <p:extLst>
      <p:ext uri="{BB962C8B-B14F-4D97-AF65-F5344CB8AC3E}">
        <p14:creationId xmlns:p14="http://schemas.microsoft.com/office/powerpoint/2010/main" val="21150349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914400" y="228600"/>
            <a:ext cx="7315200" cy="1143000"/>
          </a:xfrm>
        </p:spPr>
        <p:txBody>
          <a:bodyPr/>
          <a:lstStyle/>
          <a:p>
            <a:r>
              <a:rPr lang="en-US" altLang="en-US" dirty="0" smtClean="0">
                <a:ea typeface="ＭＳ Ｐゴシック" pitchFamily="34" charset="-128"/>
              </a:rPr>
              <a:t>Processes of Integration</a:t>
            </a:r>
          </a:p>
        </p:txBody>
      </p:sp>
      <p:sp>
        <p:nvSpPr>
          <p:cNvPr id="82946" name="Content Placeholder 2"/>
          <p:cNvSpPr>
            <a:spLocks noGrp="1"/>
          </p:cNvSpPr>
          <p:nvPr>
            <p:ph idx="1"/>
          </p:nvPr>
        </p:nvSpPr>
        <p:spPr>
          <a:xfrm>
            <a:off x="906440" y="1613848"/>
            <a:ext cx="7848600" cy="4430713"/>
          </a:xfrm>
        </p:spPr>
        <p:txBody>
          <a:bodyPr/>
          <a:lstStyle/>
          <a:p>
            <a:pPr>
              <a:spcAft>
                <a:spcPts val="1200"/>
              </a:spcAft>
            </a:pPr>
            <a:r>
              <a:rPr lang="en-US" altLang="en-US" sz="3200" dirty="0" smtClean="0">
                <a:solidFill>
                  <a:srgbClr val="800000"/>
                </a:solidFill>
                <a:ea typeface="ＭＳ Ｐゴシック" pitchFamily="34" charset="-128"/>
              </a:rPr>
              <a:t>Use NNN terminology to teach in the skills lab</a:t>
            </a:r>
          </a:p>
          <a:p>
            <a:pPr>
              <a:spcAft>
                <a:spcPts val="1200"/>
              </a:spcAft>
            </a:pPr>
            <a:r>
              <a:rPr lang="en-US" altLang="en-US" sz="3200" dirty="0" smtClean="0">
                <a:solidFill>
                  <a:srgbClr val="800000"/>
                </a:solidFill>
                <a:ea typeface="ＭＳ Ｐゴシック" pitchFamily="34" charset="-128"/>
              </a:rPr>
              <a:t>If you are using simulations, use NNN</a:t>
            </a:r>
          </a:p>
          <a:p>
            <a:pPr>
              <a:spcAft>
                <a:spcPts val="1200"/>
              </a:spcAft>
            </a:pPr>
            <a:r>
              <a:rPr lang="en-US" altLang="en-US" sz="3200" dirty="0" smtClean="0">
                <a:solidFill>
                  <a:srgbClr val="800000"/>
                </a:solidFill>
                <a:ea typeface="ＭＳ Ｐゴシック" pitchFamily="34" charset="-128"/>
              </a:rPr>
              <a:t>Select textbooks and choose texts that have NNN integrated in them </a:t>
            </a:r>
          </a:p>
          <a:p>
            <a:pPr>
              <a:spcAft>
                <a:spcPts val="1200"/>
              </a:spcAft>
            </a:pPr>
            <a:r>
              <a:rPr lang="en-US" altLang="en-US" sz="3200" dirty="0" smtClean="0">
                <a:solidFill>
                  <a:srgbClr val="800000"/>
                </a:solidFill>
                <a:ea typeface="ＭＳ Ｐゴシック" pitchFamily="34" charset="-128"/>
              </a:rPr>
              <a:t>When teaching clinical, </a:t>
            </a:r>
            <a:r>
              <a:rPr lang="en-US" altLang="en-US" dirty="0" smtClean="0">
                <a:solidFill>
                  <a:srgbClr val="800000"/>
                </a:solidFill>
                <a:ea typeface="ＭＳ Ｐゴシック" pitchFamily="34" charset="-128"/>
              </a:rPr>
              <a:t>u</a:t>
            </a:r>
            <a:r>
              <a:rPr lang="en-US" altLang="en-US" sz="3200" dirty="0" smtClean="0">
                <a:solidFill>
                  <a:srgbClr val="800000"/>
                </a:solidFill>
                <a:ea typeface="ＭＳ Ｐゴシック" pitchFamily="34" charset="-128"/>
              </a:rPr>
              <a:t>se the NNN textbooks</a:t>
            </a:r>
            <a:endParaRPr lang="en-US" altLang="en-US" sz="3200" strike="sngStrike" dirty="0" smtClean="0">
              <a:solidFill>
                <a:srgbClr val="800000"/>
              </a:solidFill>
              <a:ea typeface="ＭＳ Ｐゴシック" pitchFamily="34" charset="-128"/>
            </a:endParaRPr>
          </a:p>
        </p:txBody>
      </p:sp>
    </p:spTree>
    <p:extLst>
      <p:ext uri="{BB962C8B-B14F-4D97-AF65-F5344CB8AC3E}">
        <p14:creationId xmlns:p14="http://schemas.microsoft.com/office/powerpoint/2010/main" val="16809710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914400" y="228600"/>
            <a:ext cx="7315200" cy="1143000"/>
          </a:xfrm>
        </p:spPr>
        <p:txBody>
          <a:bodyPr/>
          <a:lstStyle/>
          <a:p>
            <a:r>
              <a:rPr lang="en-US" altLang="en-US" dirty="0" smtClean="0">
                <a:ea typeface="ＭＳ Ｐゴシック" pitchFamily="34" charset="-128"/>
              </a:rPr>
              <a:t>Processes of Integration</a:t>
            </a:r>
          </a:p>
        </p:txBody>
      </p:sp>
      <p:sp>
        <p:nvSpPr>
          <p:cNvPr id="83970" name="Content Placeholder 2"/>
          <p:cNvSpPr>
            <a:spLocks noGrp="1"/>
          </p:cNvSpPr>
          <p:nvPr>
            <p:ph idx="1"/>
          </p:nvPr>
        </p:nvSpPr>
        <p:spPr>
          <a:xfrm>
            <a:off x="914400" y="1600200"/>
            <a:ext cx="7772400" cy="4506913"/>
          </a:xfrm>
        </p:spPr>
        <p:txBody>
          <a:bodyPr/>
          <a:lstStyle/>
          <a:p>
            <a:pPr>
              <a:spcAft>
                <a:spcPts val="1200"/>
              </a:spcAft>
            </a:pPr>
            <a:r>
              <a:rPr lang="en-US" altLang="en-US" dirty="0" smtClean="0">
                <a:solidFill>
                  <a:srgbClr val="800000"/>
                </a:solidFill>
                <a:ea typeface="ＭＳ Ｐゴシック" pitchFamily="34" charset="-128"/>
              </a:rPr>
              <a:t>When using case studies in didactic courses, always use NNN for planning care</a:t>
            </a:r>
          </a:p>
          <a:p>
            <a:pPr>
              <a:spcAft>
                <a:spcPts val="1200"/>
              </a:spcAft>
            </a:pPr>
            <a:r>
              <a:rPr lang="en-US" altLang="en-US" dirty="0" smtClean="0">
                <a:solidFill>
                  <a:srgbClr val="800000"/>
                </a:solidFill>
                <a:ea typeface="ＭＳ Ｐゴシック" pitchFamily="34" charset="-128"/>
              </a:rPr>
              <a:t>When teaching clinical/diagnostic  reasoning, use NNN (ADPIE)</a:t>
            </a:r>
          </a:p>
          <a:p>
            <a:pPr>
              <a:spcAft>
                <a:spcPts val="1200"/>
              </a:spcAft>
            </a:pPr>
            <a:r>
              <a:rPr lang="en-US" altLang="en-US" dirty="0" smtClean="0">
                <a:solidFill>
                  <a:srgbClr val="800000"/>
                </a:solidFill>
                <a:ea typeface="ＭＳ Ｐゴシック" pitchFamily="34" charset="-128"/>
              </a:rPr>
              <a:t>In clinical, use a care planning form based on NNN</a:t>
            </a:r>
          </a:p>
        </p:txBody>
      </p:sp>
    </p:spTree>
    <p:extLst>
      <p:ext uri="{BB962C8B-B14F-4D97-AF65-F5344CB8AC3E}">
        <p14:creationId xmlns:p14="http://schemas.microsoft.com/office/powerpoint/2010/main" val="36480949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a:xfrm>
            <a:off x="685800" y="76200"/>
            <a:ext cx="7467600" cy="1143000"/>
          </a:xfrm>
        </p:spPr>
        <p:txBody>
          <a:bodyPr/>
          <a:lstStyle/>
          <a:p>
            <a:pPr eaLnBrk="1" hangingPunct="1"/>
            <a:r>
              <a:rPr lang="en-US" dirty="0">
                <a:latin typeface="Times New Roman" charset="0"/>
              </a:rPr>
              <a:t>Use of NIC in Research</a:t>
            </a:r>
          </a:p>
        </p:txBody>
      </p:sp>
      <p:sp>
        <p:nvSpPr>
          <p:cNvPr id="110594" name="Content Placeholder 2"/>
          <p:cNvSpPr>
            <a:spLocks noGrp="1"/>
          </p:cNvSpPr>
          <p:nvPr>
            <p:ph idx="1"/>
          </p:nvPr>
        </p:nvSpPr>
        <p:spPr>
          <a:xfrm>
            <a:off x="1473200" y="1244600"/>
            <a:ext cx="7467600" cy="4525963"/>
          </a:xfrm>
        </p:spPr>
        <p:txBody>
          <a:bodyPr/>
          <a:lstStyle/>
          <a:p>
            <a:pPr eaLnBrk="1" hangingPunct="1">
              <a:spcAft>
                <a:spcPts val="1800"/>
              </a:spcAft>
            </a:pPr>
            <a:r>
              <a:rPr lang="en-US" sz="3600" dirty="0">
                <a:solidFill>
                  <a:srgbClr val="800000"/>
                </a:solidFill>
                <a:latin typeface="Times New Roman" charset="0"/>
              </a:rPr>
              <a:t>Descriptive Research</a:t>
            </a:r>
          </a:p>
          <a:p>
            <a:pPr lvl="1" eaLnBrk="1" hangingPunct="1">
              <a:spcAft>
                <a:spcPts val="1800"/>
              </a:spcAft>
            </a:pPr>
            <a:r>
              <a:rPr lang="en-US" sz="3200" dirty="0">
                <a:solidFill>
                  <a:srgbClr val="800000"/>
                </a:solidFill>
                <a:latin typeface="Times New Roman" charset="0"/>
                <a:cs typeface="Times New Roman" charset="0"/>
              </a:rPr>
              <a:t>Validating NICs in Specific Populations</a:t>
            </a:r>
          </a:p>
          <a:p>
            <a:pPr lvl="1" eaLnBrk="1" hangingPunct="1">
              <a:spcAft>
                <a:spcPts val="1800"/>
              </a:spcAft>
            </a:pPr>
            <a:r>
              <a:rPr lang="en-US" sz="3200" dirty="0">
                <a:solidFill>
                  <a:srgbClr val="800000"/>
                </a:solidFill>
                <a:latin typeface="Times New Roman" charset="0"/>
                <a:cs typeface="Times New Roman" charset="0"/>
              </a:rPr>
              <a:t>Identifying most common core interventions</a:t>
            </a:r>
          </a:p>
          <a:p>
            <a:pPr lvl="1" eaLnBrk="1" hangingPunct="1">
              <a:spcAft>
                <a:spcPts val="1800"/>
              </a:spcAft>
            </a:pPr>
            <a:r>
              <a:rPr lang="en-US" sz="3200" dirty="0">
                <a:solidFill>
                  <a:srgbClr val="800000"/>
                </a:solidFill>
                <a:latin typeface="Times New Roman" charset="0"/>
                <a:cs typeface="Times New Roman" charset="0"/>
              </a:rPr>
              <a:t>Research to test NIC and Workload</a:t>
            </a:r>
          </a:p>
          <a:p>
            <a:pPr lvl="1" eaLnBrk="1" hangingPunct="1">
              <a:spcAft>
                <a:spcPts val="1800"/>
              </a:spcAft>
            </a:pPr>
            <a:endParaRPr lang="en-US" dirty="0">
              <a:solidFill>
                <a:srgbClr val="800000"/>
              </a:solidFill>
              <a:latin typeface="Times New Roman" charset="0"/>
              <a:cs typeface="Times New Roman" charset="0"/>
            </a:endParaRPr>
          </a:p>
          <a:p>
            <a:pPr eaLnBrk="1" hangingPunct="1">
              <a:spcAft>
                <a:spcPts val="1800"/>
              </a:spcAft>
            </a:pPr>
            <a:r>
              <a:rPr lang="en-US" dirty="0">
                <a:solidFill>
                  <a:srgbClr val="800000"/>
                </a:solidFill>
                <a:latin typeface="Times New Roman" charset="0"/>
              </a:rPr>
              <a:t> </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p:txBody>
          <a:bodyPr/>
          <a:lstStyle/>
          <a:p>
            <a:r>
              <a:rPr lang="en-US">
                <a:latin typeface="Times New Roman" charset="0"/>
              </a:rPr>
              <a:t>Use of NIC in Research</a:t>
            </a:r>
          </a:p>
        </p:txBody>
      </p:sp>
      <p:sp>
        <p:nvSpPr>
          <p:cNvPr id="111618" name="Content Placeholder 2"/>
          <p:cNvSpPr>
            <a:spLocks noGrp="1"/>
          </p:cNvSpPr>
          <p:nvPr>
            <p:ph idx="1"/>
          </p:nvPr>
        </p:nvSpPr>
        <p:spPr/>
        <p:txBody>
          <a:bodyPr/>
          <a:lstStyle/>
          <a:p>
            <a:r>
              <a:rPr lang="en-US">
                <a:solidFill>
                  <a:srgbClr val="800000"/>
                </a:solidFill>
                <a:latin typeface="Times New Roman" charset="0"/>
              </a:rPr>
              <a:t>Intervention Testing </a:t>
            </a:r>
          </a:p>
          <a:p>
            <a:pPr lvl="1"/>
            <a:r>
              <a:rPr lang="en-US">
                <a:solidFill>
                  <a:srgbClr val="800000"/>
                </a:solidFill>
                <a:latin typeface="Times New Roman" charset="0"/>
                <a:cs typeface="Times New Roman" charset="0"/>
              </a:rPr>
              <a:t>Evaluate acceptability, feasibility</a:t>
            </a:r>
          </a:p>
          <a:p>
            <a:pPr lvl="1"/>
            <a:r>
              <a:rPr lang="en-US">
                <a:solidFill>
                  <a:srgbClr val="800000"/>
                </a:solidFill>
                <a:latin typeface="Times New Roman" charset="0"/>
                <a:cs typeface="Times New Roman" charset="0"/>
              </a:rPr>
              <a:t>Efficacy (degree an intervention causes intended outcomes under ideal conditions</a:t>
            </a:r>
          </a:p>
          <a:p>
            <a:pPr lvl="1"/>
            <a:r>
              <a:rPr lang="en-US">
                <a:solidFill>
                  <a:srgbClr val="800000"/>
                </a:solidFill>
                <a:latin typeface="Times New Roman" charset="0"/>
                <a:cs typeface="Times New Roman" charset="0"/>
              </a:rPr>
              <a:t>Testing Tailored  Interventions</a:t>
            </a:r>
          </a:p>
          <a:p>
            <a:pPr lvl="2"/>
            <a:r>
              <a:rPr lang="en-US">
                <a:solidFill>
                  <a:srgbClr val="800000"/>
                </a:solidFill>
                <a:latin typeface="Times New Roman" charset="0"/>
                <a:cs typeface="Times New Roman" charset="0"/>
              </a:rPr>
              <a:t>Personality Factors</a:t>
            </a:r>
          </a:p>
          <a:p>
            <a:pPr lvl="2"/>
            <a:r>
              <a:rPr lang="en-US">
                <a:solidFill>
                  <a:srgbClr val="800000"/>
                </a:solidFill>
                <a:latin typeface="Times New Roman" charset="0"/>
                <a:cs typeface="Times New Roman" charset="0"/>
              </a:rPr>
              <a:t>Goals</a:t>
            </a:r>
          </a:p>
          <a:p>
            <a:pPr lvl="2"/>
            <a:r>
              <a:rPr lang="en-US">
                <a:solidFill>
                  <a:srgbClr val="800000"/>
                </a:solidFill>
                <a:latin typeface="Times New Roman" charset="0"/>
                <a:cs typeface="Times New Roman" charset="0"/>
              </a:rPr>
              <a:t>Needs </a:t>
            </a:r>
          </a:p>
          <a:p>
            <a:pPr lvl="2"/>
            <a:r>
              <a:rPr lang="en-US">
                <a:solidFill>
                  <a:srgbClr val="800000"/>
                </a:solidFill>
                <a:latin typeface="Times New Roman" charset="0"/>
                <a:cs typeface="Times New Roman" charset="0"/>
              </a:rPr>
              <a:t>Preferences</a:t>
            </a:r>
          </a:p>
          <a:p>
            <a:pPr lvl="2"/>
            <a:r>
              <a:rPr lang="en-US">
                <a:solidFill>
                  <a:srgbClr val="800000"/>
                </a:solidFill>
                <a:latin typeface="Times New Roman" charset="0"/>
                <a:cs typeface="Times New Roman" charset="0"/>
              </a:rPr>
              <a:t>Dose</a:t>
            </a:r>
          </a:p>
          <a:p>
            <a:pPr lvl="2"/>
            <a:endParaRPr lang="en-US">
              <a:solidFill>
                <a:srgbClr val="800000"/>
              </a:solidFill>
              <a:latin typeface="Times New Roman" charset="0"/>
              <a:cs typeface="Times New Roman"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idx="4294967295"/>
          </p:nvPr>
        </p:nvSpPr>
        <p:spPr>
          <a:xfrm>
            <a:off x="685800" y="152400"/>
            <a:ext cx="7467600" cy="1143000"/>
          </a:xfrm>
          <a:prstGeom prst="rect">
            <a:avLst/>
          </a:prstGeom>
        </p:spPr>
        <p:txBody>
          <a:bodyPr/>
          <a:lstStyle/>
          <a:p>
            <a:r>
              <a:rPr lang="en-US" dirty="0">
                <a:latin typeface="Times New Roman" charset="0"/>
              </a:rPr>
              <a:t>Use of NIC in Research</a:t>
            </a:r>
            <a:br>
              <a:rPr lang="en-US" dirty="0">
                <a:latin typeface="Times New Roman" charset="0"/>
              </a:rPr>
            </a:br>
            <a:endParaRPr lang="en-US" dirty="0">
              <a:latin typeface="Times New Roman" charset="0"/>
            </a:endParaRPr>
          </a:p>
        </p:txBody>
      </p:sp>
      <p:sp>
        <p:nvSpPr>
          <p:cNvPr id="112642" name="Content Placeholder 2"/>
          <p:cNvSpPr>
            <a:spLocks noGrp="1"/>
          </p:cNvSpPr>
          <p:nvPr>
            <p:ph idx="4294967295"/>
          </p:nvPr>
        </p:nvSpPr>
        <p:spPr>
          <a:xfrm>
            <a:off x="838200" y="990600"/>
            <a:ext cx="7467600" cy="4525963"/>
          </a:xfrm>
          <a:prstGeom prst="rect">
            <a:avLst/>
          </a:prstGeom>
        </p:spPr>
        <p:txBody>
          <a:bodyPr/>
          <a:lstStyle/>
          <a:p>
            <a:r>
              <a:rPr lang="en-US" b="1" dirty="0">
                <a:solidFill>
                  <a:srgbClr val="800000"/>
                </a:solidFill>
                <a:latin typeface="Times New Roman" charset="0"/>
              </a:rPr>
              <a:t>Effectiveness Research</a:t>
            </a:r>
          </a:p>
          <a:p>
            <a:endParaRPr lang="en-US" b="1" dirty="0">
              <a:solidFill>
                <a:srgbClr val="800000"/>
              </a:solidFill>
              <a:latin typeface="Times New Roman" charset="0"/>
            </a:endParaRPr>
          </a:p>
          <a:p>
            <a:pPr lvl="1"/>
            <a:r>
              <a:rPr lang="en-US" sz="2000" b="1" dirty="0">
                <a:solidFill>
                  <a:srgbClr val="800000"/>
                </a:solidFill>
                <a:latin typeface="Times New Roman" charset="0"/>
                <a:cs typeface="Times New Roman" charset="0"/>
              </a:rPr>
              <a:t>Use actual clinical data contained in databases to measure the effectiveness of the intervention</a:t>
            </a:r>
          </a:p>
          <a:p>
            <a:pPr lvl="1"/>
            <a:endParaRPr lang="en-US" sz="2000" b="1" dirty="0">
              <a:solidFill>
                <a:srgbClr val="800000"/>
              </a:solidFill>
              <a:latin typeface="Times New Roman" charset="0"/>
              <a:cs typeface="Times New Roman" charset="0"/>
            </a:endParaRPr>
          </a:p>
          <a:p>
            <a:pPr lvl="1"/>
            <a:r>
              <a:rPr lang="en-US" sz="2000" b="1" dirty="0">
                <a:solidFill>
                  <a:srgbClr val="800000"/>
                </a:solidFill>
                <a:latin typeface="Times New Roman" charset="0"/>
                <a:cs typeface="Times New Roman" charset="0"/>
              </a:rPr>
              <a:t>Variables like interventions, outcomes, specific patient characteristics, specific provider characteristics treatment setting  characteristics </a:t>
            </a:r>
          </a:p>
          <a:p>
            <a:pPr lvl="1"/>
            <a:endParaRPr lang="en-US" sz="2000" b="1" dirty="0">
              <a:solidFill>
                <a:srgbClr val="800000"/>
              </a:solidFill>
              <a:latin typeface="Times New Roman" charset="0"/>
              <a:cs typeface="Times New Roman" charset="0"/>
            </a:endParaRPr>
          </a:p>
          <a:p>
            <a:pPr lvl="1"/>
            <a:r>
              <a:rPr lang="en-US" sz="2000" b="1" dirty="0">
                <a:solidFill>
                  <a:srgbClr val="800000"/>
                </a:solidFill>
                <a:latin typeface="Times New Roman" charset="0"/>
                <a:cs typeface="Times New Roman" charset="0"/>
              </a:rPr>
              <a:t>What interventions occur together</a:t>
            </a:r>
          </a:p>
          <a:p>
            <a:pPr lvl="1"/>
            <a:r>
              <a:rPr lang="en-US" sz="2000" b="1" dirty="0">
                <a:solidFill>
                  <a:srgbClr val="800000"/>
                </a:solidFill>
                <a:latin typeface="Times New Roman" charset="0"/>
                <a:cs typeface="Times New Roman" charset="0"/>
              </a:rPr>
              <a:t>Which nurses use which interventions (specialty areas)</a:t>
            </a:r>
          </a:p>
          <a:p>
            <a:pPr lvl="1"/>
            <a:r>
              <a:rPr lang="en-US" sz="2000" b="1" dirty="0">
                <a:solidFill>
                  <a:srgbClr val="800000"/>
                </a:solidFill>
                <a:latin typeface="Times New Roman" charset="0"/>
                <a:cs typeface="Times New Roman" charset="0"/>
              </a:rPr>
              <a:t>What are the related diagnoses and outcomes for particular interventions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a:xfrm>
            <a:off x="685800" y="152400"/>
            <a:ext cx="7467600" cy="1143000"/>
          </a:xfrm>
        </p:spPr>
        <p:txBody>
          <a:bodyPr/>
          <a:lstStyle/>
          <a:p>
            <a:r>
              <a:rPr lang="en-US">
                <a:latin typeface="Times New Roman" charset="0"/>
              </a:rPr>
              <a:t>Use of NIC in Research</a:t>
            </a:r>
          </a:p>
        </p:txBody>
      </p:sp>
      <p:sp>
        <p:nvSpPr>
          <p:cNvPr id="3" name="Content Placeholder 2"/>
          <p:cNvSpPr>
            <a:spLocks noGrp="1"/>
          </p:cNvSpPr>
          <p:nvPr>
            <p:ph idx="1"/>
          </p:nvPr>
        </p:nvSpPr>
        <p:spPr/>
        <p:txBody>
          <a:bodyPr/>
          <a:lstStyle/>
          <a:p>
            <a:pPr>
              <a:defRPr/>
            </a:pPr>
            <a:r>
              <a:rPr lang="en-US" dirty="0" smtClean="0">
                <a:solidFill>
                  <a:srgbClr val="800000"/>
                </a:solidFill>
              </a:rPr>
              <a:t>Comparative Effectiveness Research</a:t>
            </a:r>
          </a:p>
          <a:p>
            <a:pPr>
              <a:defRPr/>
            </a:pPr>
            <a:endParaRPr lang="en-US" dirty="0">
              <a:solidFill>
                <a:srgbClr val="800000"/>
              </a:solidFill>
            </a:endParaRPr>
          </a:p>
          <a:p>
            <a:pPr marL="0" indent="0">
              <a:buFont typeface="Arial" charset="0"/>
              <a:buNone/>
              <a:defRPr/>
            </a:pPr>
            <a:r>
              <a:rPr lang="en-US" dirty="0" smtClean="0">
                <a:solidFill>
                  <a:srgbClr val="800000"/>
                </a:solidFill>
              </a:rPr>
              <a:t> </a:t>
            </a:r>
          </a:p>
          <a:p>
            <a:pPr lvl="1">
              <a:defRPr/>
            </a:pPr>
            <a:r>
              <a:rPr lang="en-US" sz="2400" dirty="0" smtClean="0">
                <a:solidFill>
                  <a:srgbClr val="800000"/>
                </a:solidFill>
              </a:rPr>
              <a:t>Which intervention is better than another in a population </a:t>
            </a:r>
          </a:p>
          <a:p>
            <a:pPr lvl="1">
              <a:defRPr/>
            </a:pPr>
            <a:endParaRPr lang="en-US" sz="2400" dirty="0" smtClean="0"/>
          </a:p>
          <a:p>
            <a:pPr marL="457200" lvl="1" indent="0">
              <a:buFont typeface="Arial" charset="0"/>
              <a:buNone/>
              <a:defRPr/>
            </a:pP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ea typeface="ＭＳ Ｐゴシック" pitchFamily="34" charset="-128"/>
                <a:cs typeface="Times New Roman" panose="02020603050405020304" pitchFamily="18" charset="0"/>
              </a:rPr>
              <a:t>Use of NIC in Research</a:t>
            </a:r>
            <a:endParaRPr lang="en-US" dirty="0"/>
          </a:p>
        </p:txBody>
      </p:sp>
      <p:sp>
        <p:nvSpPr>
          <p:cNvPr id="4" name="Content Placeholder 2"/>
          <p:cNvSpPr>
            <a:spLocks noGrp="1"/>
          </p:cNvSpPr>
          <p:nvPr>
            <p:ph idx="1"/>
          </p:nvPr>
        </p:nvSpPr>
        <p:spPr>
          <a:xfrm>
            <a:off x="762000" y="1371600"/>
            <a:ext cx="7467600" cy="4876800"/>
          </a:xfrm>
        </p:spPr>
        <p:txBody>
          <a:bodyPr>
            <a:noAutofit/>
          </a:bodyPr>
          <a:lstStyle/>
          <a:p>
            <a:pPr eaLnBrk="1" hangingPunct="1">
              <a:spcAft>
                <a:spcPts val="1800"/>
              </a:spcAft>
            </a:pPr>
            <a:r>
              <a:rPr lang="en-US" dirty="0" smtClean="0">
                <a:latin typeface="Times New Roman" panose="02020603050405020304" pitchFamily="18" charset="0"/>
                <a:ea typeface="ＭＳ Ｐゴシック" pitchFamily="34" charset="-128"/>
                <a:cs typeface="Times New Roman" panose="02020603050405020304" pitchFamily="18" charset="0"/>
              </a:rPr>
              <a:t>Intervention Testing Research</a:t>
            </a:r>
          </a:p>
          <a:p>
            <a:pPr eaLnBrk="1" hangingPunct="1">
              <a:spcAft>
                <a:spcPts val="1800"/>
              </a:spcAft>
            </a:pPr>
            <a:r>
              <a:rPr lang="en-US" dirty="0" smtClean="0">
                <a:latin typeface="Times New Roman" panose="02020603050405020304" pitchFamily="18" charset="0"/>
                <a:ea typeface="ＭＳ Ｐゴシック" pitchFamily="34" charset="-128"/>
                <a:cs typeface="Times New Roman" panose="02020603050405020304" pitchFamily="18" charset="0"/>
              </a:rPr>
              <a:t>Effectiveness Research</a:t>
            </a:r>
          </a:p>
          <a:p>
            <a:pPr eaLnBrk="1" hangingPunct="1">
              <a:spcAft>
                <a:spcPts val="1800"/>
              </a:spcAft>
            </a:pPr>
            <a:r>
              <a:rPr lang="en-US" dirty="0" smtClean="0">
                <a:latin typeface="Times New Roman" panose="02020603050405020304" pitchFamily="18" charset="0"/>
                <a:ea typeface="ＭＳ Ｐゴシック" pitchFamily="34" charset="-128"/>
                <a:cs typeface="Times New Roman" panose="02020603050405020304" pitchFamily="18" charset="0"/>
              </a:rPr>
              <a:t>Development and Testing of Evidence-based Practice Protocols</a:t>
            </a:r>
          </a:p>
          <a:p>
            <a:pPr eaLnBrk="1" hangingPunct="1">
              <a:spcAft>
                <a:spcPts val="600"/>
              </a:spcAft>
            </a:pPr>
            <a:r>
              <a:rPr lang="en-US" dirty="0" smtClean="0">
                <a:latin typeface="Times New Roman" panose="02020603050405020304" pitchFamily="18" charset="0"/>
                <a:ea typeface="ＭＳ Ｐゴシック" pitchFamily="34" charset="-128"/>
                <a:cs typeface="Times New Roman" panose="02020603050405020304" pitchFamily="18" charset="0"/>
              </a:rPr>
              <a:t>Efficacy Research</a:t>
            </a:r>
          </a:p>
          <a:p>
            <a:pPr lvl="1">
              <a:spcAft>
                <a:spcPts val="600"/>
              </a:spcAft>
            </a:pPr>
            <a:r>
              <a:rPr lang="en-US" dirty="0" smtClean="0">
                <a:latin typeface="Times New Roman" panose="02020603050405020304" pitchFamily="18" charset="0"/>
                <a:ea typeface="ＭＳ Ｐゴシック" pitchFamily="34" charset="-128"/>
                <a:cs typeface="Times New Roman" panose="02020603050405020304" pitchFamily="18" charset="0"/>
              </a:rPr>
              <a:t>Definition of intervention</a:t>
            </a:r>
          </a:p>
          <a:p>
            <a:pPr lvl="1">
              <a:spcAft>
                <a:spcPts val="1800"/>
              </a:spcAft>
            </a:pPr>
            <a:r>
              <a:rPr lang="en-US" dirty="0" smtClean="0">
                <a:latin typeface="Times New Roman" panose="02020603050405020304" pitchFamily="18" charset="0"/>
                <a:ea typeface="ＭＳ Ｐゴシック" pitchFamily="34" charset="-128"/>
                <a:cs typeface="Times New Roman" panose="02020603050405020304" pitchFamily="18" charset="0"/>
              </a:rPr>
              <a:t>Dose of intervention</a:t>
            </a:r>
          </a:p>
          <a:p>
            <a:pPr eaLnBrk="1" hangingPunct="1">
              <a:spcAft>
                <a:spcPts val="1800"/>
              </a:spcAft>
            </a:pPr>
            <a:endParaRPr lang="en-US" dirty="0" smtClean="0">
              <a:latin typeface="Times New Roman" panose="02020603050405020304" pitchFamily="18" charset="0"/>
              <a:ea typeface="ＭＳ Ｐゴシック" pitchFamily="34" charset="-128"/>
              <a:cs typeface="Times New Roman" panose="02020603050405020304" pitchFamily="18" charset="0"/>
            </a:endParaRPr>
          </a:p>
        </p:txBody>
      </p:sp>
    </p:spTree>
    <p:extLst>
      <p:ext uri="{BB962C8B-B14F-4D97-AF65-F5344CB8AC3E}">
        <p14:creationId xmlns:p14="http://schemas.microsoft.com/office/powerpoint/2010/main" val="560130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Box 5"/>
          <p:cNvSpPr txBox="1">
            <a:spLocks noChangeArrowheads="1"/>
          </p:cNvSpPr>
          <p:nvPr/>
        </p:nvSpPr>
        <p:spPr bwMode="auto">
          <a:xfrm>
            <a:off x="381000" y="838200"/>
            <a:ext cx="7874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3600" b="1" dirty="0">
                <a:solidFill>
                  <a:srgbClr val="008000"/>
                </a:solidFill>
              </a:rPr>
              <a:t>Linnaeus, the originator of classification, believed you can take nature ---</a:t>
            </a:r>
          </a:p>
          <a:p>
            <a:pPr algn="ctr" eaLnBrk="1" hangingPunct="1"/>
            <a:r>
              <a:rPr lang="en-US" sz="3600" b="1" dirty="0">
                <a:solidFill>
                  <a:srgbClr val="008000"/>
                </a:solidFill>
              </a:rPr>
              <a:t>holistic, fluid, and constantly changing---</a:t>
            </a:r>
          </a:p>
          <a:p>
            <a:pPr algn="ctr" eaLnBrk="1" hangingPunct="1"/>
            <a:r>
              <a:rPr lang="en-US" sz="3600" b="1" dirty="0">
                <a:solidFill>
                  <a:srgbClr val="008000"/>
                </a:solidFill>
              </a:rPr>
              <a:t>and fragment, label, and systematize it.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pitchFamily="34" charset="-128"/>
                <a:cs typeface="Times New Roman" panose="02020603050405020304" pitchFamily="18" charset="0"/>
              </a:rPr>
              <a:t>Designing Effectiveness Research</a:t>
            </a:r>
            <a:endParaRPr lang="en-US" dirty="0"/>
          </a:p>
        </p:txBody>
      </p:sp>
      <p:sp>
        <p:nvSpPr>
          <p:cNvPr id="4" name="Rectangle 3"/>
          <p:cNvSpPr txBox="1">
            <a:spLocks noChangeArrowheads="1"/>
          </p:cNvSpPr>
          <p:nvPr/>
        </p:nvSpPr>
        <p:spPr>
          <a:xfrm>
            <a:off x="762000" y="1828800"/>
            <a:ext cx="7467600" cy="47244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2400"/>
              </a:spcAft>
            </a:pPr>
            <a:r>
              <a:rPr lang="en-US" dirty="0" smtClean="0">
                <a:latin typeface="Times New Roman" panose="02020603050405020304" pitchFamily="18" charset="0"/>
                <a:ea typeface="ＭＳ Ｐゴシック" pitchFamily="34" charset="-128"/>
                <a:cs typeface="Times New Roman" panose="02020603050405020304" pitchFamily="18" charset="0"/>
              </a:rPr>
              <a:t>Uses actual clinical data contained in agency databases</a:t>
            </a:r>
          </a:p>
          <a:p>
            <a:pPr>
              <a:spcAft>
                <a:spcPts val="2400"/>
              </a:spcAft>
            </a:pPr>
            <a:r>
              <a:rPr lang="en-US" dirty="0" smtClean="0">
                <a:latin typeface="Times New Roman" panose="02020603050405020304" pitchFamily="18" charset="0"/>
                <a:ea typeface="ＭＳ Ｐゴシック" pitchFamily="34" charset="-128"/>
                <a:cs typeface="Times New Roman" panose="02020603050405020304" pitchFamily="18" charset="0"/>
              </a:rPr>
              <a:t>Focuses on the effect of provider interventions on patient outcomes. </a:t>
            </a:r>
          </a:p>
          <a:p>
            <a:pPr marL="0" indent="0">
              <a:spcAft>
                <a:spcPts val="2400"/>
              </a:spcAft>
              <a:buNone/>
            </a:pPr>
            <a:endParaRPr lang="en-US" dirty="0" smtClean="0">
              <a:latin typeface="Times New Roman" panose="02020603050405020304" pitchFamily="18" charset="0"/>
              <a:ea typeface="ＭＳ Ｐゴシック" pitchFamily="34" charset="-128"/>
              <a:cs typeface="Times New Roman" panose="02020603050405020304" pitchFamily="18" charset="0"/>
            </a:endParaRPr>
          </a:p>
        </p:txBody>
      </p:sp>
    </p:spTree>
    <p:extLst>
      <p:ext uri="{BB962C8B-B14F-4D97-AF65-F5344CB8AC3E}">
        <p14:creationId xmlns:p14="http://schemas.microsoft.com/office/powerpoint/2010/main" val="129525158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Times New Roman" panose="02020603050405020304" pitchFamily="18" charset="0"/>
                <a:ea typeface="ＭＳ Ｐゴシック" pitchFamily="34" charset="-128"/>
                <a:cs typeface="Times New Roman" panose="02020603050405020304" pitchFamily="18" charset="0"/>
              </a:rPr>
              <a:t>Developing Evidence-Based Protocols</a:t>
            </a:r>
            <a:endParaRPr lang="en-US" sz="3600" dirty="0"/>
          </a:p>
        </p:txBody>
      </p:sp>
      <p:sp>
        <p:nvSpPr>
          <p:cNvPr id="5" name="Rectangle 3"/>
          <p:cNvSpPr txBox="1">
            <a:spLocks noChangeArrowheads="1"/>
          </p:cNvSpPr>
          <p:nvPr/>
        </p:nvSpPr>
        <p:spPr>
          <a:xfrm>
            <a:off x="762000" y="2590800"/>
            <a:ext cx="7467600" cy="31242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dirty="0" smtClean="0">
                <a:latin typeface="Times New Roman" panose="02020603050405020304" pitchFamily="18" charset="0"/>
                <a:ea typeface="ＭＳ Ｐゴシック" pitchFamily="34" charset="-128"/>
                <a:cs typeface="Times New Roman" panose="02020603050405020304" pitchFamily="18" charset="0"/>
              </a:rPr>
              <a:t>References of examples of how to include NIC/NOC in evidence based practice (GNIRC) protocols.</a:t>
            </a:r>
          </a:p>
        </p:txBody>
      </p:sp>
    </p:spTree>
    <p:extLst>
      <p:ext uri="{BB962C8B-B14F-4D97-AF65-F5344CB8AC3E}">
        <p14:creationId xmlns:p14="http://schemas.microsoft.com/office/powerpoint/2010/main" val="40166421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257300" y="0"/>
            <a:ext cx="7467600" cy="1143000"/>
          </a:xfrm>
        </p:spPr>
        <p:txBody>
          <a:bodyPr/>
          <a:lstStyle/>
          <a:p>
            <a:r>
              <a:rPr lang="en-US">
                <a:solidFill>
                  <a:srgbClr val="800000"/>
                </a:solidFill>
                <a:latin typeface="Times New Roman" charset="0"/>
              </a:rPr>
              <a:t>Future Directions</a:t>
            </a:r>
          </a:p>
        </p:txBody>
      </p:sp>
      <p:sp>
        <p:nvSpPr>
          <p:cNvPr id="4" name="Content Placeholder 3"/>
          <p:cNvSpPr>
            <a:spLocks noGrp="1"/>
          </p:cNvSpPr>
          <p:nvPr>
            <p:ph idx="1"/>
          </p:nvPr>
        </p:nvSpPr>
        <p:spPr>
          <a:xfrm>
            <a:off x="838200" y="1524000"/>
            <a:ext cx="7429500" cy="4521200"/>
          </a:xfrm>
        </p:spPr>
        <p:txBody>
          <a:bodyPr/>
          <a:lstStyle/>
          <a:p>
            <a:pPr marL="0" indent="0">
              <a:buFont typeface="Arial" charset="0"/>
              <a:buNone/>
              <a:defRPr/>
            </a:pPr>
            <a:r>
              <a:rPr lang="en-US" sz="2800" dirty="0" smtClean="0">
                <a:solidFill>
                  <a:srgbClr val="008000"/>
                </a:solidFill>
              </a:rPr>
              <a:t>Developing New Interventions</a:t>
            </a:r>
          </a:p>
          <a:p>
            <a:pPr marL="0" indent="0">
              <a:buFont typeface="Arial" charset="0"/>
              <a:buNone/>
              <a:defRPr/>
            </a:pPr>
            <a:r>
              <a:rPr lang="en-US" sz="2800" dirty="0" smtClean="0">
                <a:solidFill>
                  <a:srgbClr val="008000"/>
                </a:solidFill>
              </a:rPr>
              <a:t>Updating Interventions</a:t>
            </a:r>
          </a:p>
          <a:p>
            <a:pPr marL="0" indent="0">
              <a:buFont typeface="Arial" charset="0"/>
              <a:buNone/>
              <a:defRPr/>
            </a:pPr>
            <a:r>
              <a:rPr lang="en-US" sz="2800" dirty="0">
                <a:solidFill>
                  <a:srgbClr val="008000"/>
                </a:solidFill>
              </a:rPr>
              <a:t>Integrating NIC into </a:t>
            </a:r>
            <a:r>
              <a:rPr lang="en-US" sz="2800" dirty="0" smtClean="0">
                <a:solidFill>
                  <a:srgbClr val="008000"/>
                </a:solidFill>
              </a:rPr>
              <a:t>EHR</a:t>
            </a:r>
            <a:endParaRPr lang="en-US" sz="2800" dirty="0">
              <a:solidFill>
                <a:srgbClr val="008000"/>
              </a:solidFill>
            </a:endParaRPr>
          </a:p>
          <a:p>
            <a:pPr marL="0" indent="0">
              <a:buFont typeface="Arial" charset="0"/>
              <a:buNone/>
              <a:defRPr/>
            </a:pPr>
            <a:r>
              <a:rPr lang="en-US" sz="2800" dirty="0" smtClean="0">
                <a:solidFill>
                  <a:srgbClr val="008000"/>
                </a:solidFill>
              </a:rPr>
              <a:t>Integrating NIC with EBP Guidelines</a:t>
            </a:r>
          </a:p>
          <a:p>
            <a:pPr marL="0" indent="0">
              <a:buFont typeface="Arial" charset="0"/>
              <a:buNone/>
              <a:defRPr/>
            </a:pPr>
            <a:r>
              <a:rPr lang="en-US" sz="2800" dirty="0" smtClean="0">
                <a:solidFill>
                  <a:srgbClr val="008000"/>
                </a:solidFill>
              </a:rPr>
              <a:t>Using NIC to Address Quality Indicators</a:t>
            </a:r>
          </a:p>
          <a:p>
            <a:pPr marL="0" indent="0">
              <a:buFont typeface="Arial" charset="0"/>
              <a:buNone/>
              <a:defRPr/>
            </a:pPr>
            <a:r>
              <a:rPr lang="en-US" sz="2800" dirty="0" smtClean="0">
                <a:solidFill>
                  <a:srgbClr val="008000"/>
                </a:solidFill>
              </a:rPr>
              <a:t>Using NIC to determine nursing acuity levels</a:t>
            </a:r>
          </a:p>
          <a:p>
            <a:pPr marL="0" indent="0">
              <a:buFont typeface="Arial" charset="0"/>
              <a:buNone/>
              <a:defRPr/>
            </a:pPr>
            <a:r>
              <a:rPr lang="en-US" sz="2800" dirty="0" smtClean="0">
                <a:solidFill>
                  <a:srgbClr val="008000"/>
                </a:solidFill>
              </a:rPr>
              <a:t>Using NIC to determine staffing ratios/levels</a:t>
            </a:r>
          </a:p>
          <a:p>
            <a:pPr>
              <a:defRPr/>
            </a:pPr>
            <a:endParaRPr lang="en-US" dirty="0" smtClean="0"/>
          </a:p>
          <a:p>
            <a:pPr marL="0" indent="0">
              <a:buFont typeface="Arial" charset="0"/>
              <a:buNone/>
              <a:defRPr/>
            </a:pPr>
            <a:endParaRPr lang="en-US" dirty="0"/>
          </a:p>
        </p:txBody>
      </p:sp>
      <p:pic>
        <p:nvPicPr>
          <p:cNvPr id="39939" name="Picture 2" descr="L:\CNC\images &amp; figures\LOGOS\NIC logos\NOWORDS.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1524000"/>
            <a:ext cx="1883169"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09600" y="152400"/>
            <a:ext cx="7467600" cy="1143000"/>
          </a:xfrm>
        </p:spPr>
        <p:txBody>
          <a:bodyPr/>
          <a:lstStyle/>
          <a:p>
            <a:r>
              <a:rPr lang="en-US" dirty="0">
                <a:solidFill>
                  <a:srgbClr val="800000"/>
                </a:solidFill>
                <a:latin typeface="Times New Roman" charset="0"/>
              </a:rPr>
              <a:t>Future Research</a:t>
            </a:r>
          </a:p>
        </p:txBody>
      </p:sp>
      <p:sp>
        <p:nvSpPr>
          <p:cNvPr id="3" name="Content Placeholder 2"/>
          <p:cNvSpPr>
            <a:spLocks noGrp="1"/>
          </p:cNvSpPr>
          <p:nvPr>
            <p:ph idx="1"/>
          </p:nvPr>
        </p:nvSpPr>
        <p:spPr>
          <a:xfrm>
            <a:off x="1371600" y="1447800"/>
            <a:ext cx="6629400" cy="3505200"/>
          </a:xfrm>
        </p:spPr>
        <p:txBody>
          <a:bodyPr/>
          <a:lstStyle/>
          <a:p>
            <a:pPr marL="0" indent="0">
              <a:buFont typeface="Arial" charset="0"/>
              <a:buNone/>
              <a:defRPr/>
            </a:pPr>
            <a:r>
              <a:rPr lang="en-US" sz="2800" dirty="0" smtClean="0">
                <a:solidFill>
                  <a:srgbClr val="008000"/>
                </a:solidFill>
              </a:rPr>
              <a:t>Using NIC Interventions as a base for 	nursing intervention research </a:t>
            </a:r>
          </a:p>
          <a:p>
            <a:pPr marL="0" indent="0">
              <a:buFont typeface="Arial" charset="0"/>
              <a:buNone/>
              <a:defRPr/>
            </a:pPr>
            <a:r>
              <a:rPr lang="en-US" sz="2800" dirty="0" smtClean="0">
                <a:solidFill>
                  <a:srgbClr val="008000"/>
                </a:solidFill>
              </a:rPr>
              <a:t>Validating </a:t>
            </a:r>
            <a:r>
              <a:rPr lang="en-US" sz="2800" dirty="0">
                <a:solidFill>
                  <a:srgbClr val="008000"/>
                </a:solidFill>
              </a:rPr>
              <a:t>NIC </a:t>
            </a:r>
            <a:r>
              <a:rPr lang="en-US" sz="2800" dirty="0" smtClean="0">
                <a:solidFill>
                  <a:srgbClr val="008000"/>
                </a:solidFill>
              </a:rPr>
              <a:t>Activities</a:t>
            </a:r>
          </a:p>
          <a:p>
            <a:pPr marL="0" indent="0">
              <a:buFont typeface="Arial" charset="0"/>
              <a:buNone/>
              <a:defRPr/>
            </a:pPr>
            <a:r>
              <a:rPr lang="en-US" sz="2800" dirty="0" smtClean="0">
                <a:solidFill>
                  <a:srgbClr val="008000"/>
                </a:solidFill>
              </a:rPr>
              <a:t>Effectiveness Intervention Research </a:t>
            </a:r>
            <a:endParaRPr lang="en-US" sz="2800" dirty="0">
              <a:solidFill>
                <a:srgbClr val="008000"/>
              </a:solidFill>
            </a:endParaRPr>
          </a:p>
          <a:p>
            <a:pPr marL="0" indent="0">
              <a:buFont typeface="Arial" charset="0"/>
              <a:buNone/>
              <a:defRPr/>
            </a:pPr>
            <a:r>
              <a:rPr lang="en-US" sz="2800" dirty="0">
                <a:solidFill>
                  <a:srgbClr val="008000"/>
                </a:solidFill>
              </a:rPr>
              <a:t>Intervention Testing </a:t>
            </a:r>
            <a:r>
              <a:rPr lang="en-US" sz="2800" dirty="0" smtClean="0">
                <a:solidFill>
                  <a:srgbClr val="008000"/>
                </a:solidFill>
              </a:rPr>
              <a:t>Research</a:t>
            </a:r>
          </a:p>
          <a:p>
            <a:pPr marL="0" indent="0">
              <a:buFont typeface="Arial" charset="0"/>
              <a:buNone/>
              <a:defRPr/>
            </a:pPr>
            <a:r>
              <a:rPr lang="en-US" sz="2800" dirty="0" smtClean="0">
                <a:solidFill>
                  <a:srgbClr val="008000"/>
                </a:solidFill>
              </a:rPr>
              <a:t>Big Data Analytics (</a:t>
            </a:r>
            <a:r>
              <a:rPr lang="en-US" sz="2800" dirty="0" err="1" smtClean="0">
                <a:solidFill>
                  <a:srgbClr val="008000"/>
                </a:solidFill>
              </a:rPr>
              <a:t>Cognifying</a:t>
            </a:r>
            <a:r>
              <a:rPr lang="en-US" sz="2800" dirty="0" smtClean="0">
                <a:solidFill>
                  <a:srgbClr val="008000"/>
                </a:solidFill>
              </a:rPr>
              <a:t>-Sensors 	monitoring </a:t>
            </a:r>
            <a:r>
              <a:rPr lang="en-US" sz="2800" dirty="0" err="1" smtClean="0">
                <a:solidFill>
                  <a:srgbClr val="008000"/>
                </a:solidFill>
              </a:rPr>
              <a:t>BioPsycho</a:t>
            </a:r>
            <a:r>
              <a:rPr lang="en-US" sz="2800" dirty="0" smtClean="0">
                <a:solidFill>
                  <a:srgbClr val="008000"/>
                </a:solidFill>
              </a:rPr>
              <a:t> Markers)</a:t>
            </a:r>
          </a:p>
          <a:p>
            <a:pPr marL="0" indent="0">
              <a:buFont typeface="Arial" charset="0"/>
              <a:buNone/>
              <a:defRPr/>
            </a:pPr>
            <a:r>
              <a:rPr lang="en-US" sz="2800" dirty="0" smtClean="0">
                <a:solidFill>
                  <a:srgbClr val="008000"/>
                </a:solidFill>
              </a:rPr>
              <a:t>Using NIC in Big Data Analytics for decision 	making support, population health 	management, health surveillance</a:t>
            </a:r>
          </a:p>
          <a:p>
            <a:pPr marL="0" indent="0">
              <a:buFont typeface="Arial" charset="0"/>
              <a:buNone/>
              <a:defRPr/>
            </a:pPr>
            <a:r>
              <a:rPr lang="en-US" dirty="0" smtClean="0">
                <a:solidFill>
                  <a:srgbClr val="008000"/>
                </a:solidFill>
              </a:rPr>
              <a:t> </a:t>
            </a:r>
            <a:endParaRPr lang="en-US" dirty="0">
              <a:solidFill>
                <a:srgbClr val="008000"/>
              </a:solidFill>
            </a:endParaRPr>
          </a:p>
          <a:p>
            <a:pPr>
              <a:defRPr/>
            </a:pP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a:solidFill>
                  <a:srgbClr val="800000"/>
                </a:solidFill>
                <a:latin typeface="Times New Roman" charset="0"/>
              </a:rPr>
              <a:t>NIC as a Garden </a:t>
            </a:r>
          </a:p>
        </p:txBody>
      </p:sp>
      <p:sp>
        <p:nvSpPr>
          <p:cNvPr id="41986" name="Content Placeholder 2"/>
          <p:cNvSpPr>
            <a:spLocks noGrp="1"/>
          </p:cNvSpPr>
          <p:nvPr>
            <p:ph idx="1"/>
          </p:nvPr>
        </p:nvSpPr>
        <p:spPr>
          <a:xfrm>
            <a:off x="1066800" y="1371600"/>
            <a:ext cx="8229600" cy="4754563"/>
          </a:xfrm>
        </p:spPr>
        <p:txBody>
          <a:bodyPr/>
          <a:lstStyle/>
          <a:p>
            <a:r>
              <a:rPr lang="en-US" dirty="0">
                <a:solidFill>
                  <a:srgbClr val="008000"/>
                </a:solidFill>
                <a:latin typeface="Times New Roman" charset="0"/>
              </a:rPr>
              <a:t>The beauty of nursing practice</a:t>
            </a:r>
          </a:p>
          <a:p>
            <a:r>
              <a:rPr lang="en-US" dirty="0">
                <a:solidFill>
                  <a:srgbClr val="008000"/>
                </a:solidFill>
                <a:latin typeface="Times New Roman" charset="0"/>
              </a:rPr>
              <a:t>Naming what we do</a:t>
            </a:r>
          </a:p>
          <a:p>
            <a:r>
              <a:rPr lang="en-US" dirty="0">
                <a:solidFill>
                  <a:srgbClr val="008000"/>
                </a:solidFill>
                <a:latin typeface="Times New Roman" charset="0"/>
              </a:rPr>
              <a:t>Domains as garden plots</a:t>
            </a:r>
          </a:p>
          <a:p>
            <a:r>
              <a:rPr lang="en-US" dirty="0">
                <a:solidFill>
                  <a:srgbClr val="008000"/>
                </a:solidFill>
                <a:latin typeface="Times New Roman" charset="0"/>
              </a:rPr>
              <a:t>Seeding and weeding</a:t>
            </a:r>
          </a:p>
          <a:p>
            <a:r>
              <a:rPr lang="en-US" dirty="0">
                <a:solidFill>
                  <a:srgbClr val="008000"/>
                </a:solidFill>
                <a:latin typeface="Times New Roman" charset="0"/>
              </a:rPr>
              <a:t>Revising as tending and pruning</a:t>
            </a:r>
          </a:p>
          <a:p>
            <a:r>
              <a:rPr lang="en-US" dirty="0">
                <a:solidFill>
                  <a:srgbClr val="008000"/>
                </a:solidFill>
                <a:latin typeface="Times New Roman" charset="0"/>
              </a:rPr>
              <a:t>Cultivating</a:t>
            </a:r>
          </a:p>
          <a:p>
            <a:r>
              <a:rPr lang="en-US" dirty="0">
                <a:solidFill>
                  <a:srgbClr val="008000"/>
                </a:solidFill>
                <a:latin typeface="Times New Roman" charset="0"/>
              </a:rPr>
              <a:t>Research as enriching the soil</a:t>
            </a:r>
          </a:p>
          <a:p>
            <a:r>
              <a:rPr lang="en-US" dirty="0">
                <a:solidFill>
                  <a:srgbClr val="008000"/>
                </a:solidFill>
                <a:latin typeface="Times New Roman" charset="0"/>
              </a:rPr>
              <a:t>Becoming the garden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44600" y="3429000"/>
            <a:ext cx="7620000" cy="3124200"/>
          </a:xfrm>
        </p:spPr>
        <p:txBody>
          <a:bodyPr>
            <a:noAutofit/>
          </a:bodyPr>
          <a:lstStyle/>
          <a:p>
            <a:pPr marL="669925" lvl="1" indent="-325438" algn="l" eaLnBrk="1" hangingPunct="1">
              <a:buClr>
                <a:srgbClr val="3B812F"/>
              </a:buClr>
              <a:buSzPct val="60000"/>
              <a:defRPr/>
            </a:pPr>
            <a:r>
              <a:rPr lang="en-US" sz="2000" b="1" kern="0" dirty="0" smtClean="0">
                <a:solidFill>
                  <a:srgbClr val="008000"/>
                </a:solidFill>
                <a:latin typeface="Arial"/>
                <a:ea typeface="+mn-ea"/>
              </a:rPr>
              <a:t>Howard K. Butcher, RN; PhD  </a:t>
            </a:r>
          </a:p>
          <a:p>
            <a:pPr marL="669925" lvl="1" indent="-325438" algn="l" eaLnBrk="1" hangingPunct="1">
              <a:buClr>
                <a:srgbClr val="3B812F"/>
              </a:buClr>
              <a:buSzPct val="60000"/>
              <a:defRPr/>
            </a:pPr>
            <a:r>
              <a:rPr lang="en-US" sz="2000" kern="0" dirty="0" smtClean="0">
                <a:solidFill>
                  <a:srgbClr val="008000"/>
                </a:solidFill>
                <a:latin typeface="Arial"/>
                <a:ea typeface="+mn-ea"/>
              </a:rPr>
              <a:t>Associate Professor</a:t>
            </a:r>
          </a:p>
          <a:p>
            <a:pPr marL="669925" lvl="1" indent="-325438" algn="l" eaLnBrk="1" hangingPunct="1">
              <a:buClr>
                <a:srgbClr val="3B812F"/>
              </a:buClr>
              <a:buSzPct val="60000"/>
              <a:defRPr/>
            </a:pPr>
            <a:r>
              <a:rPr lang="en-US" sz="2000" kern="0" dirty="0" smtClean="0">
                <a:solidFill>
                  <a:srgbClr val="008000"/>
                </a:solidFill>
                <a:latin typeface="Arial"/>
                <a:ea typeface="+mn-ea"/>
              </a:rPr>
              <a:t>Editor, NIC</a:t>
            </a:r>
          </a:p>
          <a:p>
            <a:pPr marL="669925" lvl="1" indent="-325438" algn="l" eaLnBrk="1" hangingPunct="1">
              <a:buClr>
                <a:srgbClr val="3B812F"/>
              </a:buClr>
              <a:buSzPct val="60000"/>
              <a:defRPr/>
            </a:pPr>
            <a:r>
              <a:rPr lang="en-US" sz="2000" kern="0" dirty="0" smtClean="0">
                <a:solidFill>
                  <a:srgbClr val="008000"/>
                </a:solidFill>
                <a:latin typeface="Arial"/>
                <a:ea typeface="+mn-ea"/>
              </a:rPr>
              <a:t>The University of Iowa</a:t>
            </a:r>
          </a:p>
          <a:p>
            <a:pPr marL="669925" lvl="1" indent="-325438" algn="l" eaLnBrk="1" hangingPunct="1">
              <a:buClr>
                <a:srgbClr val="3B812F"/>
              </a:buClr>
              <a:buSzPct val="60000"/>
              <a:defRPr/>
            </a:pPr>
            <a:r>
              <a:rPr lang="en-US" sz="2000" kern="0" dirty="0" smtClean="0">
                <a:solidFill>
                  <a:srgbClr val="008000"/>
                </a:solidFill>
                <a:latin typeface="Arial"/>
                <a:ea typeface="+mn-ea"/>
              </a:rPr>
              <a:t>College of Nursing</a:t>
            </a:r>
          </a:p>
          <a:p>
            <a:pPr marL="669925" lvl="1" indent="-325438" algn="l" eaLnBrk="1" hangingPunct="1">
              <a:buClr>
                <a:srgbClr val="3B812F"/>
              </a:buClr>
              <a:buSzPct val="60000"/>
              <a:defRPr/>
            </a:pPr>
            <a:r>
              <a:rPr lang="en-US" sz="2000" kern="0" dirty="0" smtClean="0">
                <a:solidFill>
                  <a:srgbClr val="008000"/>
                </a:solidFill>
                <a:latin typeface="Arial"/>
                <a:ea typeface="+mn-ea"/>
              </a:rPr>
              <a:t>Iowa City, Iowa 52242 USA</a:t>
            </a:r>
          </a:p>
          <a:p>
            <a:pPr marL="669925" lvl="1" indent="-325438" algn="l" eaLnBrk="1" hangingPunct="1">
              <a:buClr>
                <a:srgbClr val="3B812F"/>
              </a:buClr>
              <a:buSzPct val="60000"/>
              <a:defRPr/>
            </a:pPr>
            <a:r>
              <a:rPr lang="en-US" sz="2000" kern="0" dirty="0" smtClean="0">
                <a:solidFill>
                  <a:srgbClr val="008000"/>
                </a:solidFill>
                <a:latin typeface="Arial"/>
                <a:ea typeface="+mn-ea"/>
              </a:rPr>
              <a:t>319-335-7039</a:t>
            </a:r>
          </a:p>
          <a:p>
            <a:pPr marL="669925" lvl="1" indent="-325438" algn="l" eaLnBrk="1" hangingPunct="1">
              <a:buClr>
                <a:srgbClr val="3B812F"/>
              </a:buClr>
              <a:buSzPct val="60000"/>
              <a:defRPr/>
            </a:pPr>
            <a:r>
              <a:rPr lang="en-US" sz="2000" kern="0" dirty="0" err="1" smtClean="0">
                <a:solidFill>
                  <a:srgbClr val="008000"/>
                </a:solidFill>
                <a:latin typeface="Arial"/>
                <a:ea typeface="+mn-ea"/>
              </a:rPr>
              <a:t>howard-butcher@uiowa.edu</a:t>
            </a:r>
            <a:endParaRPr lang="en-US" sz="2000" kern="0" dirty="0" smtClean="0">
              <a:solidFill>
                <a:srgbClr val="008000"/>
              </a:solidFill>
              <a:latin typeface="Arial"/>
              <a:ea typeface="+mn-ea"/>
            </a:endParaRPr>
          </a:p>
        </p:txBody>
      </p:sp>
      <p:pic>
        <p:nvPicPr>
          <p:cNvPr id="46082" name="Picture 7" descr="redb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066800"/>
            <a:ext cx="385762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1295400" y="0"/>
            <a:ext cx="5029200" cy="987425"/>
          </a:xfrm>
          <a:prstGeom prst="rect">
            <a:avLst/>
          </a:prstGeom>
          <a:noFill/>
          <a:ln w="9525">
            <a:noFill/>
            <a:miter lim="800000"/>
            <a:headEnd/>
            <a:tailEnd/>
          </a:ln>
        </p:spPr>
        <p:txBody>
          <a:bodyPr anchor="ctr"/>
          <a:lstStyle/>
          <a:p>
            <a:pPr algn="ctr">
              <a:defRPr/>
            </a:pPr>
            <a:r>
              <a:rPr lang="en-US" sz="4000" b="1" dirty="0">
                <a:solidFill>
                  <a:srgbClr val="008000"/>
                </a:solidFill>
                <a:latin typeface="Times New Roman" pitchFamily="18" charset="0"/>
                <a:ea typeface="+mj-ea"/>
                <a:cs typeface="Times New Roman" pitchFamily="18" charset="0"/>
              </a:rPr>
              <a:t>Contact Information</a:t>
            </a:r>
          </a:p>
        </p:txBody>
      </p:sp>
      <p:pic>
        <p:nvPicPr>
          <p:cNvPr id="46084" name="Picture 2" descr="L:\CNC\images &amp; figures\LOGOS\NIC logos\NOWORD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2500" y="3613150"/>
            <a:ext cx="2806700"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1"/>
          <p:cNvSpPr txBox="1">
            <a:spLocks noChangeArrowheads="1"/>
          </p:cNvSpPr>
          <p:nvPr/>
        </p:nvSpPr>
        <p:spPr bwMode="auto">
          <a:xfrm>
            <a:off x="533400" y="838200"/>
            <a:ext cx="79502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3200" b="1" dirty="0">
                <a:solidFill>
                  <a:srgbClr val="008000"/>
                </a:solidFill>
              </a:rPr>
              <a:t>Humans need categories, names, in order to think and communicate. Linnaeus helped us see and communicate with nature that “conforms to the manner in which the human mind thinks.” </a:t>
            </a:r>
          </a:p>
          <a:p>
            <a:pPr eaLnBrk="1" hangingPunct="1"/>
            <a:endParaRPr lang="en-US" sz="3200" b="1" dirty="0">
              <a:solidFill>
                <a:srgbClr val="008000"/>
              </a:solidFill>
            </a:endParaRPr>
          </a:p>
          <a:p>
            <a:pPr eaLnBrk="1" hangingPunct="1"/>
            <a:r>
              <a:rPr lang="en-US" sz="3200" b="1" dirty="0">
                <a:solidFill>
                  <a:srgbClr val="008000"/>
                </a:solidFill>
              </a:rPr>
              <a:t>					E.O Wilson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2921000" y="317500"/>
            <a:ext cx="459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008000"/>
                </a:solidFill>
                <a:latin typeface="Times" charset="0"/>
                <a:cs typeface="Times" charset="0"/>
              </a:rPr>
              <a:t>Linnaeus’s Garden</a:t>
            </a:r>
          </a:p>
        </p:txBody>
      </p:sp>
      <p:pic>
        <p:nvPicPr>
          <p:cNvPr id="15362" name="Picture 5" descr="Screen Shot 2017-06-03 at 12.34.41 P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990600"/>
            <a:ext cx="7604125" cy="544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CNC Template" id="{EE88834A-9ECB-7445-B2BD-9AD5163C415F}" vid="{3C1C15DE-BF21-7B49-B4DE-0838749D92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CNC Template</Template>
  <TotalTime>362</TotalTime>
  <Words>2919</Words>
  <Application>Microsoft Office PowerPoint</Application>
  <PresentationFormat>On-screen Show (4:3)</PresentationFormat>
  <Paragraphs>608</Paragraphs>
  <Slides>75</Slides>
  <Notes>7</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Office Theme</vt:lpstr>
      <vt:lpstr>PowerPoint Presentation</vt:lpstr>
      <vt:lpstr>Integrating the Nursing Interventions Classification (NIC) into Education and Practice  </vt:lpstr>
      <vt:lpstr>How do we think?</vt:lpstr>
      <vt:lpstr>One way we think is in categories</vt:lpstr>
      <vt:lpstr>PowerPoint Presentation</vt:lpstr>
      <vt:lpstr>Classifications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Contribution of NIC to the Development of Nursing Science</vt:lpstr>
      <vt:lpstr>PowerPoint Presentation</vt:lpstr>
      <vt:lpstr>What Creates Nursing Identity</vt:lpstr>
      <vt:lpstr>How are Standardized Languages Used by Nurses?</vt:lpstr>
      <vt:lpstr>NURSING INTERVENTIONS CLASSIFICATION </vt:lpstr>
      <vt:lpstr>NIC 7th edition 2018</vt:lpstr>
      <vt:lpstr>Definitions</vt:lpstr>
      <vt:lpstr>Book Editions</vt:lpstr>
      <vt:lpstr>NIC 6th Edition 2013 &amp; NIC 7th Edition 2018</vt:lpstr>
      <vt:lpstr>Structure of the NIC Taxonomy</vt:lpstr>
      <vt:lpstr>PowerPoint Presentation</vt:lpstr>
      <vt:lpstr>PowerPoint Presentation</vt:lpstr>
      <vt:lpstr>PowerPoint Presentation</vt:lpstr>
      <vt:lpstr>Taxonomy of Nursing Interventions:   Domains &amp; Classes</vt:lpstr>
      <vt:lpstr>PowerPoint Presentation</vt:lpstr>
      <vt:lpstr>PowerPoint Presentation</vt:lpstr>
      <vt:lpstr>PowerPoint Presentation</vt:lpstr>
      <vt:lpstr>PowerPoint Presentation</vt:lpstr>
      <vt:lpstr>PowerPoint Presentation</vt:lpstr>
      <vt:lpstr>PowerPoint Presentation</vt:lpstr>
      <vt:lpstr>G. Electrolyte and Acid-Base Management Interventions to regulate electrolyte/acid base balance and prevent complications</vt:lpstr>
      <vt:lpstr>O. Behavior Therapy Interventions to reinforce or promote desirable behaviors or alter undesirable behaviors</vt:lpstr>
      <vt:lpstr>Benefits of Comparable Data </vt:lpstr>
      <vt:lpstr>PowerPoint Presentation</vt:lpstr>
      <vt:lpstr>Features of NIC</vt:lpstr>
      <vt:lpstr>Features of NIC</vt:lpstr>
      <vt:lpstr>Features of NIC</vt:lpstr>
      <vt:lpstr>PowerPoint Presentation</vt:lpstr>
      <vt:lpstr>PowerPoint Presentation</vt:lpstr>
      <vt:lpstr>NIC Translations</vt:lpstr>
      <vt:lpstr>International Integration of NIC  into the Electronic Systems</vt:lpstr>
      <vt:lpstr>NIC is Recognitions</vt:lpstr>
      <vt:lpstr>Integrating NIC into the EHR: Vendors</vt:lpstr>
      <vt:lpstr>Integrating NIC into the EHR: Vendors</vt:lpstr>
      <vt:lpstr> Impact of NIC Clinical Settings</vt:lpstr>
      <vt:lpstr>Impact of NIC in Practice: ADPIE Model of Clinical Reasoning</vt:lpstr>
      <vt:lpstr>NOC and NIC Linkages to  NANDA-I &amp; Clinical Conditions</vt:lpstr>
      <vt:lpstr>PowerPoint Presentation</vt:lpstr>
      <vt:lpstr>PowerPoint Presentation</vt:lpstr>
      <vt:lpstr>Integrating NIC into Specialty Areas</vt:lpstr>
      <vt:lpstr>Integrating NIC into Specialty Areas</vt:lpstr>
      <vt:lpstr>NIC: Impact on Practice</vt:lpstr>
      <vt:lpstr>Integrating NIC into Education</vt:lpstr>
      <vt:lpstr>Use of NIC in Nursing Education</vt:lpstr>
      <vt:lpstr>Processes to Integrate NIC  into the Curriculum </vt:lpstr>
      <vt:lpstr>Processes of Integration</vt:lpstr>
      <vt:lpstr>Processes of Integration</vt:lpstr>
      <vt:lpstr>Processes of Integration</vt:lpstr>
      <vt:lpstr>Processes of Integration</vt:lpstr>
      <vt:lpstr>Use of NIC in Research</vt:lpstr>
      <vt:lpstr>Use of NIC in Research</vt:lpstr>
      <vt:lpstr>Use of NIC in Research </vt:lpstr>
      <vt:lpstr>Use of NIC in Research</vt:lpstr>
      <vt:lpstr>Use of NIC in Research</vt:lpstr>
      <vt:lpstr>Designing Effectiveness Research</vt:lpstr>
      <vt:lpstr>Developing Evidence-Based Protocols</vt:lpstr>
      <vt:lpstr>Future Directions</vt:lpstr>
      <vt:lpstr>Future Research</vt:lpstr>
      <vt:lpstr>NIC as a Garden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Abe, Noriko</dc:creator>
  <cp:lastModifiedBy>Windows User</cp:lastModifiedBy>
  <cp:revision>50</cp:revision>
  <cp:lastPrinted>2014-08-25T20:36:08Z</cp:lastPrinted>
  <dcterms:created xsi:type="dcterms:W3CDTF">2017-06-09T06:56:02Z</dcterms:created>
  <dcterms:modified xsi:type="dcterms:W3CDTF">2017-11-07T12:35:20Z</dcterms:modified>
</cp:coreProperties>
</file>