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36"/>
  </p:notesMasterIdLst>
  <p:sldIdLst>
    <p:sldId id="265" r:id="rId5"/>
    <p:sldId id="288" r:id="rId6"/>
    <p:sldId id="317" r:id="rId7"/>
    <p:sldId id="289" r:id="rId8"/>
    <p:sldId id="292" r:id="rId9"/>
    <p:sldId id="323" r:id="rId10"/>
    <p:sldId id="293" r:id="rId11"/>
    <p:sldId id="324" r:id="rId12"/>
    <p:sldId id="297" r:id="rId13"/>
    <p:sldId id="298" r:id="rId14"/>
    <p:sldId id="311" r:id="rId15"/>
    <p:sldId id="318" r:id="rId16"/>
    <p:sldId id="329" r:id="rId17"/>
    <p:sldId id="330" r:id="rId18"/>
    <p:sldId id="332" r:id="rId19"/>
    <p:sldId id="331" r:id="rId20"/>
    <p:sldId id="319" r:id="rId21"/>
    <p:sldId id="333" r:id="rId22"/>
    <p:sldId id="334" r:id="rId23"/>
    <p:sldId id="321" r:id="rId24"/>
    <p:sldId id="335" r:id="rId25"/>
    <p:sldId id="325" r:id="rId26"/>
    <p:sldId id="326" r:id="rId27"/>
    <p:sldId id="327" r:id="rId28"/>
    <p:sldId id="328" r:id="rId29"/>
    <p:sldId id="314" r:id="rId30"/>
    <p:sldId id="338" r:id="rId31"/>
    <p:sldId id="336" r:id="rId32"/>
    <p:sldId id="308" r:id="rId33"/>
    <p:sldId id="337" r:id="rId34"/>
    <p:sldId id="283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5393"/>
    <a:srgbClr val="005A9B"/>
    <a:srgbClr val="979797"/>
    <a:srgbClr val="AFAFAF"/>
    <a:srgbClr val="55B8CE"/>
    <a:srgbClr val="D238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9" autoAdjust="0"/>
    <p:restoredTop sz="94599" autoAdjust="0"/>
  </p:normalViewPr>
  <p:slideViewPr>
    <p:cSldViewPr snapToGrid="0" snapToObjects="1">
      <p:cViewPr varScale="1">
        <p:scale>
          <a:sx n="106" d="100"/>
          <a:sy n="106" d="100"/>
        </p:scale>
        <p:origin x="520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00868C-8E28-6C4E-B6EE-A3491A9A6CA9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FA725E30-409B-844F-92D8-7B4E8F03CC26}">
      <dgm:prSet phldrT="[Text]" custT="1"/>
      <dgm:spPr/>
      <dgm:t>
        <a:bodyPr/>
        <a:lstStyle/>
        <a:p>
          <a:r>
            <a:rPr lang="en-US" sz="1800" dirty="0" smtClean="0"/>
            <a:t>Evidence-based assessment</a:t>
          </a:r>
          <a:endParaRPr lang="en-US" sz="1800" dirty="0"/>
        </a:p>
      </dgm:t>
    </dgm:pt>
    <dgm:pt modelId="{9ED17AA6-7DD5-364A-AB91-594F5C548CBE}" type="parTrans" cxnId="{5368C9EC-9D49-A149-BCAD-FD9D45E99314}">
      <dgm:prSet/>
      <dgm:spPr/>
      <dgm:t>
        <a:bodyPr/>
        <a:lstStyle/>
        <a:p>
          <a:endParaRPr lang="en-US"/>
        </a:p>
      </dgm:t>
    </dgm:pt>
    <dgm:pt modelId="{B7C47AC9-9D0C-3547-8CB9-6A0CD0AD5F87}" type="sibTrans" cxnId="{5368C9EC-9D49-A149-BCAD-FD9D45E99314}">
      <dgm:prSet/>
      <dgm:spPr/>
      <dgm:t>
        <a:bodyPr/>
        <a:lstStyle/>
        <a:p>
          <a:endParaRPr lang="en-US"/>
        </a:p>
      </dgm:t>
    </dgm:pt>
    <dgm:pt modelId="{71D50DB2-CA49-4341-BF50-E2E406DBC428}">
      <dgm:prSet phldrT="[Text]" custT="1"/>
      <dgm:spPr/>
      <dgm:t>
        <a:bodyPr/>
        <a:lstStyle/>
        <a:p>
          <a:r>
            <a:rPr lang="en-US" sz="1600" dirty="0" smtClean="0">
              <a:solidFill>
                <a:srgbClr val="FF0000"/>
              </a:solidFill>
            </a:rPr>
            <a:t>Nursing Diagnosis</a:t>
          </a:r>
        </a:p>
        <a:p>
          <a:r>
            <a:rPr lang="en-US" sz="1600" dirty="0" smtClean="0">
              <a:solidFill>
                <a:srgbClr val="FF0000"/>
              </a:solidFill>
            </a:rPr>
            <a:t>NANDA-I</a:t>
          </a:r>
          <a:endParaRPr lang="en-US" sz="1600" dirty="0">
            <a:solidFill>
              <a:srgbClr val="FF0000"/>
            </a:solidFill>
          </a:endParaRPr>
        </a:p>
      </dgm:t>
    </dgm:pt>
    <dgm:pt modelId="{D1646307-8B0F-A742-98CC-7C57B9E44F11}" type="parTrans" cxnId="{FE360A1A-07D0-1E45-816D-22E764ED033D}">
      <dgm:prSet/>
      <dgm:spPr/>
      <dgm:t>
        <a:bodyPr/>
        <a:lstStyle/>
        <a:p>
          <a:endParaRPr lang="en-US"/>
        </a:p>
      </dgm:t>
    </dgm:pt>
    <dgm:pt modelId="{C419EA91-B565-A34C-857F-C0D7D05D6F0E}" type="sibTrans" cxnId="{FE360A1A-07D0-1E45-816D-22E764ED033D}">
      <dgm:prSet/>
      <dgm:spPr/>
      <dgm:t>
        <a:bodyPr/>
        <a:lstStyle/>
        <a:p>
          <a:endParaRPr lang="en-US"/>
        </a:p>
      </dgm:t>
    </dgm:pt>
    <dgm:pt modelId="{7AA3623F-E358-594E-AC9D-7584EDE5BDF9}">
      <dgm:prSet phldrT="[Text]" custT="1"/>
      <dgm:spPr/>
      <dgm:t>
        <a:bodyPr/>
        <a:lstStyle/>
        <a:p>
          <a:r>
            <a:rPr lang="en-US" sz="1600" dirty="0" smtClean="0"/>
            <a:t>Evidence-based Intervention </a:t>
          </a:r>
          <a:r>
            <a:rPr lang="en-US" sz="1600" dirty="0" smtClean="0">
              <a:solidFill>
                <a:srgbClr val="FF0000"/>
              </a:solidFill>
            </a:rPr>
            <a:t>NIC</a:t>
          </a:r>
          <a:endParaRPr lang="en-US" sz="1600" dirty="0">
            <a:solidFill>
              <a:srgbClr val="FF0000"/>
            </a:solidFill>
          </a:endParaRPr>
        </a:p>
      </dgm:t>
    </dgm:pt>
    <dgm:pt modelId="{D4DB96A2-9815-6446-A9C9-3B5A849FE30E}" type="parTrans" cxnId="{CE88233D-BC6A-D844-8D9D-96CFFAC6B773}">
      <dgm:prSet/>
      <dgm:spPr/>
      <dgm:t>
        <a:bodyPr/>
        <a:lstStyle/>
        <a:p>
          <a:endParaRPr lang="en-US"/>
        </a:p>
      </dgm:t>
    </dgm:pt>
    <dgm:pt modelId="{207BFF50-0E97-264A-ADED-AB86770AF3D1}" type="sibTrans" cxnId="{CE88233D-BC6A-D844-8D9D-96CFFAC6B773}">
      <dgm:prSet/>
      <dgm:spPr/>
      <dgm:t>
        <a:bodyPr/>
        <a:lstStyle/>
        <a:p>
          <a:endParaRPr lang="en-US"/>
        </a:p>
      </dgm:t>
    </dgm:pt>
    <dgm:pt modelId="{A96E07FD-762A-C540-ACCF-F3ADFA6A5973}">
      <dgm:prSet custT="1"/>
      <dgm:spPr/>
      <dgm:t>
        <a:bodyPr/>
        <a:lstStyle/>
        <a:p>
          <a:r>
            <a:rPr lang="en-US" sz="1800" dirty="0" smtClean="0"/>
            <a:t>Culturally-safe  goal setting</a:t>
          </a:r>
        </a:p>
      </dgm:t>
    </dgm:pt>
    <dgm:pt modelId="{617726D8-3C5E-1E4E-8E91-63345EE84946}" type="parTrans" cxnId="{1F68938B-8897-834F-9D71-12BD8CB76C39}">
      <dgm:prSet/>
      <dgm:spPr/>
      <dgm:t>
        <a:bodyPr/>
        <a:lstStyle/>
        <a:p>
          <a:endParaRPr lang="en-US"/>
        </a:p>
      </dgm:t>
    </dgm:pt>
    <dgm:pt modelId="{49F51941-F8B9-FF4F-AE55-DFB130E2D1BA}" type="sibTrans" cxnId="{1F68938B-8897-834F-9D71-12BD8CB76C39}">
      <dgm:prSet/>
      <dgm:spPr/>
      <dgm:t>
        <a:bodyPr/>
        <a:lstStyle/>
        <a:p>
          <a:endParaRPr lang="en-US"/>
        </a:p>
      </dgm:t>
    </dgm:pt>
    <dgm:pt modelId="{B0F3D52D-6ADD-A24F-917E-33B456A59643}">
      <dgm:prSet/>
      <dgm:spPr/>
      <dgm:t>
        <a:bodyPr/>
        <a:lstStyle/>
        <a:p>
          <a:r>
            <a:rPr lang="en-US" dirty="0" smtClean="0"/>
            <a:t>Outcome evaluation</a:t>
          </a:r>
        </a:p>
        <a:p>
          <a:r>
            <a:rPr lang="en-US" dirty="0" smtClean="0">
              <a:solidFill>
                <a:srgbClr val="FF0000"/>
              </a:solidFill>
            </a:rPr>
            <a:t>NOC</a:t>
          </a:r>
          <a:endParaRPr lang="en-US" dirty="0">
            <a:solidFill>
              <a:srgbClr val="FF0000"/>
            </a:solidFill>
          </a:endParaRPr>
        </a:p>
      </dgm:t>
    </dgm:pt>
    <dgm:pt modelId="{83361D2B-AD51-FC48-B439-D4F3C06F0394}" type="parTrans" cxnId="{3B376A12-F795-0341-80F5-37E70BE24741}">
      <dgm:prSet/>
      <dgm:spPr/>
      <dgm:t>
        <a:bodyPr/>
        <a:lstStyle/>
        <a:p>
          <a:endParaRPr lang="en-US"/>
        </a:p>
      </dgm:t>
    </dgm:pt>
    <dgm:pt modelId="{2F5A43D7-58CB-754E-A971-5EFCF1E1A4BD}" type="sibTrans" cxnId="{3B376A12-F795-0341-80F5-37E70BE24741}">
      <dgm:prSet/>
      <dgm:spPr/>
      <dgm:t>
        <a:bodyPr/>
        <a:lstStyle/>
        <a:p>
          <a:endParaRPr lang="en-US"/>
        </a:p>
      </dgm:t>
    </dgm:pt>
    <dgm:pt modelId="{3EFC28D6-D38F-AD46-A99F-4E32509C8546}" type="pres">
      <dgm:prSet presAssocID="{1C00868C-8E28-6C4E-B6EE-A3491A9A6CA9}" presName="Name0" presStyleCnt="0">
        <dgm:presLayoutVars>
          <dgm:dir/>
          <dgm:resizeHandles val="exact"/>
        </dgm:presLayoutVars>
      </dgm:prSet>
      <dgm:spPr/>
    </dgm:pt>
    <dgm:pt modelId="{AFAB9764-D0FA-7443-8EBA-A7E407C97A58}" type="pres">
      <dgm:prSet presAssocID="{FA725E30-409B-844F-92D8-7B4E8F03CC26}" presName="parTxOnly" presStyleLbl="node1" presStyleIdx="0" presStyleCnt="5" custScaleX="985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EFF9A-6C0B-584E-B875-0801FDC81E30}" type="pres">
      <dgm:prSet presAssocID="{B7C47AC9-9D0C-3547-8CB9-6A0CD0AD5F87}" presName="parSpace" presStyleCnt="0"/>
      <dgm:spPr/>
    </dgm:pt>
    <dgm:pt modelId="{507A5B2E-E2ED-C74C-8E40-973796EF546E}" type="pres">
      <dgm:prSet presAssocID="{71D50DB2-CA49-4341-BF50-E2E406DBC428}" presName="parTxOnly" presStyleLbl="node1" presStyleIdx="1" presStyleCnt="5" custLinFactNeighborX="3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4F357-0B8E-7048-AC68-1A0E6AE6DEC9}" type="pres">
      <dgm:prSet presAssocID="{C419EA91-B565-A34C-857F-C0D7D05D6F0E}" presName="parSpace" presStyleCnt="0"/>
      <dgm:spPr/>
    </dgm:pt>
    <dgm:pt modelId="{58EE655F-1738-AB43-8BB0-556723C2E28B}" type="pres">
      <dgm:prSet presAssocID="{7AA3623F-E358-594E-AC9D-7584EDE5BDF9}" presName="parTxOnly" presStyleLbl="node1" presStyleIdx="2" presStyleCnt="5" custLinFactNeighborY="-28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BCDBD-EB79-3B49-9688-E713F8334984}" type="pres">
      <dgm:prSet presAssocID="{207BFF50-0E97-264A-ADED-AB86770AF3D1}" presName="parSpace" presStyleCnt="0"/>
      <dgm:spPr/>
    </dgm:pt>
    <dgm:pt modelId="{8CAF3112-A828-BC4E-A0A0-5F9FFD2BB2AC}" type="pres">
      <dgm:prSet presAssocID="{A96E07FD-762A-C540-ACCF-F3ADFA6A5973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297DB-9AB7-8740-AA0A-C56027EA288F}" type="pres">
      <dgm:prSet presAssocID="{49F51941-F8B9-FF4F-AE55-DFB130E2D1BA}" presName="parSpace" presStyleCnt="0"/>
      <dgm:spPr/>
    </dgm:pt>
    <dgm:pt modelId="{706A59F8-5BE2-CA41-9391-862EB635384C}" type="pres">
      <dgm:prSet presAssocID="{B0F3D52D-6ADD-A24F-917E-33B456A59643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FD2FA27-FF87-2943-8CD9-501EDB8E0F01}" type="presOf" srcId="{71D50DB2-CA49-4341-BF50-E2E406DBC428}" destId="{507A5B2E-E2ED-C74C-8E40-973796EF546E}" srcOrd="0" destOrd="0" presId="urn:microsoft.com/office/officeart/2005/8/layout/hChevron3"/>
    <dgm:cxn modelId="{CE88233D-BC6A-D844-8D9D-96CFFAC6B773}" srcId="{1C00868C-8E28-6C4E-B6EE-A3491A9A6CA9}" destId="{7AA3623F-E358-594E-AC9D-7584EDE5BDF9}" srcOrd="2" destOrd="0" parTransId="{D4DB96A2-9815-6446-A9C9-3B5A849FE30E}" sibTransId="{207BFF50-0E97-264A-ADED-AB86770AF3D1}"/>
    <dgm:cxn modelId="{9FC26FAA-47EF-214C-B6F7-5AA94925C61F}" type="presOf" srcId="{FA725E30-409B-844F-92D8-7B4E8F03CC26}" destId="{AFAB9764-D0FA-7443-8EBA-A7E407C97A58}" srcOrd="0" destOrd="0" presId="urn:microsoft.com/office/officeart/2005/8/layout/hChevron3"/>
    <dgm:cxn modelId="{1F68938B-8897-834F-9D71-12BD8CB76C39}" srcId="{1C00868C-8E28-6C4E-B6EE-A3491A9A6CA9}" destId="{A96E07FD-762A-C540-ACCF-F3ADFA6A5973}" srcOrd="3" destOrd="0" parTransId="{617726D8-3C5E-1E4E-8E91-63345EE84946}" sibTransId="{49F51941-F8B9-FF4F-AE55-DFB130E2D1BA}"/>
    <dgm:cxn modelId="{5368C9EC-9D49-A149-BCAD-FD9D45E99314}" srcId="{1C00868C-8E28-6C4E-B6EE-A3491A9A6CA9}" destId="{FA725E30-409B-844F-92D8-7B4E8F03CC26}" srcOrd="0" destOrd="0" parTransId="{9ED17AA6-7DD5-364A-AB91-594F5C548CBE}" sibTransId="{B7C47AC9-9D0C-3547-8CB9-6A0CD0AD5F87}"/>
    <dgm:cxn modelId="{3C2B4AB0-0637-DB46-9B4A-C315064F4931}" type="presOf" srcId="{1C00868C-8E28-6C4E-B6EE-A3491A9A6CA9}" destId="{3EFC28D6-D38F-AD46-A99F-4E32509C8546}" srcOrd="0" destOrd="0" presId="urn:microsoft.com/office/officeart/2005/8/layout/hChevron3"/>
    <dgm:cxn modelId="{3B376A12-F795-0341-80F5-37E70BE24741}" srcId="{1C00868C-8E28-6C4E-B6EE-A3491A9A6CA9}" destId="{B0F3D52D-6ADD-A24F-917E-33B456A59643}" srcOrd="4" destOrd="0" parTransId="{83361D2B-AD51-FC48-B439-D4F3C06F0394}" sibTransId="{2F5A43D7-58CB-754E-A971-5EFCF1E1A4BD}"/>
    <dgm:cxn modelId="{1D889BA0-51E1-964B-B011-E5D1A0F3B317}" type="presOf" srcId="{7AA3623F-E358-594E-AC9D-7584EDE5BDF9}" destId="{58EE655F-1738-AB43-8BB0-556723C2E28B}" srcOrd="0" destOrd="0" presId="urn:microsoft.com/office/officeart/2005/8/layout/hChevron3"/>
    <dgm:cxn modelId="{3EAFC5E1-6B94-BA4C-BC00-1D5F93CAEFE0}" type="presOf" srcId="{B0F3D52D-6ADD-A24F-917E-33B456A59643}" destId="{706A59F8-5BE2-CA41-9391-862EB635384C}" srcOrd="0" destOrd="0" presId="urn:microsoft.com/office/officeart/2005/8/layout/hChevron3"/>
    <dgm:cxn modelId="{9E4D2F36-C00E-AD48-9A82-0213B3E0E766}" type="presOf" srcId="{A96E07FD-762A-C540-ACCF-F3ADFA6A5973}" destId="{8CAF3112-A828-BC4E-A0A0-5F9FFD2BB2AC}" srcOrd="0" destOrd="0" presId="urn:microsoft.com/office/officeart/2005/8/layout/hChevron3"/>
    <dgm:cxn modelId="{FE360A1A-07D0-1E45-816D-22E764ED033D}" srcId="{1C00868C-8E28-6C4E-B6EE-A3491A9A6CA9}" destId="{71D50DB2-CA49-4341-BF50-E2E406DBC428}" srcOrd="1" destOrd="0" parTransId="{D1646307-8B0F-A742-98CC-7C57B9E44F11}" sibTransId="{C419EA91-B565-A34C-857F-C0D7D05D6F0E}"/>
    <dgm:cxn modelId="{D66869AE-1CED-A940-921E-70DB4477A214}" type="presParOf" srcId="{3EFC28D6-D38F-AD46-A99F-4E32509C8546}" destId="{AFAB9764-D0FA-7443-8EBA-A7E407C97A58}" srcOrd="0" destOrd="0" presId="urn:microsoft.com/office/officeart/2005/8/layout/hChevron3"/>
    <dgm:cxn modelId="{4A6B4387-000F-3847-AAC7-92E321A9D705}" type="presParOf" srcId="{3EFC28D6-D38F-AD46-A99F-4E32509C8546}" destId="{BD2EFF9A-6C0B-584E-B875-0801FDC81E30}" srcOrd="1" destOrd="0" presId="urn:microsoft.com/office/officeart/2005/8/layout/hChevron3"/>
    <dgm:cxn modelId="{CF6A187A-8821-594B-8EF1-5FEB179EDD35}" type="presParOf" srcId="{3EFC28D6-D38F-AD46-A99F-4E32509C8546}" destId="{507A5B2E-E2ED-C74C-8E40-973796EF546E}" srcOrd="2" destOrd="0" presId="urn:microsoft.com/office/officeart/2005/8/layout/hChevron3"/>
    <dgm:cxn modelId="{D5D2BA77-7604-B34B-964E-E793D20FFF7B}" type="presParOf" srcId="{3EFC28D6-D38F-AD46-A99F-4E32509C8546}" destId="{F9F4F357-0B8E-7048-AC68-1A0E6AE6DEC9}" srcOrd="3" destOrd="0" presId="urn:microsoft.com/office/officeart/2005/8/layout/hChevron3"/>
    <dgm:cxn modelId="{E6EE4A8B-0FB4-CA47-9CB4-3B9EBC52E997}" type="presParOf" srcId="{3EFC28D6-D38F-AD46-A99F-4E32509C8546}" destId="{58EE655F-1738-AB43-8BB0-556723C2E28B}" srcOrd="4" destOrd="0" presId="urn:microsoft.com/office/officeart/2005/8/layout/hChevron3"/>
    <dgm:cxn modelId="{2C3CC05E-61FB-154C-803C-1F992AE32EA8}" type="presParOf" srcId="{3EFC28D6-D38F-AD46-A99F-4E32509C8546}" destId="{E02BCDBD-EB79-3B49-9688-E713F8334984}" srcOrd="5" destOrd="0" presId="urn:microsoft.com/office/officeart/2005/8/layout/hChevron3"/>
    <dgm:cxn modelId="{A51C6B82-E6FB-A948-819B-6EB5B0FC7359}" type="presParOf" srcId="{3EFC28D6-D38F-AD46-A99F-4E32509C8546}" destId="{8CAF3112-A828-BC4E-A0A0-5F9FFD2BB2AC}" srcOrd="6" destOrd="0" presId="urn:microsoft.com/office/officeart/2005/8/layout/hChevron3"/>
    <dgm:cxn modelId="{C991269C-6F71-7F42-B0CA-EE7088C24EAA}" type="presParOf" srcId="{3EFC28D6-D38F-AD46-A99F-4E32509C8546}" destId="{54B297DB-9AB7-8740-AA0A-C56027EA288F}" srcOrd="7" destOrd="0" presId="urn:microsoft.com/office/officeart/2005/8/layout/hChevron3"/>
    <dgm:cxn modelId="{F5299994-B6CC-654B-B661-67679AD65CD2}" type="presParOf" srcId="{3EFC28D6-D38F-AD46-A99F-4E32509C8546}" destId="{706A59F8-5BE2-CA41-9391-862EB635384C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C00868C-8E28-6C4E-B6EE-A3491A9A6CA9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FA725E30-409B-844F-92D8-7B4E8F03CC26}">
      <dgm:prSet phldrT="[Text]" custT="1"/>
      <dgm:spPr/>
      <dgm:t>
        <a:bodyPr/>
        <a:lstStyle/>
        <a:p>
          <a:r>
            <a:rPr lang="en-US" sz="1800" dirty="0" smtClean="0"/>
            <a:t>Evidence-based assessment</a:t>
          </a:r>
          <a:endParaRPr lang="en-US" sz="1800" dirty="0"/>
        </a:p>
      </dgm:t>
    </dgm:pt>
    <dgm:pt modelId="{9ED17AA6-7DD5-364A-AB91-594F5C548CBE}" type="parTrans" cxnId="{5368C9EC-9D49-A149-BCAD-FD9D45E99314}">
      <dgm:prSet/>
      <dgm:spPr/>
      <dgm:t>
        <a:bodyPr/>
        <a:lstStyle/>
        <a:p>
          <a:endParaRPr lang="en-US"/>
        </a:p>
      </dgm:t>
    </dgm:pt>
    <dgm:pt modelId="{B7C47AC9-9D0C-3547-8CB9-6A0CD0AD5F87}" type="sibTrans" cxnId="{5368C9EC-9D49-A149-BCAD-FD9D45E99314}">
      <dgm:prSet/>
      <dgm:spPr/>
      <dgm:t>
        <a:bodyPr/>
        <a:lstStyle/>
        <a:p>
          <a:endParaRPr lang="en-US"/>
        </a:p>
      </dgm:t>
    </dgm:pt>
    <dgm:pt modelId="{71D50DB2-CA49-4341-BF50-E2E406DBC428}">
      <dgm:prSet phldrT="[Text]" custT="1"/>
      <dgm:spPr/>
      <dgm:t>
        <a:bodyPr/>
        <a:lstStyle/>
        <a:p>
          <a:r>
            <a:rPr lang="en-US" sz="1600" dirty="0" smtClean="0"/>
            <a:t>Nursing Diagnosis*</a:t>
          </a:r>
        </a:p>
        <a:p>
          <a:r>
            <a:rPr lang="en-US" sz="1600" dirty="0" smtClean="0">
              <a:solidFill>
                <a:srgbClr val="FF0000"/>
              </a:solidFill>
            </a:rPr>
            <a:t>NANDA-I</a:t>
          </a:r>
          <a:endParaRPr lang="en-US" sz="1600" dirty="0">
            <a:solidFill>
              <a:srgbClr val="FF0000"/>
            </a:solidFill>
          </a:endParaRPr>
        </a:p>
      </dgm:t>
    </dgm:pt>
    <dgm:pt modelId="{D1646307-8B0F-A742-98CC-7C57B9E44F11}" type="parTrans" cxnId="{FE360A1A-07D0-1E45-816D-22E764ED033D}">
      <dgm:prSet/>
      <dgm:spPr/>
      <dgm:t>
        <a:bodyPr/>
        <a:lstStyle/>
        <a:p>
          <a:endParaRPr lang="en-US"/>
        </a:p>
      </dgm:t>
    </dgm:pt>
    <dgm:pt modelId="{C419EA91-B565-A34C-857F-C0D7D05D6F0E}" type="sibTrans" cxnId="{FE360A1A-07D0-1E45-816D-22E764ED033D}">
      <dgm:prSet/>
      <dgm:spPr/>
      <dgm:t>
        <a:bodyPr/>
        <a:lstStyle/>
        <a:p>
          <a:endParaRPr lang="en-US"/>
        </a:p>
      </dgm:t>
    </dgm:pt>
    <dgm:pt modelId="{7AA3623F-E358-594E-AC9D-7584EDE5BDF9}">
      <dgm:prSet phldrT="[Text]" custT="1"/>
      <dgm:spPr/>
      <dgm:t>
        <a:bodyPr/>
        <a:lstStyle/>
        <a:p>
          <a:r>
            <a:rPr lang="en-US" sz="1600" dirty="0" smtClean="0"/>
            <a:t>Evidence-based Intervention </a:t>
          </a:r>
          <a:r>
            <a:rPr lang="en-US" sz="1600" dirty="0" smtClean="0">
              <a:solidFill>
                <a:srgbClr val="FF0000"/>
              </a:solidFill>
            </a:rPr>
            <a:t>NIC</a:t>
          </a:r>
          <a:endParaRPr lang="en-US" sz="1600" dirty="0">
            <a:solidFill>
              <a:srgbClr val="FF0000"/>
            </a:solidFill>
          </a:endParaRPr>
        </a:p>
      </dgm:t>
    </dgm:pt>
    <dgm:pt modelId="{D4DB96A2-9815-6446-A9C9-3B5A849FE30E}" type="parTrans" cxnId="{CE88233D-BC6A-D844-8D9D-96CFFAC6B773}">
      <dgm:prSet/>
      <dgm:spPr/>
      <dgm:t>
        <a:bodyPr/>
        <a:lstStyle/>
        <a:p>
          <a:endParaRPr lang="en-US"/>
        </a:p>
      </dgm:t>
    </dgm:pt>
    <dgm:pt modelId="{207BFF50-0E97-264A-ADED-AB86770AF3D1}" type="sibTrans" cxnId="{CE88233D-BC6A-D844-8D9D-96CFFAC6B773}">
      <dgm:prSet/>
      <dgm:spPr/>
      <dgm:t>
        <a:bodyPr/>
        <a:lstStyle/>
        <a:p>
          <a:endParaRPr lang="en-US"/>
        </a:p>
      </dgm:t>
    </dgm:pt>
    <dgm:pt modelId="{A96E07FD-762A-C540-ACCF-F3ADFA6A5973}">
      <dgm:prSet custT="1"/>
      <dgm:spPr/>
      <dgm:t>
        <a:bodyPr/>
        <a:lstStyle/>
        <a:p>
          <a:r>
            <a:rPr lang="en-US" sz="1800" dirty="0" smtClean="0"/>
            <a:t>Culturally-safe  goal setting</a:t>
          </a:r>
        </a:p>
      </dgm:t>
    </dgm:pt>
    <dgm:pt modelId="{617726D8-3C5E-1E4E-8E91-63345EE84946}" type="parTrans" cxnId="{1F68938B-8897-834F-9D71-12BD8CB76C39}">
      <dgm:prSet/>
      <dgm:spPr/>
      <dgm:t>
        <a:bodyPr/>
        <a:lstStyle/>
        <a:p>
          <a:endParaRPr lang="en-US"/>
        </a:p>
      </dgm:t>
    </dgm:pt>
    <dgm:pt modelId="{49F51941-F8B9-FF4F-AE55-DFB130E2D1BA}" type="sibTrans" cxnId="{1F68938B-8897-834F-9D71-12BD8CB76C39}">
      <dgm:prSet/>
      <dgm:spPr/>
      <dgm:t>
        <a:bodyPr/>
        <a:lstStyle/>
        <a:p>
          <a:endParaRPr lang="en-US"/>
        </a:p>
      </dgm:t>
    </dgm:pt>
    <dgm:pt modelId="{B0F3D52D-6ADD-A24F-917E-33B456A59643}">
      <dgm:prSet/>
      <dgm:spPr/>
      <dgm:t>
        <a:bodyPr/>
        <a:lstStyle/>
        <a:p>
          <a:r>
            <a:rPr lang="en-US" dirty="0" smtClean="0"/>
            <a:t>Outcome evaluation</a:t>
          </a:r>
        </a:p>
        <a:p>
          <a:r>
            <a:rPr lang="en-US" dirty="0" smtClean="0">
              <a:solidFill>
                <a:srgbClr val="FF0000"/>
              </a:solidFill>
            </a:rPr>
            <a:t>NOC</a:t>
          </a:r>
          <a:endParaRPr lang="en-US" dirty="0">
            <a:solidFill>
              <a:srgbClr val="FF0000"/>
            </a:solidFill>
          </a:endParaRPr>
        </a:p>
      </dgm:t>
    </dgm:pt>
    <dgm:pt modelId="{83361D2B-AD51-FC48-B439-D4F3C06F0394}" type="parTrans" cxnId="{3B376A12-F795-0341-80F5-37E70BE24741}">
      <dgm:prSet/>
      <dgm:spPr/>
      <dgm:t>
        <a:bodyPr/>
        <a:lstStyle/>
        <a:p>
          <a:endParaRPr lang="en-US"/>
        </a:p>
      </dgm:t>
    </dgm:pt>
    <dgm:pt modelId="{2F5A43D7-58CB-754E-A971-5EFCF1E1A4BD}" type="sibTrans" cxnId="{3B376A12-F795-0341-80F5-37E70BE24741}">
      <dgm:prSet/>
      <dgm:spPr/>
      <dgm:t>
        <a:bodyPr/>
        <a:lstStyle/>
        <a:p>
          <a:endParaRPr lang="en-US"/>
        </a:p>
      </dgm:t>
    </dgm:pt>
    <dgm:pt modelId="{3EFC28D6-D38F-AD46-A99F-4E32509C8546}" type="pres">
      <dgm:prSet presAssocID="{1C00868C-8E28-6C4E-B6EE-A3491A9A6CA9}" presName="Name0" presStyleCnt="0">
        <dgm:presLayoutVars>
          <dgm:dir/>
          <dgm:resizeHandles val="exact"/>
        </dgm:presLayoutVars>
      </dgm:prSet>
      <dgm:spPr/>
    </dgm:pt>
    <dgm:pt modelId="{AFAB9764-D0FA-7443-8EBA-A7E407C97A58}" type="pres">
      <dgm:prSet presAssocID="{FA725E30-409B-844F-92D8-7B4E8F03CC26}" presName="parTxOnly" presStyleLbl="node1" presStyleIdx="0" presStyleCnt="5" custScaleX="985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EFF9A-6C0B-584E-B875-0801FDC81E30}" type="pres">
      <dgm:prSet presAssocID="{B7C47AC9-9D0C-3547-8CB9-6A0CD0AD5F87}" presName="parSpace" presStyleCnt="0"/>
      <dgm:spPr/>
    </dgm:pt>
    <dgm:pt modelId="{507A5B2E-E2ED-C74C-8E40-973796EF546E}" type="pres">
      <dgm:prSet presAssocID="{71D50DB2-CA49-4341-BF50-E2E406DBC428}" presName="parTxOnly" presStyleLbl="node1" presStyleIdx="1" presStyleCnt="5" custLinFactNeighborX="3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4F357-0B8E-7048-AC68-1A0E6AE6DEC9}" type="pres">
      <dgm:prSet presAssocID="{C419EA91-B565-A34C-857F-C0D7D05D6F0E}" presName="parSpace" presStyleCnt="0"/>
      <dgm:spPr/>
    </dgm:pt>
    <dgm:pt modelId="{58EE655F-1738-AB43-8BB0-556723C2E28B}" type="pres">
      <dgm:prSet presAssocID="{7AA3623F-E358-594E-AC9D-7584EDE5BDF9}" presName="parTxOnly" presStyleLbl="node1" presStyleIdx="2" presStyleCnt="5" custLinFactNeighborY="-28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BCDBD-EB79-3B49-9688-E713F8334984}" type="pres">
      <dgm:prSet presAssocID="{207BFF50-0E97-264A-ADED-AB86770AF3D1}" presName="parSpace" presStyleCnt="0"/>
      <dgm:spPr/>
    </dgm:pt>
    <dgm:pt modelId="{8CAF3112-A828-BC4E-A0A0-5F9FFD2BB2AC}" type="pres">
      <dgm:prSet presAssocID="{A96E07FD-762A-C540-ACCF-F3ADFA6A5973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297DB-9AB7-8740-AA0A-C56027EA288F}" type="pres">
      <dgm:prSet presAssocID="{49F51941-F8B9-FF4F-AE55-DFB130E2D1BA}" presName="parSpace" presStyleCnt="0"/>
      <dgm:spPr/>
    </dgm:pt>
    <dgm:pt modelId="{706A59F8-5BE2-CA41-9391-862EB635384C}" type="pres">
      <dgm:prSet presAssocID="{B0F3D52D-6ADD-A24F-917E-33B456A59643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A8C9F9-1949-6246-9526-EA20CB1A7C4A}" type="presOf" srcId="{7AA3623F-E358-594E-AC9D-7584EDE5BDF9}" destId="{58EE655F-1738-AB43-8BB0-556723C2E28B}" srcOrd="0" destOrd="0" presId="urn:microsoft.com/office/officeart/2005/8/layout/hChevron3"/>
    <dgm:cxn modelId="{CE88233D-BC6A-D844-8D9D-96CFFAC6B773}" srcId="{1C00868C-8E28-6C4E-B6EE-A3491A9A6CA9}" destId="{7AA3623F-E358-594E-AC9D-7584EDE5BDF9}" srcOrd="2" destOrd="0" parTransId="{D4DB96A2-9815-6446-A9C9-3B5A849FE30E}" sibTransId="{207BFF50-0E97-264A-ADED-AB86770AF3D1}"/>
    <dgm:cxn modelId="{4A308C2F-DEBE-5049-97CB-33D9605FB4B4}" type="presOf" srcId="{71D50DB2-CA49-4341-BF50-E2E406DBC428}" destId="{507A5B2E-E2ED-C74C-8E40-973796EF546E}" srcOrd="0" destOrd="0" presId="urn:microsoft.com/office/officeart/2005/8/layout/hChevron3"/>
    <dgm:cxn modelId="{1F68938B-8897-834F-9D71-12BD8CB76C39}" srcId="{1C00868C-8E28-6C4E-B6EE-A3491A9A6CA9}" destId="{A96E07FD-762A-C540-ACCF-F3ADFA6A5973}" srcOrd="3" destOrd="0" parTransId="{617726D8-3C5E-1E4E-8E91-63345EE84946}" sibTransId="{49F51941-F8B9-FF4F-AE55-DFB130E2D1BA}"/>
    <dgm:cxn modelId="{6C8CBCDC-6658-574E-A237-4C09C063F700}" type="presOf" srcId="{A96E07FD-762A-C540-ACCF-F3ADFA6A5973}" destId="{8CAF3112-A828-BC4E-A0A0-5F9FFD2BB2AC}" srcOrd="0" destOrd="0" presId="urn:microsoft.com/office/officeart/2005/8/layout/hChevron3"/>
    <dgm:cxn modelId="{C1942A94-AB3E-3A46-B683-BF622F709C1B}" type="presOf" srcId="{B0F3D52D-6ADD-A24F-917E-33B456A59643}" destId="{706A59F8-5BE2-CA41-9391-862EB635384C}" srcOrd="0" destOrd="0" presId="urn:microsoft.com/office/officeart/2005/8/layout/hChevron3"/>
    <dgm:cxn modelId="{5368C9EC-9D49-A149-BCAD-FD9D45E99314}" srcId="{1C00868C-8E28-6C4E-B6EE-A3491A9A6CA9}" destId="{FA725E30-409B-844F-92D8-7B4E8F03CC26}" srcOrd="0" destOrd="0" parTransId="{9ED17AA6-7DD5-364A-AB91-594F5C548CBE}" sibTransId="{B7C47AC9-9D0C-3547-8CB9-6A0CD0AD5F87}"/>
    <dgm:cxn modelId="{3B376A12-F795-0341-80F5-37E70BE24741}" srcId="{1C00868C-8E28-6C4E-B6EE-A3491A9A6CA9}" destId="{B0F3D52D-6ADD-A24F-917E-33B456A59643}" srcOrd="4" destOrd="0" parTransId="{83361D2B-AD51-FC48-B439-D4F3C06F0394}" sibTransId="{2F5A43D7-58CB-754E-A971-5EFCF1E1A4BD}"/>
    <dgm:cxn modelId="{AB697080-8920-B543-A0BA-3E2E263828CB}" type="presOf" srcId="{FA725E30-409B-844F-92D8-7B4E8F03CC26}" destId="{AFAB9764-D0FA-7443-8EBA-A7E407C97A58}" srcOrd="0" destOrd="0" presId="urn:microsoft.com/office/officeart/2005/8/layout/hChevron3"/>
    <dgm:cxn modelId="{C062D235-2382-E042-8C50-080346B3775C}" type="presOf" srcId="{1C00868C-8E28-6C4E-B6EE-A3491A9A6CA9}" destId="{3EFC28D6-D38F-AD46-A99F-4E32509C8546}" srcOrd="0" destOrd="0" presId="urn:microsoft.com/office/officeart/2005/8/layout/hChevron3"/>
    <dgm:cxn modelId="{FE360A1A-07D0-1E45-816D-22E764ED033D}" srcId="{1C00868C-8E28-6C4E-B6EE-A3491A9A6CA9}" destId="{71D50DB2-CA49-4341-BF50-E2E406DBC428}" srcOrd="1" destOrd="0" parTransId="{D1646307-8B0F-A742-98CC-7C57B9E44F11}" sibTransId="{C419EA91-B565-A34C-857F-C0D7D05D6F0E}"/>
    <dgm:cxn modelId="{8FB49470-8115-9F4D-A9B3-A2B4AD191F49}" type="presParOf" srcId="{3EFC28D6-D38F-AD46-A99F-4E32509C8546}" destId="{AFAB9764-D0FA-7443-8EBA-A7E407C97A58}" srcOrd="0" destOrd="0" presId="urn:microsoft.com/office/officeart/2005/8/layout/hChevron3"/>
    <dgm:cxn modelId="{9AE9D9EC-B9F5-B249-9D00-257F249F25E8}" type="presParOf" srcId="{3EFC28D6-D38F-AD46-A99F-4E32509C8546}" destId="{BD2EFF9A-6C0B-584E-B875-0801FDC81E30}" srcOrd="1" destOrd="0" presId="urn:microsoft.com/office/officeart/2005/8/layout/hChevron3"/>
    <dgm:cxn modelId="{9D3613F0-5F13-2049-9623-240E9601BA50}" type="presParOf" srcId="{3EFC28D6-D38F-AD46-A99F-4E32509C8546}" destId="{507A5B2E-E2ED-C74C-8E40-973796EF546E}" srcOrd="2" destOrd="0" presId="urn:microsoft.com/office/officeart/2005/8/layout/hChevron3"/>
    <dgm:cxn modelId="{693B2FBB-E064-0D42-AB16-3A05DA232BD3}" type="presParOf" srcId="{3EFC28D6-D38F-AD46-A99F-4E32509C8546}" destId="{F9F4F357-0B8E-7048-AC68-1A0E6AE6DEC9}" srcOrd="3" destOrd="0" presId="urn:microsoft.com/office/officeart/2005/8/layout/hChevron3"/>
    <dgm:cxn modelId="{41B65428-B5D9-564F-8CD3-ED0E71C64B65}" type="presParOf" srcId="{3EFC28D6-D38F-AD46-A99F-4E32509C8546}" destId="{58EE655F-1738-AB43-8BB0-556723C2E28B}" srcOrd="4" destOrd="0" presId="urn:microsoft.com/office/officeart/2005/8/layout/hChevron3"/>
    <dgm:cxn modelId="{1ED81569-CA2F-1C42-84A2-3C15ABD503F5}" type="presParOf" srcId="{3EFC28D6-D38F-AD46-A99F-4E32509C8546}" destId="{E02BCDBD-EB79-3B49-9688-E713F8334984}" srcOrd="5" destOrd="0" presId="urn:microsoft.com/office/officeart/2005/8/layout/hChevron3"/>
    <dgm:cxn modelId="{DFB94198-42E3-8C4E-98C7-C1E1631E6786}" type="presParOf" srcId="{3EFC28D6-D38F-AD46-A99F-4E32509C8546}" destId="{8CAF3112-A828-BC4E-A0A0-5F9FFD2BB2AC}" srcOrd="6" destOrd="0" presId="urn:microsoft.com/office/officeart/2005/8/layout/hChevron3"/>
    <dgm:cxn modelId="{FAFF8D6D-3B27-0048-921F-49E2FAA173E0}" type="presParOf" srcId="{3EFC28D6-D38F-AD46-A99F-4E32509C8546}" destId="{54B297DB-9AB7-8740-AA0A-C56027EA288F}" srcOrd="7" destOrd="0" presId="urn:microsoft.com/office/officeart/2005/8/layout/hChevron3"/>
    <dgm:cxn modelId="{A119EC3B-3B98-4043-8CB1-0FFE2596A3FD}" type="presParOf" srcId="{3EFC28D6-D38F-AD46-A99F-4E32509C8546}" destId="{706A59F8-5BE2-CA41-9391-862EB635384C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C00868C-8E28-6C4E-B6EE-A3491A9A6CA9}" type="doc">
      <dgm:prSet loTypeId="urn:microsoft.com/office/officeart/2005/8/layout/hChevron3" loCatId="" qsTypeId="urn:microsoft.com/office/officeart/2005/8/quickstyle/simple4" qsCatId="simple" csTypeId="urn:microsoft.com/office/officeart/2005/8/colors/accent1_2" csCatId="accent1" phldr="1"/>
      <dgm:spPr/>
    </dgm:pt>
    <dgm:pt modelId="{FA725E30-409B-844F-92D8-7B4E8F03CC26}">
      <dgm:prSet phldrT="[Text]" custT="1"/>
      <dgm:spPr/>
      <dgm:t>
        <a:bodyPr/>
        <a:lstStyle/>
        <a:p>
          <a:r>
            <a:rPr lang="en-US" sz="1800" dirty="0" smtClean="0"/>
            <a:t>Evidence-based assessment</a:t>
          </a:r>
          <a:endParaRPr lang="en-US" sz="1800" dirty="0"/>
        </a:p>
      </dgm:t>
    </dgm:pt>
    <dgm:pt modelId="{9ED17AA6-7DD5-364A-AB91-594F5C548CBE}" type="parTrans" cxnId="{5368C9EC-9D49-A149-BCAD-FD9D45E99314}">
      <dgm:prSet/>
      <dgm:spPr/>
      <dgm:t>
        <a:bodyPr/>
        <a:lstStyle/>
        <a:p>
          <a:endParaRPr lang="en-US"/>
        </a:p>
      </dgm:t>
    </dgm:pt>
    <dgm:pt modelId="{B7C47AC9-9D0C-3547-8CB9-6A0CD0AD5F87}" type="sibTrans" cxnId="{5368C9EC-9D49-A149-BCAD-FD9D45E99314}">
      <dgm:prSet/>
      <dgm:spPr/>
      <dgm:t>
        <a:bodyPr/>
        <a:lstStyle/>
        <a:p>
          <a:endParaRPr lang="en-US"/>
        </a:p>
      </dgm:t>
    </dgm:pt>
    <dgm:pt modelId="{71D50DB2-CA49-4341-BF50-E2E406DBC428}">
      <dgm:prSet phldrT="[Text]" custT="1"/>
      <dgm:spPr/>
      <dgm:t>
        <a:bodyPr/>
        <a:lstStyle/>
        <a:p>
          <a:r>
            <a:rPr lang="en-US" sz="1600" dirty="0" smtClean="0"/>
            <a:t>Nursing Diagnosis*</a:t>
          </a:r>
        </a:p>
        <a:p>
          <a:r>
            <a:rPr lang="en-US" sz="1600" dirty="0" smtClean="0">
              <a:solidFill>
                <a:srgbClr val="FF0000"/>
              </a:solidFill>
            </a:rPr>
            <a:t>NANDA-I</a:t>
          </a:r>
          <a:endParaRPr lang="en-US" sz="1600" dirty="0">
            <a:solidFill>
              <a:srgbClr val="FF0000"/>
            </a:solidFill>
          </a:endParaRPr>
        </a:p>
      </dgm:t>
    </dgm:pt>
    <dgm:pt modelId="{D1646307-8B0F-A742-98CC-7C57B9E44F11}" type="parTrans" cxnId="{FE360A1A-07D0-1E45-816D-22E764ED033D}">
      <dgm:prSet/>
      <dgm:spPr/>
      <dgm:t>
        <a:bodyPr/>
        <a:lstStyle/>
        <a:p>
          <a:endParaRPr lang="en-US"/>
        </a:p>
      </dgm:t>
    </dgm:pt>
    <dgm:pt modelId="{C419EA91-B565-A34C-857F-C0D7D05D6F0E}" type="sibTrans" cxnId="{FE360A1A-07D0-1E45-816D-22E764ED033D}">
      <dgm:prSet/>
      <dgm:spPr/>
      <dgm:t>
        <a:bodyPr/>
        <a:lstStyle/>
        <a:p>
          <a:endParaRPr lang="en-US"/>
        </a:p>
      </dgm:t>
    </dgm:pt>
    <dgm:pt modelId="{7AA3623F-E358-594E-AC9D-7584EDE5BDF9}">
      <dgm:prSet phldrT="[Text]" custT="1"/>
      <dgm:spPr/>
      <dgm:t>
        <a:bodyPr/>
        <a:lstStyle/>
        <a:p>
          <a:r>
            <a:rPr lang="en-US" sz="1600" dirty="0" smtClean="0"/>
            <a:t>Evidence-based Intervention </a:t>
          </a:r>
          <a:r>
            <a:rPr lang="en-US" sz="1600" dirty="0" smtClean="0">
              <a:solidFill>
                <a:srgbClr val="FF0000"/>
              </a:solidFill>
            </a:rPr>
            <a:t>NIC</a:t>
          </a:r>
          <a:endParaRPr lang="en-US" sz="1600" dirty="0">
            <a:solidFill>
              <a:srgbClr val="FF0000"/>
            </a:solidFill>
          </a:endParaRPr>
        </a:p>
      </dgm:t>
    </dgm:pt>
    <dgm:pt modelId="{D4DB96A2-9815-6446-A9C9-3B5A849FE30E}" type="parTrans" cxnId="{CE88233D-BC6A-D844-8D9D-96CFFAC6B773}">
      <dgm:prSet/>
      <dgm:spPr/>
      <dgm:t>
        <a:bodyPr/>
        <a:lstStyle/>
        <a:p>
          <a:endParaRPr lang="en-US"/>
        </a:p>
      </dgm:t>
    </dgm:pt>
    <dgm:pt modelId="{207BFF50-0E97-264A-ADED-AB86770AF3D1}" type="sibTrans" cxnId="{CE88233D-BC6A-D844-8D9D-96CFFAC6B773}">
      <dgm:prSet/>
      <dgm:spPr/>
      <dgm:t>
        <a:bodyPr/>
        <a:lstStyle/>
        <a:p>
          <a:endParaRPr lang="en-US"/>
        </a:p>
      </dgm:t>
    </dgm:pt>
    <dgm:pt modelId="{A96E07FD-762A-C540-ACCF-F3ADFA6A5973}">
      <dgm:prSet custT="1"/>
      <dgm:spPr/>
      <dgm:t>
        <a:bodyPr/>
        <a:lstStyle/>
        <a:p>
          <a:r>
            <a:rPr lang="en-US" sz="1800" dirty="0" smtClean="0"/>
            <a:t>Culturally-safe  goal setting</a:t>
          </a:r>
        </a:p>
      </dgm:t>
    </dgm:pt>
    <dgm:pt modelId="{617726D8-3C5E-1E4E-8E91-63345EE84946}" type="parTrans" cxnId="{1F68938B-8897-834F-9D71-12BD8CB76C39}">
      <dgm:prSet/>
      <dgm:spPr/>
      <dgm:t>
        <a:bodyPr/>
        <a:lstStyle/>
        <a:p>
          <a:endParaRPr lang="en-US"/>
        </a:p>
      </dgm:t>
    </dgm:pt>
    <dgm:pt modelId="{49F51941-F8B9-FF4F-AE55-DFB130E2D1BA}" type="sibTrans" cxnId="{1F68938B-8897-834F-9D71-12BD8CB76C39}">
      <dgm:prSet/>
      <dgm:spPr/>
      <dgm:t>
        <a:bodyPr/>
        <a:lstStyle/>
        <a:p>
          <a:endParaRPr lang="en-US"/>
        </a:p>
      </dgm:t>
    </dgm:pt>
    <dgm:pt modelId="{B0F3D52D-6ADD-A24F-917E-33B456A59643}">
      <dgm:prSet/>
      <dgm:spPr/>
      <dgm:t>
        <a:bodyPr/>
        <a:lstStyle/>
        <a:p>
          <a:r>
            <a:rPr lang="en-US" dirty="0" smtClean="0"/>
            <a:t>Outcome evaluation</a:t>
          </a:r>
        </a:p>
        <a:p>
          <a:r>
            <a:rPr lang="en-US" dirty="0" smtClean="0">
              <a:solidFill>
                <a:srgbClr val="FF0000"/>
              </a:solidFill>
            </a:rPr>
            <a:t>NOC</a:t>
          </a:r>
          <a:endParaRPr lang="en-US" dirty="0">
            <a:solidFill>
              <a:srgbClr val="FF0000"/>
            </a:solidFill>
          </a:endParaRPr>
        </a:p>
      </dgm:t>
    </dgm:pt>
    <dgm:pt modelId="{83361D2B-AD51-FC48-B439-D4F3C06F0394}" type="parTrans" cxnId="{3B376A12-F795-0341-80F5-37E70BE24741}">
      <dgm:prSet/>
      <dgm:spPr/>
      <dgm:t>
        <a:bodyPr/>
        <a:lstStyle/>
        <a:p>
          <a:endParaRPr lang="en-US"/>
        </a:p>
      </dgm:t>
    </dgm:pt>
    <dgm:pt modelId="{2F5A43D7-58CB-754E-A971-5EFCF1E1A4BD}" type="sibTrans" cxnId="{3B376A12-F795-0341-80F5-37E70BE24741}">
      <dgm:prSet/>
      <dgm:spPr/>
      <dgm:t>
        <a:bodyPr/>
        <a:lstStyle/>
        <a:p>
          <a:endParaRPr lang="en-US"/>
        </a:p>
      </dgm:t>
    </dgm:pt>
    <dgm:pt modelId="{3EFC28D6-D38F-AD46-A99F-4E32509C8546}" type="pres">
      <dgm:prSet presAssocID="{1C00868C-8E28-6C4E-B6EE-A3491A9A6CA9}" presName="Name0" presStyleCnt="0">
        <dgm:presLayoutVars>
          <dgm:dir/>
          <dgm:resizeHandles val="exact"/>
        </dgm:presLayoutVars>
      </dgm:prSet>
      <dgm:spPr/>
    </dgm:pt>
    <dgm:pt modelId="{AFAB9764-D0FA-7443-8EBA-A7E407C97A58}" type="pres">
      <dgm:prSet presAssocID="{FA725E30-409B-844F-92D8-7B4E8F03CC26}" presName="parTxOnly" presStyleLbl="node1" presStyleIdx="0" presStyleCnt="5" custScaleX="985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2EFF9A-6C0B-584E-B875-0801FDC81E30}" type="pres">
      <dgm:prSet presAssocID="{B7C47AC9-9D0C-3547-8CB9-6A0CD0AD5F87}" presName="parSpace" presStyleCnt="0"/>
      <dgm:spPr/>
    </dgm:pt>
    <dgm:pt modelId="{507A5B2E-E2ED-C74C-8E40-973796EF546E}" type="pres">
      <dgm:prSet presAssocID="{71D50DB2-CA49-4341-BF50-E2E406DBC428}" presName="parTxOnly" presStyleLbl="node1" presStyleIdx="1" presStyleCnt="5" custLinFactNeighborX="3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F4F357-0B8E-7048-AC68-1A0E6AE6DEC9}" type="pres">
      <dgm:prSet presAssocID="{C419EA91-B565-A34C-857F-C0D7D05D6F0E}" presName="parSpace" presStyleCnt="0"/>
      <dgm:spPr/>
    </dgm:pt>
    <dgm:pt modelId="{58EE655F-1738-AB43-8BB0-556723C2E28B}" type="pres">
      <dgm:prSet presAssocID="{7AA3623F-E358-594E-AC9D-7584EDE5BDF9}" presName="parTxOnly" presStyleLbl="node1" presStyleIdx="2" presStyleCnt="5" custLinFactNeighborY="-28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2BCDBD-EB79-3B49-9688-E713F8334984}" type="pres">
      <dgm:prSet presAssocID="{207BFF50-0E97-264A-ADED-AB86770AF3D1}" presName="parSpace" presStyleCnt="0"/>
      <dgm:spPr/>
    </dgm:pt>
    <dgm:pt modelId="{8CAF3112-A828-BC4E-A0A0-5F9FFD2BB2AC}" type="pres">
      <dgm:prSet presAssocID="{A96E07FD-762A-C540-ACCF-F3ADFA6A5973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B297DB-9AB7-8740-AA0A-C56027EA288F}" type="pres">
      <dgm:prSet presAssocID="{49F51941-F8B9-FF4F-AE55-DFB130E2D1BA}" presName="parSpace" presStyleCnt="0"/>
      <dgm:spPr/>
    </dgm:pt>
    <dgm:pt modelId="{706A59F8-5BE2-CA41-9391-862EB635384C}" type="pres">
      <dgm:prSet presAssocID="{B0F3D52D-6ADD-A24F-917E-33B456A59643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215F724-AABC-0148-ABFD-58E027E86B57}" type="presOf" srcId="{FA725E30-409B-844F-92D8-7B4E8F03CC26}" destId="{AFAB9764-D0FA-7443-8EBA-A7E407C97A58}" srcOrd="0" destOrd="0" presId="urn:microsoft.com/office/officeart/2005/8/layout/hChevron3"/>
    <dgm:cxn modelId="{CE88233D-BC6A-D844-8D9D-96CFFAC6B773}" srcId="{1C00868C-8E28-6C4E-B6EE-A3491A9A6CA9}" destId="{7AA3623F-E358-594E-AC9D-7584EDE5BDF9}" srcOrd="2" destOrd="0" parTransId="{D4DB96A2-9815-6446-A9C9-3B5A849FE30E}" sibTransId="{207BFF50-0E97-264A-ADED-AB86770AF3D1}"/>
    <dgm:cxn modelId="{3D34DC7C-EDD4-C740-85D6-D0B4AFCE2DCC}" type="presOf" srcId="{71D50DB2-CA49-4341-BF50-E2E406DBC428}" destId="{507A5B2E-E2ED-C74C-8E40-973796EF546E}" srcOrd="0" destOrd="0" presId="urn:microsoft.com/office/officeart/2005/8/layout/hChevron3"/>
    <dgm:cxn modelId="{1F68938B-8897-834F-9D71-12BD8CB76C39}" srcId="{1C00868C-8E28-6C4E-B6EE-A3491A9A6CA9}" destId="{A96E07FD-762A-C540-ACCF-F3ADFA6A5973}" srcOrd="3" destOrd="0" parTransId="{617726D8-3C5E-1E4E-8E91-63345EE84946}" sibTransId="{49F51941-F8B9-FF4F-AE55-DFB130E2D1BA}"/>
    <dgm:cxn modelId="{5368C9EC-9D49-A149-BCAD-FD9D45E99314}" srcId="{1C00868C-8E28-6C4E-B6EE-A3491A9A6CA9}" destId="{FA725E30-409B-844F-92D8-7B4E8F03CC26}" srcOrd="0" destOrd="0" parTransId="{9ED17AA6-7DD5-364A-AB91-594F5C548CBE}" sibTransId="{B7C47AC9-9D0C-3547-8CB9-6A0CD0AD5F87}"/>
    <dgm:cxn modelId="{B76D35A5-7605-F540-96A9-C015D7F0C412}" type="presOf" srcId="{B0F3D52D-6ADD-A24F-917E-33B456A59643}" destId="{706A59F8-5BE2-CA41-9391-862EB635384C}" srcOrd="0" destOrd="0" presId="urn:microsoft.com/office/officeart/2005/8/layout/hChevron3"/>
    <dgm:cxn modelId="{E29D4913-F792-5641-9D37-79089E6165F3}" type="presOf" srcId="{A96E07FD-762A-C540-ACCF-F3ADFA6A5973}" destId="{8CAF3112-A828-BC4E-A0A0-5F9FFD2BB2AC}" srcOrd="0" destOrd="0" presId="urn:microsoft.com/office/officeart/2005/8/layout/hChevron3"/>
    <dgm:cxn modelId="{3B376A12-F795-0341-80F5-37E70BE24741}" srcId="{1C00868C-8E28-6C4E-B6EE-A3491A9A6CA9}" destId="{B0F3D52D-6ADD-A24F-917E-33B456A59643}" srcOrd="4" destOrd="0" parTransId="{83361D2B-AD51-FC48-B439-D4F3C06F0394}" sibTransId="{2F5A43D7-58CB-754E-A971-5EFCF1E1A4BD}"/>
    <dgm:cxn modelId="{7FBDC82B-D37E-674A-A5BC-2C2F0C0DF5A6}" type="presOf" srcId="{7AA3623F-E358-594E-AC9D-7584EDE5BDF9}" destId="{58EE655F-1738-AB43-8BB0-556723C2E28B}" srcOrd="0" destOrd="0" presId="urn:microsoft.com/office/officeart/2005/8/layout/hChevron3"/>
    <dgm:cxn modelId="{FE360A1A-07D0-1E45-816D-22E764ED033D}" srcId="{1C00868C-8E28-6C4E-B6EE-A3491A9A6CA9}" destId="{71D50DB2-CA49-4341-BF50-E2E406DBC428}" srcOrd="1" destOrd="0" parTransId="{D1646307-8B0F-A742-98CC-7C57B9E44F11}" sibTransId="{C419EA91-B565-A34C-857F-C0D7D05D6F0E}"/>
    <dgm:cxn modelId="{D67C5E6E-5346-C145-8EAF-DA67F3D66A4B}" type="presOf" srcId="{1C00868C-8E28-6C4E-B6EE-A3491A9A6CA9}" destId="{3EFC28D6-D38F-AD46-A99F-4E32509C8546}" srcOrd="0" destOrd="0" presId="urn:microsoft.com/office/officeart/2005/8/layout/hChevron3"/>
    <dgm:cxn modelId="{DD636F93-32A0-FE4B-B027-AF53EB9E2220}" type="presParOf" srcId="{3EFC28D6-D38F-AD46-A99F-4E32509C8546}" destId="{AFAB9764-D0FA-7443-8EBA-A7E407C97A58}" srcOrd="0" destOrd="0" presId="urn:microsoft.com/office/officeart/2005/8/layout/hChevron3"/>
    <dgm:cxn modelId="{8D442BF5-D1F8-8040-993B-6435850E2E5C}" type="presParOf" srcId="{3EFC28D6-D38F-AD46-A99F-4E32509C8546}" destId="{BD2EFF9A-6C0B-584E-B875-0801FDC81E30}" srcOrd="1" destOrd="0" presId="urn:microsoft.com/office/officeart/2005/8/layout/hChevron3"/>
    <dgm:cxn modelId="{ACAD2F47-A664-C141-96CB-EB8BA3E66FEF}" type="presParOf" srcId="{3EFC28D6-D38F-AD46-A99F-4E32509C8546}" destId="{507A5B2E-E2ED-C74C-8E40-973796EF546E}" srcOrd="2" destOrd="0" presId="urn:microsoft.com/office/officeart/2005/8/layout/hChevron3"/>
    <dgm:cxn modelId="{EA6FDBD7-3F18-EA49-B33B-51A1A1A8A689}" type="presParOf" srcId="{3EFC28D6-D38F-AD46-A99F-4E32509C8546}" destId="{F9F4F357-0B8E-7048-AC68-1A0E6AE6DEC9}" srcOrd="3" destOrd="0" presId="urn:microsoft.com/office/officeart/2005/8/layout/hChevron3"/>
    <dgm:cxn modelId="{2C259E0E-3E7F-B04D-A1C9-E88B1BFD438C}" type="presParOf" srcId="{3EFC28D6-D38F-AD46-A99F-4E32509C8546}" destId="{58EE655F-1738-AB43-8BB0-556723C2E28B}" srcOrd="4" destOrd="0" presId="urn:microsoft.com/office/officeart/2005/8/layout/hChevron3"/>
    <dgm:cxn modelId="{620EAE71-40C0-D24F-89E4-6B75EA04CC32}" type="presParOf" srcId="{3EFC28D6-D38F-AD46-A99F-4E32509C8546}" destId="{E02BCDBD-EB79-3B49-9688-E713F8334984}" srcOrd="5" destOrd="0" presId="urn:microsoft.com/office/officeart/2005/8/layout/hChevron3"/>
    <dgm:cxn modelId="{C815AA40-CDFA-6142-B542-3842AB633493}" type="presParOf" srcId="{3EFC28D6-D38F-AD46-A99F-4E32509C8546}" destId="{8CAF3112-A828-BC4E-A0A0-5F9FFD2BB2AC}" srcOrd="6" destOrd="0" presId="urn:microsoft.com/office/officeart/2005/8/layout/hChevron3"/>
    <dgm:cxn modelId="{20C33BEE-3C4A-F94B-9796-37DAAE543382}" type="presParOf" srcId="{3EFC28D6-D38F-AD46-A99F-4E32509C8546}" destId="{54B297DB-9AB7-8740-AA0A-C56027EA288F}" srcOrd="7" destOrd="0" presId="urn:microsoft.com/office/officeart/2005/8/layout/hChevron3"/>
    <dgm:cxn modelId="{FB065164-1D3B-F44F-80B5-C06F593E71B6}" type="presParOf" srcId="{3EFC28D6-D38F-AD46-A99F-4E32509C8546}" destId="{706A59F8-5BE2-CA41-9391-862EB635384C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B9764-D0FA-7443-8EBA-A7E407C97A58}">
      <dsp:nvSpPr>
        <dsp:cNvPr id="0" name=""/>
        <dsp:cNvSpPr/>
      </dsp:nvSpPr>
      <dsp:spPr>
        <a:xfrm>
          <a:off x="2405" y="322206"/>
          <a:ext cx="2118536" cy="8595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Evidence-based assessment</a:t>
          </a:r>
          <a:endParaRPr lang="en-US" sz="1800" kern="1200" dirty="0"/>
        </a:p>
      </dsp:txBody>
      <dsp:txXfrm>
        <a:off x="2405" y="322206"/>
        <a:ext cx="1903653" cy="859534"/>
      </dsp:txXfrm>
    </dsp:sp>
    <dsp:sp modelId="{507A5B2E-E2ED-C74C-8E40-973796EF546E}">
      <dsp:nvSpPr>
        <dsp:cNvPr id="0" name=""/>
        <dsp:cNvSpPr/>
      </dsp:nvSpPr>
      <dsp:spPr>
        <a:xfrm>
          <a:off x="1704334" y="322206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Nursing Diagnosis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NANDA-I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2134101" y="322206"/>
        <a:ext cx="1289301" cy="859534"/>
      </dsp:txXfrm>
    </dsp:sp>
    <dsp:sp modelId="{58EE655F-1738-AB43-8BB0-556723C2E28B}">
      <dsp:nvSpPr>
        <dsp:cNvPr id="0" name=""/>
        <dsp:cNvSpPr/>
      </dsp:nvSpPr>
      <dsp:spPr>
        <a:xfrm>
          <a:off x="3410243" y="298139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Evidence-based Intervention </a:t>
          </a:r>
          <a:r>
            <a:rPr lang="en-US" sz="1600" kern="1200" dirty="0" smtClean="0">
              <a:solidFill>
                <a:srgbClr val="FF0000"/>
              </a:solidFill>
            </a:rPr>
            <a:t>NIC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840010" y="298139"/>
        <a:ext cx="1289301" cy="859534"/>
      </dsp:txXfrm>
    </dsp:sp>
    <dsp:sp modelId="{8CAF3112-A828-BC4E-A0A0-5F9FFD2BB2AC}">
      <dsp:nvSpPr>
        <dsp:cNvPr id="0" name=""/>
        <dsp:cNvSpPr/>
      </dsp:nvSpPr>
      <dsp:spPr>
        <a:xfrm>
          <a:off x="5129311" y="322206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Culturally-safe  goal setting</a:t>
          </a:r>
        </a:p>
      </dsp:txBody>
      <dsp:txXfrm>
        <a:off x="5559078" y="322206"/>
        <a:ext cx="1289301" cy="859534"/>
      </dsp:txXfrm>
    </dsp:sp>
    <dsp:sp modelId="{706A59F8-5BE2-CA41-9391-862EB635384C}">
      <dsp:nvSpPr>
        <dsp:cNvPr id="0" name=""/>
        <dsp:cNvSpPr/>
      </dsp:nvSpPr>
      <dsp:spPr>
        <a:xfrm>
          <a:off x="6848380" y="322206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Outcome evaluation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NOC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7278147" y="322206"/>
        <a:ext cx="1289301" cy="85953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B9764-D0FA-7443-8EBA-A7E407C97A58}">
      <dsp:nvSpPr>
        <dsp:cNvPr id="0" name=""/>
        <dsp:cNvSpPr/>
      </dsp:nvSpPr>
      <dsp:spPr>
        <a:xfrm>
          <a:off x="2405" y="544791"/>
          <a:ext cx="2118536" cy="8595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Evidence-based assessment</a:t>
          </a:r>
          <a:endParaRPr lang="en-US" sz="1800" kern="1200" dirty="0"/>
        </a:p>
      </dsp:txBody>
      <dsp:txXfrm>
        <a:off x="2405" y="544791"/>
        <a:ext cx="1903653" cy="859534"/>
      </dsp:txXfrm>
    </dsp:sp>
    <dsp:sp modelId="{507A5B2E-E2ED-C74C-8E40-973796EF546E}">
      <dsp:nvSpPr>
        <dsp:cNvPr id="0" name=""/>
        <dsp:cNvSpPr/>
      </dsp:nvSpPr>
      <dsp:spPr>
        <a:xfrm>
          <a:off x="1704334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Nursing Diagnosis*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NANDA-I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2134101" y="544791"/>
        <a:ext cx="1289301" cy="859534"/>
      </dsp:txXfrm>
    </dsp:sp>
    <dsp:sp modelId="{58EE655F-1738-AB43-8BB0-556723C2E28B}">
      <dsp:nvSpPr>
        <dsp:cNvPr id="0" name=""/>
        <dsp:cNvSpPr/>
      </dsp:nvSpPr>
      <dsp:spPr>
        <a:xfrm>
          <a:off x="3410243" y="520724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Evidence-based Intervention </a:t>
          </a:r>
          <a:r>
            <a:rPr lang="en-US" sz="1600" kern="1200" dirty="0" smtClean="0">
              <a:solidFill>
                <a:srgbClr val="FF0000"/>
              </a:solidFill>
            </a:rPr>
            <a:t>NIC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840010" y="520724"/>
        <a:ext cx="1289301" cy="859534"/>
      </dsp:txXfrm>
    </dsp:sp>
    <dsp:sp modelId="{8CAF3112-A828-BC4E-A0A0-5F9FFD2BB2AC}">
      <dsp:nvSpPr>
        <dsp:cNvPr id="0" name=""/>
        <dsp:cNvSpPr/>
      </dsp:nvSpPr>
      <dsp:spPr>
        <a:xfrm>
          <a:off x="5129311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Culturally-safe  goal setting</a:t>
          </a:r>
        </a:p>
      </dsp:txBody>
      <dsp:txXfrm>
        <a:off x="5559078" y="544791"/>
        <a:ext cx="1289301" cy="859534"/>
      </dsp:txXfrm>
    </dsp:sp>
    <dsp:sp modelId="{706A59F8-5BE2-CA41-9391-862EB635384C}">
      <dsp:nvSpPr>
        <dsp:cNvPr id="0" name=""/>
        <dsp:cNvSpPr/>
      </dsp:nvSpPr>
      <dsp:spPr>
        <a:xfrm>
          <a:off x="6848380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Outcome evaluation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NOC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7278147" y="544791"/>
        <a:ext cx="1289301" cy="8595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B9764-D0FA-7443-8EBA-A7E407C97A58}">
      <dsp:nvSpPr>
        <dsp:cNvPr id="0" name=""/>
        <dsp:cNvSpPr/>
      </dsp:nvSpPr>
      <dsp:spPr>
        <a:xfrm>
          <a:off x="2405" y="544791"/>
          <a:ext cx="2118536" cy="859534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6012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Evidence-based assessment</a:t>
          </a:r>
          <a:endParaRPr lang="en-US" sz="1800" kern="1200" dirty="0"/>
        </a:p>
      </dsp:txBody>
      <dsp:txXfrm>
        <a:off x="2405" y="544791"/>
        <a:ext cx="1903653" cy="859534"/>
      </dsp:txXfrm>
    </dsp:sp>
    <dsp:sp modelId="{507A5B2E-E2ED-C74C-8E40-973796EF546E}">
      <dsp:nvSpPr>
        <dsp:cNvPr id="0" name=""/>
        <dsp:cNvSpPr/>
      </dsp:nvSpPr>
      <dsp:spPr>
        <a:xfrm>
          <a:off x="1704334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Nursing Diagnosis*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NANDA-I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2134101" y="544791"/>
        <a:ext cx="1289301" cy="859534"/>
      </dsp:txXfrm>
    </dsp:sp>
    <dsp:sp modelId="{58EE655F-1738-AB43-8BB0-556723C2E28B}">
      <dsp:nvSpPr>
        <dsp:cNvPr id="0" name=""/>
        <dsp:cNvSpPr/>
      </dsp:nvSpPr>
      <dsp:spPr>
        <a:xfrm>
          <a:off x="3410243" y="520724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Evidence-based Intervention </a:t>
          </a:r>
          <a:r>
            <a:rPr lang="en-US" sz="1600" kern="1200" dirty="0" smtClean="0">
              <a:solidFill>
                <a:srgbClr val="FF0000"/>
              </a:solidFill>
            </a:rPr>
            <a:t>NIC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3840010" y="520724"/>
        <a:ext cx="1289301" cy="859534"/>
      </dsp:txXfrm>
    </dsp:sp>
    <dsp:sp modelId="{8CAF3112-A828-BC4E-A0A0-5F9FFD2BB2AC}">
      <dsp:nvSpPr>
        <dsp:cNvPr id="0" name=""/>
        <dsp:cNvSpPr/>
      </dsp:nvSpPr>
      <dsp:spPr>
        <a:xfrm>
          <a:off x="5129311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009" tIns="48006" rIns="24003" bIns="4800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Culturally-safe  goal setting</a:t>
          </a:r>
        </a:p>
      </dsp:txBody>
      <dsp:txXfrm>
        <a:off x="5559078" y="544791"/>
        <a:ext cx="1289301" cy="859534"/>
      </dsp:txXfrm>
    </dsp:sp>
    <dsp:sp modelId="{706A59F8-5BE2-CA41-9391-862EB635384C}">
      <dsp:nvSpPr>
        <dsp:cNvPr id="0" name=""/>
        <dsp:cNvSpPr/>
      </dsp:nvSpPr>
      <dsp:spPr>
        <a:xfrm>
          <a:off x="6848380" y="544791"/>
          <a:ext cx="2148835" cy="859534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42672" rIns="21336" bIns="4267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Outcome evaluation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FF0000"/>
              </a:solidFill>
            </a:rPr>
            <a:t>NOC</a:t>
          </a:r>
          <a:endParaRPr lang="en-US" sz="1600" kern="1200" dirty="0">
            <a:solidFill>
              <a:srgbClr val="FF0000"/>
            </a:solidFill>
          </a:endParaRPr>
        </a:p>
      </dsp:txBody>
      <dsp:txXfrm>
        <a:off x="7278147" y="544791"/>
        <a:ext cx="1289301" cy="8595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D6CF3D-E6F0-E543-B845-592907355060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9FF4AB-CA6C-1D4E-9DEC-0409CFC38C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837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UH_FT_Powerpoint_Elements.pdf-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84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30917"/>
            <a:ext cx="8229600" cy="4295246"/>
          </a:xfrm>
        </p:spPr>
        <p:txBody>
          <a:bodyPr/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20749"/>
            <a:ext cx="8229600" cy="836083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11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UH_FT_Powerpoint_Elements.pdf-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0081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68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0749"/>
            <a:ext cx="8229600" cy="836083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828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928422"/>
            <a:ext cx="4040188" cy="4051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12999"/>
            <a:ext cx="4040188" cy="37131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928422"/>
            <a:ext cx="4041775" cy="36112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12999"/>
            <a:ext cx="4041775" cy="371316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920749"/>
            <a:ext cx="8229600" cy="836083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043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UH_FT_Powerpoint_Elements.pdf-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4512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15095"/>
            <a:ext cx="2133600" cy="365125"/>
          </a:xfrm>
        </p:spPr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920749"/>
            <a:ext cx="8229600" cy="836083"/>
          </a:xfrm>
        </p:spPr>
        <p:txBody>
          <a:bodyPr/>
          <a:lstStyle/>
          <a:p>
            <a:r>
              <a:rPr lang="en-GB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17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OUH_FT_Powerpoint_Elements.pdf-8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959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UH_FT_Powerpoint_Elements.pdf-6.jpg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370B4-6A7F-7B42-9141-7CC94DCAF494}" type="datetimeFigureOut">
              <a:rPr lang="en-US" smtClean="0"/>
              <a:t>11/8/17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A822E9-1B73-AF45-9565-CA9B24DE48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30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8" r:id="rId6"/>
    <p:sldLayoutId id="2147483657" r:id="rId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4" Type="http://schemas.openxmlformats.org/officeDocument/2006/relationships/diagramQuickStyle" Target="../diagrams/quickStyle3.xml"/><Relationship Id="rId5" Type="http://schemas.openxmlformats.org/officeDocument/2006/relationships/diagramColors" Target="../diagrams/colors3.xml"/><Relationship Id="rId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/>
          </p:cNvSpPr>
          <p:nvPr>
            <p:ph type="title"/>
          </p:nvPr>
        </p:nvSpPr>
        <p:spPr>
          <a:xfrm>
            <a:off x="652097" y="2033338"/>
            <a:ext cx="7839808" cy="4030578"/>
          </a:xfrm>
        </p:spPr>
        <p:txBody>
          <a:bodyPr>
            <a:normAutofit fontScale="90000"/>
          </a:bodyPr>
          <a:lstStyle/>
          <a:p>
            <a:r>
              <a:rPr lang="en-GB" sz="3200" i="1" dirty="0" smtClean="0"/>
              <a:t>Implementing</a:t>
            </a:r>
            <a:r>
              <a:rPr lang="en-GB" sz="3200" i="1" dirty="0" smtClean="0"/>
              <a:t> </a:t>
            </a:r>
            <a:r>
              <a:rPr lang="en-GB" sz="3200" i="1" dirty="0" smtClean="0"/>
              <a:t>Standardised </a:t>
            </a:r>
            <a:r>
              <a:rPr lang="en-GB" sz="3200" i="1" dirty="0"/>
              <a:t>N</a:t>
            </a:r>
            <a:r>
              <a:rPr lang="en-GB" sz="3200" i="1" dirty="0" smtClean="0"/>
              <a:t>ursing </a:t>
            </a:r>
            <a:r>
              <a:rPr lang="en-GB" sz="3200" i="1" dirty="0" smtClean="0"/>
              <a:t>Languages</a:t>
            </a:r>
            <a:r>
              <a:rPr lang="en-GB" sz="3200" i="1" dirty="0"/>
              <a:t> </a:t>
            </a:r>
            <a:r>
              <a:rPr lang="en-GB" sz="3200" i="1" dirty="0" smtClean="0"/>
              <a:t>into practice: what are the key issues for clinical nurses and clinical nurse leaders</a:t>
            </a:r>
            <a:r>
              <a:rPr lang="en-GB" sz="3200" i="1" dirty="0" smtClean="0"/>
              <a:t>  </a:t>
            </a:r>
            <a:r>
              <a:rPr lang="en-GB" altLang="en-US" sz="2954" b="1" dirty="0"/>
              <a:t/>
            </a:r>
            <a:br>
              <a:rPr lang="en-GB" altLang="en-US" sz="2954" b="1" dirty="0"/>
            </a:br>
            <a:r>
              <a:rPr lang="en-GB" altLang="en-US" sz="2954" b="1" dirty="0" smtClean="0"/>
              <a:t/>
            </a:r>
            <a:br>
              <a:rPr lang="en-GB" altLang="en-US" sz="2954" b="1" dirty="0" smtClean="0"/>
            </a:br>
            <a:r>
              <a:rPr lang="en-GB" altLang="en-US" sz="2585" b="1" dirty="0" smtClean="0"/>
              <a:t>Professor </a:t>
            </a:r>
            <a:r>
              <a:rPr lang="en-GB" altLang="en-US" sz="2585" b="1" dirty="0"/>
              <a:t>Dickon </a:t>
            </a:r>
            <a:r>
              <a:rPr lang="en-GB" altLang="en-US" sz="2585" b="1" dirty="0" smtClean="0"/>
              <a:t>Weir-Hughes</a:t>
            </a:r>
            <a:br>
              <a:rPr lang="en-GB" altLang="en-US" sz="2585" b="1" dirty="0" smtClean="0"/>
            </a:br>
            <a:r>
              <a:rPr lang="en-GB" altLang="en-US" sz="2585" b="1" dirty="0" smtClean="0"/>
              <a:t> </a:t>
            </a:r>
            <a:r>
              <a:rPr lang="en-GB" altLang="en-US" sz="2585" dirty="0" smtClean="0"/>
              <a:t>DSc (Hons), MA, RN, FNI, FRSPH</a:t>
            </a:r>
            <a:r>
              <a:rPr lang="en-GB" altLang="en-US" sz="2585" dirty="0"/>
              <a:t/>
            </a:r>
            <a:br>
              <a:rPr lang="en-GB" altLang="en-US" sz="2585" dirty="0"/>
            </a:br>
            <a:r>
              <a:rPr lang="en-GB" altLang="en-US" sz="2585" dirty="0"/>
              <a:t>Magnet </a:t>
            </a:r>
            <a:r>
              <a:rPr lang="en-GB" altLang="en-US" sz="2585" dirty="0" smtClean="0"/>
              <a:t>Program Director,</a:t>
            </a:r>
            <a:r>
              <a:rPr lang="en-GB" altLang="en-US" sz="2585" dirty="0"/>
              <a:t/>
            </a:r>
            <a:br>
              <a:rPr lang="en-GB" altLang="en-US" sz="2585" dirty="0"/>
            </a:br>
            <a:r>
              <a:rPr lang="en-GB" altLang="en-US" sz="2585" dirty="0" smtClean="0"/>
              <a:t> Oxford University Hospitals and </a:t>
            </a:r>
            <a:br>
              <a:rPr lang="en-GB" altLang="en-US" sz="2585" dirty="0" smtClean="0"/>
            </a:br>
            <a:r>
              <a:rPr lang="en-GB" altLang="en-US" sz="2585" dirty="0" smtClean="0"/>
              <a:t>Oxford Institute of Nursing &amp; Allied Health Research,</a:t>
            </a:r>
            <a:br>
              <a:rPr lang="en-GB" altLang="en-US" sz="2585" dirty="0" smtClean="0"/>
            </a:br>
            <a:r>
              <a:rPr lang="en-GB" altLang="en-US" sz="2585" dirty="0" smtClean="0"/>
              <a:t>Past President &amp; Chair of Diagnostic Development, NANDA-I  </a:t>
            </a:r>
            <a:r>
              <a:rPr lang="en-GB" altLang="en-US" sz="2585" b="1" dirty="0" smtClean="0"/>
              <a:t/>
            </a:r>
            <a:br>
              <a:rPr lang="en-GB" altLang="en-US" sz="2585" b="1" dirty="0" smtClean="0"/>
            </a:br>
            <a:r>
              <a:rPr lang="en-GB" altLang="en-US" sz="2585" b="1" dirty="0" smtClean="0"/>
              <a:t>November 2017</a:t>
            </a:r>
            <a:r>
              <a:rPr lang="en-GB" altLang="en-US" sz="2585" b="1" dirty="0"/>
              <a:t/>
            </a:r>
            <a:br>
              <a:rPr lang="en-GB" altLang="en-US" sz="2585" b="1" dirty="0"/>
            </a:br>
            <a:endParaRPr lang="en-GB" altLang="en-US" sz="2585" b="1" dirty="0"/>
          </a:p>
        </p:txBody>
      </p:sp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 flipV="1">
            <a:off x="650631" y="6412831"/>
            <a:ext cx="7839808" cy="60157"/>
          </a:xfrm>
        </p:spPr>
        <p:txBody>
          <a:bodyPr>
            <a:normAutofit fontScale="2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9336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There are </a:t>
            </a:r>
            <a:r>
              <a:rPr lang="en-US" sz="2400" b="1" dirty="0" smtClean="0"/>
              <a:t>3 types </a:t>
            </a:r>
            <a:r>
              <a:rPr lang="en-US" sz="2400" dirty="0" smtClean="0"/>
              <a:t>of diagnosis: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P</a:t>
            </a:r>
            <a:r>
              <a:rPr lang="en-US" sz="2400" dirty="0" smtClean="0"/>
              <a:t>roblem-focused (example, acute pain)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R</a:t>
            </a:r>
            <a:r>
              <a:rPr lang="en-US" sz="2400" dirty="0" smtClean="0"/>
              <a:t>isk diagnosis (example, risk for constipation)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H</a:t>
            </a:r>
            <a:r>
              <a:rPr lang="en-US" sz="2400" dirty="0" smtClean="0"/>
              <a:t>ealth promotion diagnoses (example, Readiness for enhanced breast feeding</a:t>
            </a:r>
          </a:p>
          <a:p>
            <a:pPr marL="0" indent="0">
              <a:buNone/>
            </a:pPr>
            <a:r>
              <a:rPr lang="en-US" sz="2400" dirty="0" smtClean="0"/>
              <a:t>This is part of the reason why we refer to Nursing Diagnoses and not Nursing ‘Problems’</a:t>
            </a:r>
          </a:p>
          <a:p>
            <a:pPr marL="0" indent="0">
              <a:buNone/>
            </a:pPr>
            <a:endParaRPr lang="en-US" sz="24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24262" y="920749"/>
            <a:ext cx="7062537" cy="83608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And of the three </a:t>
            </a:r>
            <a:r>
              <a:rPr lang="en-US" sz="2400" b="1" dirty="0" smtClean="0"/>
              <a:t>types </a:t>
            </a:r>
            <a:r>
              <a:rPr lang="en-US" sz="2400" b="1" dirty="0" smtClean="0"/>
              <a:t>of </a:t>
            </a:r>
            <a:r>
              <a:rPr lang="en-US" sz="2400" b="1" dirty="0" smtClean="0"/>
              <a:t>diagnosis…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6198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4557" y="1648326"/>
            <a:ext cx="7964905" cy="494497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Unlike medicine, with its’ body systems approach that is used systematically worldwide, nursing lacks an internationally accepted tool or framework for assessment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 algn="ctr">
              <a:buNone/>
            </a:pPr>
            <a:r>
              <a:rPr lang="en-US" b="1" dirty="0" smtClean="0"/>
              <a:t>The Use of Taxonomy II as an Assessment Framework</a:t>
            </a:r>
          </a:p>
          <a:p>
            <a:r>
              <a:rPr lang="en-US" i="1" dirty="0" smtClean="0"/>
              <a:t>Nursing assessments provide the starting point for determining nursing diagnoses. It is vital that a recognized nursing assessment framework is used in practice to identify the patient’s problems, risks, and outcomes for enhancing health.</a:t>
            </a:r>
          </a:p>
          <a:p>
            <a:r>
              <a:rPr lang="en-US" i="1" dirty="0" smtClean="0"/>
              <a:t>NANDA-I does not endorse one single assessment method or tool. The use of an evidence-based framework, such as Gordon’s functional health pattern should guide assessment that supports nurses in determination of nursing diagnoses</a:t>
            </a:r>
            <a:r>
              <a:rPr lang="en-US" dirty="0" smtClean="0"/>
              <a:t>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Assessment tools fall withi</a:t>
            </a:r>
            <a:r>
              <a:rPr lang="en-US" b="1" dirty="0" smtClean="0"/>
              <a:t>n two broad categories</a:t>
            </a:r>
            <a:r>
              <a:rPr lang="en-US" dirty="0" smtClean="0"/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Whole person assessment (for example, Gordon)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Topic specific (for example, The Braden Scale)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2862" y="920749"/>
            <a:ext cx="6833937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Nursing assessment is key to Nursing Diagnosis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83263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4557" y="1648326"/>
            <a:ext cx="7964905" cy="494497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Whole person assessment, such as Gordon</a:t>
            </a:r>
          </a:p>
          <a:p>
            <a:r>
              <a:rPr lang="en-US" sz="2400" dirty="0"/>
              <a:t>I</a:t>
            </a:r>
            <a:r>
              <a:rPr lang="en-US" sz="2400" dirty="0" smtClean="0"/>
              <a:t>nitial and on-going </a:t>
            </a:r>
            <a:r>
              <a:rPr lang="en-US" sz="2400" b="1" dirty="0" smtClean="0"/>
              <a:t>screening </a:t>
            </a:r>
          </a:p>
          <a:p>
            <a:r>
              <a:rPr lang="en-US" sz="2400" dirty="0" smtClean="0"/>
              <a:t>The systematic process avoids the temptation to jump to </a:t>
            </a:r>
            <a:r>
              <a:rPr lang="en-US" sz="2400" b="1" dirty="0" smtClean="0"/>
              <a:t>interventions </a:t>
            </a:r>
            <a:r>
              <a:rPr lang="en-US" sz="2400" dirty="0" smtClean="0"/>
              <a:t>based on perceived experience without exploring other potential issues </a:t>
            </a:r>
          </a:p>
          <a:p>
            <a:r>
              <a:rPr lang="en-US" sz="2400" dirty="0" smtClean="0"/>
              <a:t>Focus on safety and the identification of </a:t>
            </a:r>
            <a:r>
              <a:rPr lang="en-US" sz="2400" b="1" dirty="0" smtClean="0"/>
              <a:t>risks </a:t>
            </a:r>
            <a:r>
              <a:rPr lang="en-US" sz="2400" dirty="0" smtClean="0"/>
              <a:t>other than the presenting risk</a:t>
            </a:r>
          </a:p>
          <a:p>
            <a:r>
              <a:rPr lang="en-US" sz="2400" dirty="0" smtClean="0"/>
              <a:t>Patient focused, </a:t>
            </a:r>
            <a:r>
              <a:rPr lang="en-US" sz="2400" b="1" dirty="0" smtClean="0"/>
              <a:t>not</a:t>
            </a:r>
            <a:r>
              <a:rPr lang="en-US" sz="2400" dirty="0" smtClean="0"/>
              <a:t> professional boundary focused. For example, nutritional or psychological assessment </a:t>
            </a:r>
          </a:p>
          <a:p>
            <a:r>
              <a:rPr lang="en-US" sz="2400" dirty="0" smtClean="0"/>
              <a:t>BUT the process does not eliminate the need for a </a:t>
            </a:r>
            <a:r>
              <a:rPr lang="en-US" sz="2400" b="1" dirty="0" smtClean="0"/>
              <a:t>judgement </a:t>
            </a:r>
            <a:r>
              <a:rPr lang="en-US" sz="2400" dirty="0" smtClean="0"/>
              <a:t>to be made about appropriate timing for a full assessment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2862" y="920749"/>
            <a:ext cx="6833937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Nursing assessment is key (2)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04596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516" y="2479675"/>
            <a:ext cx="2562726" cy="2997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1758" y="920749"/>
            <a:ext cx="7255042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Gordon’s Functional Health Patterns:</a:t>
            </a:r>
            <a:br>
              <a:rPr lang="en-US" sz="2400" b="1" dirty="0" smtClean="0"/>
            </a:br>
            <a:r>
              <a:rPr lang="en-US" sz="2400" b="1" dirty="0" smtClean="0"/>
              <a:t>the late Dr. Marjory Gordon, PhD, RN, FAAN, FNI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3379" y="3212432"/>
            <a:ext cx="53420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Theory </a:t>
            </a:r>
            <a:r>
              <a:rPr lang="en-US" sz="2400" b="1" dirty="0" smtClean="0"/>
              <a:t>neutral</a:t>
            </a:r>
            <a:r>
              <a:rPr lang="en-US" sz="2400" dirty="0" smtClean="0"/>
              <a:t> (i.e. it’s not aligned or built from any nursing theories)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Can be used without conflict </a:t>
            </a:r>
            <a:r>
              <a:rPr lang="en-US" sz="2400" b="1" dirty="0" smtClean="0"/>
              <a:t>alongside</a:t>
            </a:r>
            <a:r>
              <a:rPr lang="en-US" sz="2400" dirty="0" smtClean="0"/>
              <a:t> other principles, theories or care models including self-assessment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b="1" dirty="0" smtClean="0"/>
              <a:t>Evidence-based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Wide utility in </a:t>
            </a:r>
            <a:r>
              <a:rPr lang="en-US" sz="2400" b="1" dirty="0" smtClean="0"/>
              <a:t>Europe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Covers the entire </a:t>
            </a:r>
            <a:r>
              <a:rPr lang="en-US" sz="2400" b="1" dirty="0" smtClean="0"/>
              <a:t>life-span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400" dirty="0" smtClean="0"/>
              <a:t>Does </a:t>
            </a:r>
            <a:r>
              <a:rPr lang="en-US" sz="2400" b="1" dirty="0" smtClean="0"/>
              <a:t>not</a:t>
            </a:r>
            <a:r>
              <a:rPr lang="en-US" sz="2400" dirty="0" smtClean="0"/>
              <a:t> require a license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71956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516" y="2479675"/>
            <a:ext cx="2562726" cy="29972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31758" y="920749"/>
            <a:ext cx="7255042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Gordon’s Functional Health Patterns (2):</a:t>
            </a:r>
            <a:br>
              <a:rPr lang="en-US" sz="2400" b="1" dirty="0" smtClean="0"/>
            </a:br>
            <a:r>
              <a:rPr lang="en-US" sz="2400" b="1" dirty="0" smtClean="0"/>
              <a:t>the late Dr. Marjory Gordon, PhD, RN, FAAN, FNI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3379" y="3212432"/>
            <a:ext cx="53420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 cautionary note: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If you alter the tool or the order of the items you will need to conduct a </a:t>
            </a:r>
            <a:r>
              <a:rPr lang="en-US" sz="2400" b="1" dirty="0" smtClean="0"/>
              <a:t>study </a:t>
            </a:r>
            <a:r>
              <a:rPr lang="en-US" sz="2400" dirty="0" smtClean="0"/>
              <a:t>to ensure that the tool remains effective and safe in clinical practice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You may add </a:t>
            </a:r>
            <a:r>
              <a:rPr lang="en-US" sz="2400" b="1" dirty="0" smtClean="0"/>
              <a:t>prompts</a:t>
            </a:r>
            <a:r>
              <a:rPr lang="en-US" sz="2400" dirty="0" smtClean="0"/>
              <a:t> though, which are helpful to students and new graduates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/>
              <a:t>Prompts maybe </a:t>
            </a:r>
            <a:r>
              <a:rPr lang="en-US" sz="2400" b="1" dirty="0" smtClean="0"/>
              <a:t>specialty specific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6511416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684420" y="1830917"/>
            <a:ext cx="7002379" cy="429524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1. Health </a:t>
            </a:r>
            <a:r>
              <a:rPr lang="en-US" sz="2800" dirty="0"/>
              <a:t>perception – health </a:t>
            </a:r>
            <a:r>
              <a:rPr lang="en-US" sz="2800" dirty="0" smtClean="0"/>
              <a:t>management</a:t>
            </a:r>
          </a:p>
          <a:p>
            <a:pPr marL="0" indent="0">
              <a:buNone/>
            </a:pPr>
            <a:r>
              <a:rPr lang="en-US" sz="2800" dirty="0" smtClean="0"/>
              <a:t>2. Nutrition </a:t>
            </a:r>
            <a:r>
              <a:rPr lang="en-US" sz="2800" dirty="0"/>
              <a:t>– metabolic</a:t>
            </a:r>
            <a:br>
              <a:rPr lang="en-US" sz="2800" dirty="0"/>
            </a:br>
            <a:r>
              <a:rPr lang="en-US" sz="2800" dirty="0" smtClean="0"/>
              <a:t>3. Elimination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4. Activity </a:t>
            </a:r>
            <a:r>
              <a:rPr lang="en-US" sz="2800" dirty="0"/>
              <a:t>– </a:t>
            </a:r>
            <a:r>
              <a:rPr lang="en-US" sz="2800" dirty="0" smtClean="0"/>
              <a:t>exercise</a:t>
            </a:r>
          </a:p>
          <a:p>
            <a:pPr marL="0" indent="0">
              <a:buNone/>
            </a:pPr>
            <a:r>
              <a:rPr lang="en-US" sz="2800" dirty="0" smtClean="0"/>
              <a:t>5. Sleep </a:t>
            </a:r>
            <a:r>
              <a:rPr lang="en-US" sz="2800" dirty="0"/>
              <a:t>– rest</a:t>
            </a:r>
            <a:br>
              <a:rPr lang="en-US" sz="2800" dirty="0"/>
            </a:br>
            <a:r>
              <a:rPr lang="en-US" sz="2800" dirty="0" smtClean="0"/>
              <a:t>6. Cognitive </a:t>
            </a:r>
            <a:r>
              <a:rPr lang="en-US" sz="2800" dirty="0"/>
              <a:t>– perceptual</a:t>
            </a:r>
            <a:br>
              <a:rPr lang="en-US" sz="2800" dirty="0"/>
            </a:br>
            <a:r>
              <a:rPr lang="en-US" sz="2800" dirty="0" smtClean="0"/>
              <a:t>7. Self-perception </a:t>
            </a:r>
            <a:r>
              <a:rPr lang="en-US" sz="2800" dirty="0"/>
              <a:t>– </a:t>
            </a:r>
            <a:r>
              <a:rPr lang="en-US" sz="2800" dirty="0" smtClean="0"/>
              <a:t>self-concept</a:t>
            </a:r>
          </a:p>
          <a:p>
            <a:pPr marL="0" indent="0">
              <a:buNone/>
            </a:pPr>
            <a:r>
              <a:rPr lang="en-US" sz="2800" dirty="0" smtClean="0"/>
              <a:t>8. Coping </a:t>
            </a:r>
            <a:r>
              <a:rPr lang="en-US" sz="2800" dirty="0"/>
              <a:t>– stress tolerance</a:t>
            </a:r>
            <a:br>
              <a:rPr lang="en-US" sz="2800" dirty="0"/>
            </a:br>
            <a:r>
              <a:rPr lang="en-US" sz="2800" dirty="0" smtClean="0"/>
              <a:t>9. Role </a:t>
            </a:r>
            <a:r>
              <a:rPr lang="en-US" sz="2800" dirty="0"/>
              <a:t>– relationship</a:t>
            </a:r>
            <a:br>
              <a:rPr lang="en-US" sz="2800" dirty="0"/>
            </a:br>
            <a:r>
              <a:rPr lang="en-US" sz="2800" dirty="0" smtClean="0"/>
              <a:t>10. Sexuality </a:t>
            </a:r>
            <a:r>
              <a:rPr lang="en-US" sz="2800" dirty="0"/>
              <a:t>– </a:t>
            </a:r>
            <a:r>
              <a:rPr lang="en-US" sz="2800" dirty="0" smtClean="0"/>
              <a:t>reproduction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 smtClean="0"/>
              <a:t>11. Value </a:t>
            </a:r>
            <a:r>
              <a:rPr lang="en-US" sz="2800" dirty="0"/>
              <a:t>– belief </a:t>
            </a:r>
            <a:endParaRPr lang="en-US" sz="2800" dirty="0" smtClean="0"/>
          </a:p>
          <a:p>
            <a:pPr marL="0" indent="0">
              <a:buNone/>
            </a:pPr>
            <a:r>
              <a:rPr lang="en-US" sz="2600" dirty="0" smtClean="0"/>
              <a:t>Reference: Gordon </a:t>
            </a:r>
            <a:r>
              <a:rPr lang="en-US" sz="2600" dirty="0"/>
              <a:t>(1994) </a:t>
            </a:r>
            <a:endParaRPr lang="en-US" sz="2600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11 Gordon’s Functional Health Patterns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87302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4</a:t>
            </a:r>
            <a:r>
              <a:rPr lang="en-US" sz="2400" b="1" dirty="0" smtClean="0"/>
              <a:t>. </a:t>
            </a:r>
            <a:r>
              <a:rPr lang="en-US" sz="2400" b="1" dirty="0"/>
              <a:t>Activity and exercise </a:t>
            </a:r>
            <a:endParaRPr lang="en-US" sz="2400" dirty="0"/>
          </a:p>
          <a:p>
            <a:r>
              <a:rPr lang="en-US" sz="2400" b="1" dirty="0"/>
              <a:t>Respiratory </a:t>
            </a:r>
            <a:endParaRPr lang="en-US" sz="2400" b="1" dirty="0"/>
          </a:p>
          <a:p>
            <a:pPr marL="0" indent="0">
              <a:buNone/>
            </a:pPr>
            <a:r>
              <a:rPr lang="en-US" sz="2400" dirty="0" smtClean="0"/>
              <a:t>• </a:t>
            </a:r>
            <a:r>
              <a:rPr lang="en-US" sz="2400" dirty="0"/>
              <a:t>Does the patient have any difficulty breathing?</a:t>
            </a:r>
            <a:br>
              <a:rPr lang="en-US" sz="2400" dirty="0"/>
            </a:br>
            <a:r>
              <a:rPr lang="en-US" sz="2400" dirty="0"/>
              <a:t>• Is there any noise when they are breathing such as wheezing?</a:t>
            </a:r>
            <a:br>
              <a:rPr lang="en-US" sz="2400" dirty="0"/>
            </a:br>
            <a:r>
              <a:rPr lang="en-US" sz="2400" dirty="0"/>
              <a:t>• Does breathing cause them pain? 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• How deep or shallow is their breathing?</a:t>
            </a:r>
            <a:br>
              <a:rPr lang="en-US" sz="2400" dirty="0"/>
            </a:br>
            <a:r>
              <a:rPr lang="en-US" sz="2400" dirty="0"/>
              <a:t>• Is their breathing symmetrical?</a:t>
            </a:r>
            <a:br>
              <a:rPr lang="en-US" sz="2400" dirty="0"/>
            </a:br>
            <a:r>
              <a:rPr lang="en-US" sz="2400" dirty="0"/>
              <a:t>• Does the patient have any underlying respiratory problems such as chronic obstructive pulmonary disease, emphysema, </a:t>
            </a:r>
            <a:r>
              <a:rPr lang="en-US" sz="2400" dirty="0" smtClean="0"/>
              <a:t>tuberculosis</a:t>
            </a:r>
            <a:r>
              <a:rPr lang="en-US" sz="2400" dirty="0"/>
              <a:t>, bronchitis, asthma or any other airway disease?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i="1" dirty="0"/>
              <a:t>(</a:t>
            </a:r>
            <a:r>
              <a:rPr lang="en-US" sz="2400" i="1" dirty="0" smtClean="0"/>
              <a:t>In </a:t>
            </a:r>
            <a:r>
              <a:rPr lang="en-US" sz="2400" i="1" dirty="0"/>
              <a:t>this section it is also important to assess and monitor smoking </a:t>
            </a:r>
            <a:r>
              <a:rPr lang="en-US" sz="2400" i="1" dirty="0" smtClean="0"/>
              <a:t>habits)</a:t>
            </a:r>
            <a:endParaRPr lang="en-US" sz="2400" i="1" dirty="0">
              <a:effectLst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1304" y="920749"/>
            <a:ext cx="6665495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What are prompts? Taking ‘4. Activity and exercise: respiratory’ section as an example…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590661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4557" y="1648326"/>
            <a:ext cx="7964905" cy="49449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2. </a:t>
            </a:r>
            <a:r>
              <a:rPr lang="en-US" sz="2400" b="1" dirty="0" smtClean="0"/>
              <a:t>Topic specific assessment tools</a:t>
            </a:r>
            <a:endParaRPr lang="en-US" sz="2400" b="1" dirty="0" smtClean="0"/>
          </a:p>
          <a:p>
            <a:r>
              <a:rPr lang="en-US" sz="2400" dirty="0" smtClean="0"/>
              <a:t>Generally, should </a:t>
            </a:r>
            <a:r>
              <a:rPr lang="en-US" sz="2400" b="1" dirty="0" smtClean="0"/>
              <a:t>not</a:t>
            </a:r>
            <a:r>
              <a:rPr lang="en-US" sz="2400" dirty="0" smtClean="0"/>
              <a:t> be used without a whole person assessment</a:t>
            </a:r>
          </a:p>
          <a:p>
            <a:r>
              <a:rPr lang="en-US" sz="2400" dirty="0" smtClean="0"/>
              <a:t>The </a:t>
            </a:r>
            <a:r>
              <a:rPr lang="en-US" sz="2400" b="1" dirty="0" smtClean="0"/>
              <a:t>evidence-base</a:t>
            </a:r>
            <a:r>
              <a:rPr lang="en-US" sz="2400" dirty="0" smtClean="0"/>
              <a:t> for some tools is questionable, particularly in situations in which the tool was not validated. The Braden Scale for Pressure Injury is a good example. </a:t>
            </a:r>
          </a:p>
          <a:p>
            <a:r>
              <a:rPr lang="en-US" sz="2400" dirty="0" smtClean="0"/>
              <a:t>Other tools, such as the Glasgow Coma Scale have a well developed evidence-based. </a:t>
            </a:r>
          </a:p>
          <a:p>
            <a:r>
              <a:rPr lang="en-US" sz="2400" dirty="0" smtClean="0"/>
              <a:t>It’s vital to </a:t>
            </a:r>
            <a:r>
              <a:rPr lang="en-US" sz="2400" b="1" dirty="0" smtClean="0"/>
              <a:t>engage</a:t>
            </a:r>
            <a:r>
              <a:rPr lang="en-US" sz="2400" dirty="0" smtClean="0"/>
              <a:t> front line RN’s in the choice and appropriateness of tools for each clinical setting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52862" y="920749"/>
            <a:ext cx="6833937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Nursing assessment is key (3)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671618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Questions to ask yourself during the diagnostic process: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Second opinion needed?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‘Eureka’ moment / pattern recognition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Anti-evidence that refutes my nursing diagnosis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Think about my thinking (metacognition)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Overconfident in my decision?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What else could be missing?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Reference: adapted from SEA TOW medical decision making thinking tool, </a:t>
            </a:r>
            <a:r>
              <a:rPr lang="en-US" sz="2400" dirty="0" err="1" smtClean="0"/>
              <a:t>Rencic</a:t>
            </a:r>
            <a:r>
              <a:rPr lang="en-US" sz="2400" dirty="0" smtClean="0"/>
              <a:t>, 2011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45368" y="920749"/>
            <a:ext cx="6641432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Effective Critical thinking and diagnostic reasoning is critical for diagnostic accuracy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7788716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0041" y="2201779"/>
            <a:ext cx="6100011" cy="318836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5 minute in-room break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58866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4802" y="2755900"/>
            <a:ext cx="2214396" cy="337026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467853"/>
            <a:ext cx="8229600" cy="109487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Much of what I say will be linked to the ‘new’ NANDA-I book…yet to be translated in Estonian </a:t>
            </a: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8713701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90336" y="1830917"/>
            <a:ext cx="7796463" cy="42952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NANDA-I has a multi-axial construction:</a:t>
            </a:r>
          </a:p>
          <a:p>
            <a:r>
              <a:rPr lang="en-US" sz="2600" dirty="0" smtClean="0"/>
              <a:t>Axis 1: the focus of the diagnosis  (anxiety, for example)</a:t>
            </a:r>
          </a:p>
          <a:p>
            <a:r>
              <a:rPr lang="en-US" sz="2600" dirty="0" smtClean="0"/>
              <a:t>Axis 2: subject (individual, family, community)</a:t>
            </a:r>
          </a:p>
          <a:p>
            <a:r>
              <a:rPr lang="en-US" sz="2600" dirty="0" smtClean="0"/>
              <a:t>Axis 3: judgement (impaired, ineffective)</a:t>
            </a:r>
          </a:p>
          <a:p>
            <a:r>
              <a:rPr lang="en-US" sz="2600" dirty="0" smtClean="0"/>
              <a:t>Axis 4: location (oral, cerebral etc.)</a:t>
            </a:r>
          </a:p>
          <a:p>
            <a:r>
              <a:rPr lang="en-US" sz="2600" dirty="0" smtClean="0"/>
              <a:t>Axis 5: age (neonate, adult etc.)</a:t>
            </a:r>
          </a:p>
          <a:p>
            <a:r>
              <a:rPr lang="en-US" sz="2600" dirty="0" smtClean="0"/>
              <a:t>Axis 6: time (chronic, acute, intermittent)</a:t>
            </a:r>
          </a:p>
          <a:p>
            <a:r>
              <a:rPr lang="en-US" sz="2600" dirty="0" smtClean="0"/>
              <a:t>Axis 7: status (problem, risk or health promotion)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Diagnostic concepts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4907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Most nurses will probably use only </a:t>
            </a:r>
            <a:r>
              <a:rPr lang="en-US" sz="2400" b="1" dirty="0" smtClean="0"/>
              <a:t>15-20</a:t>
            </a:r>
            <a:r>
              <a:rPr lang="en-US" sz="2400" dirty="0" smtClean="0"/>
              <a:t> diagnoses in their day to day practice</a:t>
            </a:r>
          </a:p>
          <a:p>
            <a:r>
              <a:rPr lang="en-US" sz="2400" dirty="0" smtClean="0"/>
              <a:t>Spend some time with the book and </a:t>
            </a:r>
            <a:r>
              <a:rPr lang="en-US" sz="2400" b="1" dirty="0" smtClean="0"/>
              <a:t>highlight </a:t>
            </a:r>
            <a:r>
              <a:rPr lang="en-US" sz="2400" dirty="0" smtClean="0"/>
              <a:t>the nursing diagnoses that you feel are most relevant to your practice</a:t>
            </a:r>
          </a:p>
          <a:p>
            <a:r>
              <a:rPr lang="en-US" sz="2400" dirty="0" smtClean="0"/>
              <a:t>Explore some of the </a:t>
            </a:r>
            <a:r>
              <a:rPr lang="en-US" sz="2400" b="1" dirty="0" smtClean="0"/>
              <a:t>references</a:t>
            </a:r>
            <a:r>
              <a:rPr lang="en-US" sz="2400" dirty="0" smtClean="0"/>
              <a:t> and note that many diagnoses have references from </a:t>
            </a:r>
            <a:r>
              <a:rPr lang="en-US" sz="2400" b="1" dirty="0" smtClean="0"/>
              <a:t>international sources </a:t>
            </a:r>
            <a:r>
              <a:rPr lang="en-US" sz="2400" dirty="0" smtClean="0"/>
              <a:t>and in more than one language </a:t>
            </a:r>
          </a:p>
          <a:p>
            <a:r>
              <a:rPr lang="en-US" sz="2400" b="1" dirty="0" smtClean="0"/>
              <a:t>Reflect</a:t>
            </a:r>
            <a:r>
              <a:rPr lang="en-US" sz="2400" dirty="0" smtClean="0"/>
              <a:t> on your findings with a nursing colleague </a:t>
            </a:r>
          </a:p>
          <a:p>
            <a:r>
              <a:rPr lang="en-US" sz="2600" b="1" dirty="0" smtClean="0"/>
              <a:t>Team</a:t>
            </a:r>
            <a:r>
              <a:rPr lang="en-US" sz="2600" dirty="0" smtClean="0"/>
              <a:t> activities are also important and coming together to discuss your reflections is a great way of working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96452" y="920749"/>
            <a:ext cx="6990347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How do clinical nurses immerse themselves in Nursing Diagnoses?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507594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379" y="2285999"/>
          <a:ext cx="8999621" cy="1949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9410" y="920749"/>
            <a:ext cx="7387389" cy="136525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Basic but vital: the Nursing Process captures the </a:t>
            </a:r>
            <a:br>
              <a:rPr lang="en-US" sz="2400" b="1" dirty="0" smtClean="0"/>
            </a:br>
            <a:r>
              <a:rPr lang="en-US" sz="2400" b="1" dirty="0" smtClean="0"/>
              <a:t>whole patient journey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7042" y="5221705"/>
            <a:ext cx="8566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2400" b="1" dirty="0" smtClean="0"/>
              <a:t>What to do if an identified issue doesn’t fit neatly into an NANDA-I diagnosis: how to fill the gaps? 1. Immediately </a:t>
            </a:r>
            <a:r>
              <a:rPr lang="en-US" sz="2400" dirty="0" smtClean="0"/>
              <a:t>2. Strategically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144973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33337"/>
            <a:ext cx="8229600" cy="409282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Ensure that you’ve looked at all of the available diagnoses</a:t>
            </a:r>
          </a:p>
          <a:p>
            <a:r>
              <a:rPr lang="en-US" sz="2400" dirty="0" smtClean="0"/>
              <a:t>Don’t use an inappropriate one just because there is nothing else</a:t>
            </a:r>
          </a:p>
          <a:p>
            <a:r>
              <a:rPr lang="en-US" sz="2400" dirty="0" smtClean="0"/>
              <a:t>You may write your own nursing diagnosis, problem statement or descriptor</a:t>
            </a:r>
          </a:p>
          <a:p>
            <a:r>
              <a:rPr lang="en-US" sz="2400" dirty="0" smtClean="0"/>
              <a:t>You may wish to note the gaps you find in your practice and discuss them as a team and / or with nurse and academic leaders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37084" y="920749"/>
            <a:ext cx="6749716" cy="83608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What to do </a:t>
            </a:r>
            <a:r>
              <a:rPr lang="en-US" sz="2400" b="1" u="sng" dirty="0" smtClean="0"/>
              <a:t>immediately</a:t>
            </a:r>
            <a:r>
              <a:rPr lang="en-US" sz="2400" b="1" dirty="0" smtClean="0"/>
              <a:t> if there is no nursing diagnoses in the book that describes the phenomena you have observed?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7159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44379" y="2285999"/>
          <a:ext cx="8999621" cy="1949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9410" y="920749"/>
            <a:ext cx="7387389" cy="136525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Basic but vital: the Nursing Process captures the </a:t>
            </a:r>
            <a:br>
              <a:rPr lang="en-US" sz="2400" b="1" dirty="0" smtClean="0"/>
            </a:br>
            <a:r>
              <a:rPr lang="en-US" sz="2400" b="1" dirty="0" smtClean="0"/>
              <a:t>whole patient journey </a:t>
            </a:r>
            <a:endParaRPr lang="en-US" sz="2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70021" y="5221705"/>
            <a:ext cx="80663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sz="2400" dirty="0" smtClean="0"/>
              <a:t>What to do if an identified issue doesn’t fit neatly into an NANDA-I diagnosis: how to fill the gaps? 1. Immediately </a:t>
            </a:r>
            <a:r>
              <a:rPr lang="en-US" sz="2400" b="1" dirty="0" smtClean="0"/>
              <a:t>2. Strategically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9150095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70020" y="1830917"/>
            <a:ext cx="7916779" cy="470223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NANDA-I would urge you to collate data </a:t>
            </a:r>
            <a:r>
              <a:rPr lang="en-US" sz="2400" b="1" dirty="0" smtClean="0"/>
              <a:t>nationally</a:t>
            </a:r>
            <a:r>
              <a:rPr lang="en-US" sz="2400" dirty="0" smtClean="0"/>
              <a:t> on the gaps identified in Estonia</a:t>
            </a:r>
          </a:p>
          <a:p>
            <a:r>
              <a:rPr lang="en-US" sz="2400" dirty="0" smtClean="0"/>
              <a:t>We would urge you to discuss findings with the NANDA-I Diagnosis Development Committee (</a:t>
            </a:r>
            <a:r>
              <a:rPr lang="en-US" sz="2400" b="1" dirty="0" smtClean="0"/>
              <a:t>DDC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We would be delighted to discuss </a:t>
            </a:r>
            <a:r>
              <a:rPr lang="en-US" sz="2400" b="1" dirty="0" smtClean="0"/>
              <a:t>educational</a:t>
            </a:r>
            <a:r>
              <a:rPr lang="en-US" sz="2400" dirty="0" smtClean="0"/>
              <a:t> preparation to enable Estonian nurses to develop high-quality submissions for DDC</a:t>
            </a:r>
          </a:p>
          <a:p>
            <a:r>
              <a:rPr lang="en-US" sz="2400" dirty="0" smtClean="0"/>
              <a:t>The new book contains submissions from Spain, Portugal, Brazil, USA, Canada, Philippines and UK</a:t>
            </a:r>
          </a:p>
          <a:p>
            <a:r>
              <a:rPr lang="en-US" sz="2400" b="1" dirty="0" smtClean="0"/>
              <a:t>’Risk for Complicated Immigration Transition</a:t>
            </a:r>
            <a:r>
              <a:rPr lang="en-US" sz="2400" dirty="0" smtClean="0"/>
              <a:t>’ is an excellent example of a new phenomena of concern to Public Health Nurses in Spain responding to the crisis in Syria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25052" y="920749"/>
            <a:ext cx="6761747" cy="836083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What to do </a:t>
            </a:r>
            <a:r>
              <a:rPr lang="en-US" sz="2400" b="1" u="sng" dirty="0" smtClean="0"/>
              <a:t>strategically</a:t>
            </a:r>
            <a:r>
              <a:rPr lang="en-US" sz="2400" b="1" dirty="0" smtClean="0"/>
              <a:t> </a:t>
            </a:r>
            <a:r>
              <a:rPr lang="en-US" sz="2400" b="1" dirty="0"/>
              <a:t>if there is no nursing diagnoses in the book that describes the phenomena </a:t>
            </a:r>
            <a:r>
              <a:rPr lang="en-US" sz="2400" b="1" dirty="0" smtClean="0"/>
              <a:t>nurses are observing in their practice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343039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25842"/>
            <a:ext cx="8229600" cy="46321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 smtClean="0"/>
              <a:t>Targeted </a:t>
            </a:r>
            <a:r>
              <a:rPr lang="en-US" sz="2400" dirty="0" smtClean="0"/>
              <a:t>education for clinical nurses is key and may include:</a:t>
            </a:r>
          </a:p>
          <a:p>
            <a:r>
              <a:rPr lang="en-US" sz="2400" dirty="0" smtClean="0"/>
              <a:t>Underpinning theory</a:t>
            </a:r>
          </a:p>
          <a:p>
            <a:r>
              <a:rPr lang="en-US" sz="2400" dirty="0" smtClean="0"/>
              <a:t>Critical thinking and decision-making</a:t>
            </a:r>
          </a:p>
          <a:p>
            <a:r>
              <a:rPr lang="en-US" sz="2400" dirty="0" smtClean="0"/>
              <a:t>A refreshed understanding of the Nursing Process</a:t>
            </a:r>
          </a:p>
          <a:p>
            <a:r>
              <a:rPr lang="en-US" sz="2400" dirty="0" smtClean="0"/>
              <a:t>Case studies </a:t>
            </a:r>
          </a:p>
          <a:p>
            <a:r>
              <a:rPr lang="en-US" sz="2400" dirty="0" smtClean="0"/>
              <a:t>Practical exercises </a:t>
            </a:r>
          </a:p>
          <a:p>
            <a:r>
              <a:rPr lang="en-US" sz="2400" dirty="0" smtClean="0"/>
              <a:t>Documentation</a:t>
            </a:r>
          </a:p>
          <a:p>
            <a:r>
              <a:rPr lang="en-US" sz="2400" dirty="0" smtClean="0"/>
              <a:t>Frequently asked questions</a:t>
            </a:r>
          </a:p>
          <a:p>
            <a:r>
              <a:rPr lang="en-US" sz="2400" dirty="0" smtClean="0"/>
              <a:t>Organizational communication and leadership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61146" y="920749"/>
            <a:ext cx="6725653" cy="130509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Building on yesterday’s discussion on implementation priorities </a:t>
            </a:r>
            <a:r>
              <a:rPr lang="en-US" sz="2400" b="1" dirty="0" smtClean="0"/>
              <a:t>for </a:t>
            </a:r>
            <a:r>
              <a:rPr lang="en-US" sz="2400" b="1" dirty="0" smtClean="0"/>
              <a:t>clinical leaders and educators…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045026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633046" y="703385"/>
            <a:ext cx="7839808" cy="1595804"/>
          </a:xfrm>
        </p:spPr>
        <p:txBody>
          <a:bodyPr>
            <a:normAutofit fontScale="90000"/>
          </a:bodyPr>
          <a:lstStyle/>
          <a:p>
            <a:pPr algn="ctr"/>
            <a:r>
              <a:rPr lang="ja-JP" altLang="en-US" dirty="0" smtClean="0"/>
              <a:t>‘</a:t>
            </a:r>
            <a:r>
              <a:rPr lang="en-US" altLang="ja-JP" dirty="0" smtClean="0"/>
              <a:t>In God we trust: </a:t>
            </a:r>
            <a:br>
              <a:rPr lang="en-US" altLang="ja-JP" dirty="0" smtClean="0"/>
            </a:br>
            <a:r>
              <a:rPr lang="en-US" altLang="ja-JP" dirty="0" smtClean="0"/>
              <a:t>all others must bring data</a:t>
            </a:r>
            <a:r>
              <a:rPr lang="ja-JP" altLang="en-US" dirty="0" smtClean="0"/>
              <a:t>’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1662" i="1" dirty="0"/>
              <a:t>William Edwards Deming, date uncertain</a:t>
            </a:r>
            <a:endParaRPr lang="en-US" altLang="en-US" sz="1662" i="1" dirty="0"/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652097" y="2490456"/>
            <a:ext cx="7839808" cy="3802060"/>
          </a:xfrm>
        </p:spPr>
        <p:txBody>
          <a:bodyPr>
            <a:normAutofit lnSpcReduction="10000"/>
          </a:bodyPr>
          <a:lstStyle/>
          <a:p>
            <a:r>
              <a:rPr lang="en-US" altLang="en-US" sz="2400" dirty="0" smtClean="0"/>
              <a:t>A first useful piece of academic and leadership work would be to establish the </a:t>
            </a:r>
            <a:r>
              <a:rPr lang="en-US" altLang="en-US" sz="2400" b="1" dirty="0" smtClean="0"/>
              <a:t>top 10 </a:t>
            </a:r>
            <a:r>
              <a:rPr lang="en-US" altLang="en-US" sz="2400" b="1" dirty="0" smtClean="0"/>
              <a:t>high frequency </a:t>
            </a:r>
            <a:r>
              <a:rPr lang="en-US" altLang="en-US" sz="2400" dirty="0" smtClean="0"/>
              <a:t>nursing </a:t>
            </a:r>
            <a:r>
              <a:rPr lang="en-US" altLang="en-US" sz="2400" dirty="0" smtClean="0"/>
              <a:t>diagnoses </a:t>
            </a:r>
            <a:r>
              <a:rPr lang="en-US" altLang="en-US" sz="2400" dirty="0" smtClean="0"/>
              <a:t>by unit</a:t>
            </a:r>
            <a:endParaRPr lang="en-US" altLang="en-US" sz="2400" dirty="0" smtClean="0"/>
          </a:p>
          <a:p>
            <a:r>
              <a:rPr lang="en-US" altLang="en-US" sz="2400" dirty="0" smtClean="0"/>
              <a:t>As a reminder, </a:t>
            </a:r>
            <a:r>
              <a:rPr lang="en-US" altLang="en-US" sz="2400" b="1" dirty="0" smtClean="0"/>
              <a:t>High </a:t>
            </a:r>
            <a:r>
              <a:rPr lang="en-US" altLang="en-US" sz="2400" b="1" dirty="0" smtClean="0"/>
              <a:t>frequency diagnoses </a:t>
            </a:r>
            <a:r>
              <a:rPr lang="en-US" altLang="en-US" sz="2400" dirty="0" smtClean="0"/>
              <a:t>are those that are found within &gt; 75% of a patient </a:t>
            </a:r>
            <a:r>
              <a:rPr lang="en-US" altLang="en-US" sz="2400" dirty="0" smtClean="0"/>
              <a:t>population</a:t>
            </a:r>
          </a:p>
          <a:p>
            <a:r>
              <a:rPr lang="en-US" altLang="en-US" sz="2400" dirty="0" smtClean="0"/>
              <a:t>There is a well tried and tested process for doing this work but a </a:t>
            </a:r>
            <a:r>
              <a:rPr lang="en-US" altLang="en-US" sz="2400" b="1" dirty="0" smtClean="0"/>
              <a:t>‘pilot’ </a:t>
            </a:r>
            <a:r>
              <a:rPr lang="en-US" altLang="en-US" sz="2400" dirty="0" smtClean="0"/>
              <a:t>project is suggested in just one agreed unit</a:t>
            </a:r>
            <a:endParaRPr lang="en-US" altLang="en-US" sz="2400" dirty="0" smtClean="0"/>
          </a:p>
          <a:p>
            <a:r>
              <a:rPr lang="en-US" altLang="en-US" sz="2400" dirty="0" smtClean="0"/>
              <a:t>As a reminder, these </a:t>
            </a:r>
            <a:r>
              <a:rPr lang="en-US" altLang="en-US" sz="2400" b="1" dirty="0" smtClean="0"/>
              <a:t>data</a:t>
            </a:r>
            <a:r>
              <a:rPr lang="en-US" altLang="en-US" sz="2400" dirty="0" smtClean="0"/>
              <a:t> can be used to devise education programs, alter staffing assignments and engage specialist </a:t>
            </a:r>
            <a:r>
              <a:rPr lang="en-US" altLang="en-US" sz="2400" dirty="0" smtClean="0"/>
              <a:t>help</a:t>
            </a: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67232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3453" y="1756832"/>
            <a:ext cx="8349915" cy="4369331"/>
          </a:xfrm>
        </p:spPr>
        <p:txBody>
          <a:bodyPr>
            <a:noAutofit/>
          </a:bodyPr>
          <a:lstStyle/>
          <a:p>
            <a:r>
              <a:rPr lang="en-US" sz="2400" dirty="0" smtClean="0"/>
              <a:t>A 2025 </a:t>
            </a:r>
            <a:r>
              <a:rPr lang="en-US" sz="2400" b="1" dirty="0" smtClean="0"/>
              <a:t>action plan</a:t>
            </a:r>
          </a:p>
          <a:p>
            <a:r>
              <a:rPr lang="en-US" sz="2400" dirty="0" smtClean="0"/>
              <a:t>The further development of a </a:t>
            </a:r>
            <a:r>
              <a:rPr lang="en-US" sz="2400" b="1" dirty="0" smtClean="0"/>
              <a:t>leadership team </a:t>
            </a:r>
            <a:r>
              <a:rPr lang="en-US" sz="2400" dirty="0" smtClean="0"/>
              <a:t>based on Shared Governance and Transformational Leadership (i.e. with front line RN’s as key members, including sceptics!) building on the 3N group</a:t>
            </a:r>
          </a:p>
          <a:p>
            <a:r>
              <a:rPr lang="en-US" sz="2400" dirty="0" smtClean="0"/>
              <a:t>The development of Ambassadors with additional leadership and clinical personal development and social </a:t>
            </a:r>
            <a:r>
              <a:rPr lang="en-US" sz="2400" smtClean="0"/>
              <a:t>media support</a:t>
            </a:r>
            <a:endParaRPr lang="en-US" sz="2400" dirty="0" smtClean="0"/>
          </a:p>
          <a:p>
            <a:r>
              <a:rPr lang="en-US" sz="2400" dirty="0" smtClean="0"/>
              <a:t>A special development program for Head Nurses / Unit leaders, taking into consideration their unique role, responsibilities and accountabilities</a:t>
            </a:r>
          </a:p>
          <a:p>
            <a:r>
              <a:rPr lang="en-US" sz="2400" dirty="0" smtClean="0"/>
              <a:t>Academic development</a:t>
            </a:r>
          </a:p>
          <a:p>
            <a:r>
              <a:rPr lang="en-US" sz="2400" dirty="0" smtClean="0"/>
              <a:t>Hosting a NANDA-I Symposium 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9410" y="920749"/>
            <a:ext cx="7387389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Higher level leadership considerations may include: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2330801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68650" y="2686050"/>
            <a:ext cx="2806700" cy="28956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Sounds scary?!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84575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36294" y="920749"/>
            <a:ext cx="7050505" cy="83608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Yesterday I brought you greetings from Oxford and NANDA-I, today it’s greetings from France, my home</a:t>
            </a:r>
            <a:endParaRPr lang="en-US" sz="2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653" y="1756832"/>
            <a:ext cx="3994484" cy="19248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221" y="3416967"/>
            <a:ext cx="3176336" cy="30560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2906" y="3416966"/>
            <a:ext cx="2153653" cy="305602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6832"/>
            <a:ext cx="3344779" cy="1924831"/>
          </a:xfrm>
          <a:prstGeom prst="rect">
            <a:avLst/>
          </a:prstGeom>
        </p:spPr>
      </p:pic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5" y="3416966"/>
            <a:ext cx="3019927" cy="3056021"/>
          </a:xfrm>
        </p:spPr>
      </p:pic>
    </p:spTree>
    <p:extLst>
      <p:ext uri="{BB962C8B-B14F-4D97-AF65-F5344CB8AC3E}">
        <p14:creationId xmlns:p14="http://schemas.microsoft.com/office/powerpoint/2010/main" val="581739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3811" y="1973178"/>
            <a:ext cx="5089357" cy="339290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Actually, this is exciting – roll on 2025!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037662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652097" y="685800"/>
            <a:ext cx="7839808" cy="4538297"/>
          </a:xfrm>
        </p:spPr>
        <p:txBody>
          <a:bodyPr>
            <a:normAutofit/>
          </a:bodyPr>
          <a:lstStyle/>
          <a:p>
            <a:r>
              <a:rPr lang="en-US" altLang="en-US" b="1" dirty="0" smtClean="0"/>
              <a:t>Thank you</a:t>
            </a:r>
            <a:br>
              <a:rPr lang="en-US" altLang="en-US" b="1" dirty="0" smtClean="0"/>
            </a:br>
            <a:r>
              <a:rPr lang="en-US" altLang="en-US" b="1" dirty="0" smtClean="0"/>
              <a:t/>
            </a:r>
            <a:br>
              <a:rPr lang="en-US" altLang="en-US" b="1" dirty="0" smtClean="0"/>
            </a:br>
            <a:r>
              <a:rPr lang="en-US" altLang="en-US" b="1" dirty="0" smtClean="0"/>
              <a:t>Questions and feedback?</a:t>
            </a:r>
            <a:br>
              <a:rPr lang="en-US" altLang="en-US" b="1" dirty="0" smtClean="0"/>
            </a:br>
            <a:r>
              <a:rPr lang="en-US" altLang="en-US" b="1" dirty="0" smtClean="0"/>
              <a:t/>
            </a:r>
            <a:br>
              <a:rPr lang="en-US" altLang="en-US" b="1" dirty="0" smtClean="0"/>
            </a:br>
            <a:r>
              <a:rPr lang="en-US" altLang="en-US" sz="2215" b="1" dirty="0"/>
              <a:t>Contact details: </a:t>
            </a:r>
            <a:br>
              <a:rPr lang="en-US" altLang="en-US" sz="2215" b="1" dirty="0"/>
            </a:br>
            <a:r>
              <a:rPr lang="en-US" altLang="en-US" sz="2215" b="1" dirty="0"/>
              <a:t>Professor Dickon Weir-Hughes: </a:t>
            </a:r>
            <a:br>
              <a:rPr lang="en-US" altLang="en-US" sz="2215" b="1" dirty="0"/>
            </a:br>
            <a:r>
              <a:rPr lang="en-US" altLang="en-US" sz="2215" b="1" dirty="0" err="1" smtClean="0"/>
              <a:t>dickon.weir-hughes@ouh.nhs.uk</a:t>
            </a:r>
            <a:r>
              <a:rPr lang="en-US" altLang="en-US" sz="2215" b="1" dirty="0" smtClean="0"/>
              <a:t>  </a:t>
            </a:r>
            <a:endParaRPr lang="en-US" altLang="en-US" sz="2215" b="1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652097" y="5622682"/>
            <a:ext cx="7839808" cy="394188"/>
          </a:xfrm>
        </p:spPr>
        <p:txBody>
          <a:bodyPr>
            <a:normAutofit fontScale="70000" lnSpcReduction="20000"/>
          </a:bodyPr>
          <a:lstStyle/>
          <a:p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3319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622883"/>
            <a:ext cx="8229600" cy="3503279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Provide an overview of the challenges of </a:t>
            </a:r>
            <a:r>
              <a:rPr lang="en-US" sz="2800" dirty="0" smtClean="0"/>
              <a:t>implementing </a:t>
            </a:r>
            <a:r>
              <a:rPr lang="en-US" sz="2800" b="1" dirty="0" smtClean="0"/>
              <a:t>Standardized </a:t>
            </a:r>
            <a:r>
              <a:rPr lang="en-US" sz="2800" b="1" dirty="0" smtClean="0"/>
              <a:t>Nursing Language </a:t>
            </a:r>
            <a:r>
              <a:rPr lang="en-US" sz="2800" dirty="0" smtClean="0"/>
              <a:t>into clinical practice</a:t>
            </a:r>
            <a:endParaRPr lang="en-US" sz="2800" dirty="0" smtClean="0"/>
          </a:p>
          <a:p>
            <a:r>
              <a:rPr lang="en-US" sz="2800" dirty="0" smtClean="0"/>
              <a:t>Discuss the </a:t>
            </a:r>
            <a:r>
              <a:rPr lang="en-US" sz="2800" b="1" dirty="0" smtClean="0"/>
              <a:t>roles</a:t>
            </a:r>
            <a:r>
              <a:rPr lang="en-US" sz="2800" dirty="0" smtClean="0"/>
              <a:t> of clinical nurses and clinical nurse leaders</a:t>
            </a:r>
            <a:r>
              <a:rPr lang="en-US" sz="2800" dirty="0"/>
              <a:t> </a:t>
            </a:r>
            <a:r>
              <a:rPr lang="en-US" sz="2800" dirty="0" smtClean="0"/>
              <a:t>in implementing Nursing Diagnosis</a:t>
            </a:r>
            <a:endParaRPr lang="en-US" sz="2800" dirty="0" smtClean="0"/>
          </a:p>
          <a:p>
            <a:r>
              <a:rPr lang="en-US" sz="2800" b="1" dirty="0" smtClean="0"/>
              <a:t>Answer</a:t>
            </a:r>
            <a:r>
              <a:rPr lang="en-US" sz="2800" dirty="0" smtClean="0"/>
              <a:t> questions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323473"/>
            <a:ext cx="8229600" cy="998621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The purpose of this presentation is to: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027027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273968"/>
            <a:ext cx="8229600" cy="440355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 demands are on RN’s are increasing inline with </a:t>
            </a:r>
            <a:r>
              <a:rPr lang="en-US" b="1" dirty="0" smtClean="0"/>
              <a:t>global health care requirements</a:t>
            </a:r>
            <a:r>
              <a:rPr lang="en-US" dirty="0" smtClean="0"/>
              <a:t>, the aging population and chronic disease management.</a:t>
            </a:r>
          </a:p>
          <a:p>
            <a:r>
              <a:rPr lang="en-US" dirty="0" smtClean="0"/>
              <a:t>RN’s are more professionally </a:t>
            </a:r>
            <a:r>
              <a:rPr lang="en-US" b="1" dirty="0" smtClean="0"/>
              <a:t>mobile</a:t>
            </a:r>
            <a:r>
              <a:rPr lang="en-US" dirty="0" smtClean="0"/>
              <a:t> than ever before</a:t>
            </a:r>
          </a:p>
          <a:p>
            <a:r>
              <a:rPr lang="en-US" dirty="0" smtClean="0"/>
              <a:t>RN roles are significantly different in different jurisdictions, especially in </a:t>
            </a:r>
            <a:r>
              <a:rPr lang="en-US" b="1" dirty="0" smtClean="0"/>
              <a:t>Advanced Practice </a:t>
            </a:r>
            <a:r>
              <a:rPr lang="en-US" dirty="0" smtClean="0"/>
              <a:t>and with prescriptive authority and so on</a:t>
            </a:r>
          </a:p>
          <a:p>
            <a:r>
              <a:rPr lang="en-US" dirty="0" smtClean="0"/>
              <a:t>Clinical </a:t>
            </a:r>
            <a:r>
              <a:rPr lang="en-US" b="1" dirty="0" smtClean="0"/>
              <a:t>benchmarking</a:t>
            </a:r>
            <a:r>
              <a:rPr lang="en-US" dirty="0" smtClean="0"/>
              <a:t> and practice improvement is now </a:t>
            </a:r>
            <a:r>
              <a:rPr lang="en-US" dirty="0" smtClean="0"/>
              <a:t>international</a:t>
            </a:r>
          </a:p>
          <a:p>
            <a:r>
              <a:rPr lang="en-US" b="1" dirty="0" smtClean="0"/>
              <a:t>Internationalization </a:t>
            </a:r>
            <a:r>
              <a:rPr lang="en-US" dirty="0" smtClean="0"/>
              <a:t>generally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b="1" dirty="0" smtClean="0"/>
              <a:t>legacy strategy </a:t>
            </a:r>
            <a:r>
              <a:rPr lang="en-US" dirty="0" smtClean="0"/>
              <a:t>is essential : it</a:t>
            </a:r>
            <a:r>
              <a:rPr lang="fr-FR" dirty="0" smtClean="0"/>
              <a:t>’</a:t>
            </a:r>
            <a:r>
              <a:rPr lang="en-US" dirty="0" smtClean="0"/>
              <a:t>s not about us!</a:t>
            </a:r>
          </a:p>
          <a:p>
            <a:r>
              <a:rPr lang="en-US" dirty="0" smtClean="0"/>
              <a:t>Our more specific discussions and deliberations about standardized nursing language must be seen against the backdrop of the challenges we face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50494" y="1371600"/>
            <a:ext cx="7736305" cy="902368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Yesterday we discussed the </a:t>
            </a:r>
            <a:r>
              <a:rPr lang="en-US" sz="2400" b="1" dirty="0" smtClean="0"/>
              <a:t>importance </a:t>
            </a:r>
            <a:r>
              <a:rPr lang="en-US" sz="2400" b="1" dirty="0" smtClean="0"/>
              <a:t>of developing a strategic </a:t>
            </a:r>
            <a:r>
              <a:rPr lang="en-US" sz="2400" b="1" dirty="0" smtClean="0"/>
              <a:t>approach…as an aide memoir: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65677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104147"/>
            <a:ext cx="8229600" cy="3022016"/>
          </a:xfrm>
        </p:spPr>
        <p:txBody>
          <a:bodyPr/>
          <a:lstStyle/>
          <a:p>
            <a:pPr algn="ctr"/>
            <a:r>
              <a:rPr lang="en-US" b="1" dirty="0" smtClean="0"/>
              <a:t>Some comments and reminders for all clinical nurse leaders and clinical nurses…</a:t>
            </a:r>
            <a:endParaRPr lang="en-US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51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29389" y="1830916"/>
            <a:ext cx="8518357" cy="502708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b="1" dirty="0" smtClean="0"/>
              <a:t>Standardized </a:t>
            </a:r>
            <a:r>
              <a:rPr lang="en-US" sz="2400" b="1" dirty="0"/>
              <a:t>nursing language</a:t>
            </a:r>
            <a:r>
              <a:rPr lang="en-US" sz="2400" dirty="0"/>
              <a:t> (SNL) is a commonly-understood set of terms used to describe the clinical judgments involved in assessments </a:t>
            </a:r>
            <a:r>
              <a:rPr lang="en-US" sz="2400" b="1" dirty="0" smtClean="0"/>
              <a:t>nursing</a:t>
            </a:r>
            <a:r>
              <a:rPr lang="en-US" sz="2400" dirty="0"/>
              <a:t> </a:t>
            </a:r>
            <a:r>
              <a:rPr lang="en-US" sz="2400" b="1" dirty="0" smtClean="0"/>
              <a:t>diagnoses (1)</a:t>
            </a:r>
            <a:r>
              <a:rPr lang="en-US" sz="2400" dirty="0" smtClean="0"/>
              <a:t>, </a:t>
            </a:r>
            <a:r>
              <a:rPr lang="en-US" sz="2400" dirty="0"/>
              <a:t>along with the </a:t>
            </a:r>
            <a:r>
              <a:rPr lang="en-US" sz="2400" b="1" dirty="0" smtClean="0"/>
              <a:t>interventions (2)</a:t>
            </a:r>
            <a:r>
              <a:rPr lang="en-US" sz="2400" dirty="0" smtClean="0"/>
              <a:t>, </a:t>
            </a:r>
            <a:r>
              <a:rPr lang="en-US" sz="2400" dirty="0"/>
              <a:t>and </a:t>
            </a:r>
            <a:r>
              <a:rPr lang="en-US" sz="2400" b="1" dirty="0" smtClean="0"/>
              <a:t>outcomes (3)</a:t>
            </a:r>
            <a:r>
              <a:rPr lang="en-US" sz="2400" dirty="0" smtClean="0"/>
              <a:t>, plus the </a:t>
            </a:r>
            <a:r>
              <a:rPr lang="en-US" sz="2400" dirty="0"/>
              <a:t>documentation of nursing care</a:t>
            </a:r>
            <a:r>
              <a:rPr lang="en-US" sz="2400" dirty="0" smtClean="0"/>
              <a:t>. Terms can be used to:</a:t>
            </a:r>
          </a:p>
          <a:p>
            <a:r>
              <a:rPr lang="en-US" sz="2400" dirty="0" smtClean="0"/>
              <a:t>Improve nurse to nurse and nurse to multi-disciplinary team </a:t>
            </a:r>
            <a:r>
              <a:rPr lang="en-US" sz="2400" b="1" dirty="0" smtClean="0"/>
              <a:t>communication,</a:t>
            </a:r>
            <a:r>
              <a:rPr lang="en-US" sz="2400" dirty="0" smtClean="0"/>
              <a:t> thus improving </a:t>
            </a:r>
            <a:r>
              <a:rPr lang="en-US" sz="2400" b="1" dirty="0" smtClean="0"/>
              <a:t>safety</a:t>
            </a:r>
            <a:r>
              <a:rPr lang="en-US" sz="2400" dirty="0" smtClean="0"/>
              <a:t> and </a:t>
            </a:r>
            <a:r>
              <a:rPr lang="en-US" sz="2400" b="1" dirty="0" smtClean="0"/>
              <a:t>quality</a:t>
            </a:r>
            <a:r>
              <a:rPr lang="en-US" sz="2400" dirty="0" smtClean="0"/>
              <a:t> of care</a:t>
            </a:r>
          </a:p>
          <a:p>
            <a:r>
              <a:rPr lang="en-US" sz="2400" b="1" dirty="0"/>
              <a:t>P</a:t>
            </a:r>
            <a:r>
              <a:rPr lang="en-US" sz="2400" b="1" dirty="0" smtClean="0"/>
              <a:t>lan</a:t>
            </a:r>
            <a:r>
              <a:rPr lang="en-US" sz="2400" dirty="0" smtClean="0"/>
              <a:t> and </a:t>
            </a:r>
            <a:r>
              <a:rPr lang="en-US" sz="2400" b="1" dirty="0" smtClean="0"/>
              <a:t>evaluate</a:t>
            </a:r>
            <a:r>
              <a:rPr lang="en-US" sz="2400" dirty="0" smtClean="0"/>
              <a:t> care more effectively</a:t>
            </a:r>
          </a:p>
          <a:p>
            <a:r>
              <a:rPr lang="en-US" sz="2400" dirty="0" smtClean="0"/>
              <a:t>Educate</a:t>
            </a:r>
          </a:p>
          <a:p>
            <a:r>
              <a:rPr lang="en-US" sz="2400" dirty="0" smtClean="0"/>
              <a:t>Improve evidence-based practice</a:t>
            </a:r>
          </a:p>
          <a:p>
            <a:r>
              <a:rPr lang="en-US" sz="2400" dirty="0" smtClean="0"/>
              <a:t>Audit and research</a:t>
            </a:r>
          </a:p>
          <a:p>
            <a:r>
              <a:rPr lang="en-US" sz="2400" dirty="0" smtClean="0"/>
              <a:t>SNL can also reduce the time spent on documentation, a major source of frustration for most RN’s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816768" y="920749"/>
            <a:ext cx="6870032" cy="83608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Firstly, </a:t>
            </a:r>
            <a:r>
              <a:rPr lang="en-US" sz="2400" b="1" dirty="0" smtClean="0"/>
              <a:t>to remind you what Standardized </a:t>
            </a:r>
            <a:r>
              <a:rPr lang="en-US" sz="2400" b="1" dirty="0" smtClean="0"/>
              <a:t>Nursing Language (SNL) </a:t>
            </a:r>
            <a:r>
              <a:rPr lang="en-US" sz="2400" b="1" dirty="0" smtClean="0"/>
              <a:t>adds </a:t>
            </a:r>
            <a:r>
              <a:rPr lang="en-US" sz="2400" b="1" dirty="0" smtClean="0"/>
              <a:t>in </a:t>
            </a:r>
            <a:r>
              <a:rPr lang="en-US" sz="2400" b="1" dirty="0" smtClean="0"/>
              <a:t>practice: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70653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187852"/>
              </p:ext>
            </p:extLst>
          </p:nvPr>
        </p:nvGraphicFramePr>
        <p:xfrm>
          <a:off x="144379" y="2286000"/>
          <a:ext cx="8999621" cy="1503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99410" y="920749"/>
            <a:ext cx="7387389" cy="1365250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Basic but vital: the Nursing Process captures the </a:t>
            </a:r>
            <a:br>
              <a:rPr lang="en-US" sz="2400" b="1" dirty="0" smtClean="0"/>
            </a:br>
            <a:r>
              <a:rPr lang="en-US" sz="2400" b="1" dirty="0" smtClean="0"/>
              <a:t>whole patient journey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021974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30917"/>
            <a:ext cx="8229600" cy="4654104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 label, using a standardized structure. For example, </a:t>
            </a:r>
            <a:r>
              <a:rPr lang="en-US" sz="2400" b="1" dirty="0" smtClean="0"/>
              <a:t>Impaired Memory </a:t>
            </a:r>
            <a:r>
              <a:rPr lang="en-US" sz="2400" i="1" dirty="0" smtClean="0"/>
              <a:t>(a good example of a recently improved diagnosis)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Code (00131); Approval and revision dates (1994 and 2017); level of </a:t>
            </a:r>
            <a:r>
              <a:rPr lang="en-US" sz="2400" b="1" dirty="0" smtClean="0"/>
              <a:t>evidence score (3.1.)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Definition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1" dirty="0" smtClean="0"/>
              <a:t>Defining characteristics</a:t>
            </a:r>
            <a:r>
              <a:rPr lang="en-US" sz="2400" dirty="0" smtClean="0"/>
              <a:t>, are critical for safe and meaningful diagnosis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Related factors, such as alteration in fluid volume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Associated conditions, such as brain injury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References (</a:t>
            </a:r>
            <a:r>
              <a:rPr lang="en-US" sz="2400" b="1" dirty="0" smtClean="0"/>
              <a:t>now </a:t>
            </a:r>
            <a:r>
              <a:rPr lang="en-US" sz="2400" dirty="0" smtClean="0"/>
              <a:t>online)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Notes about updates and redundancy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30968" y="920749"/>
            <a:ext cx="7555832" cy="836083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And a further reminder of the structure of </a:t>
            </a:r>
            <a:br>
              <a:rPr lang="en-US" sz="2400" b="1" dirty="0" smtClean="0"/>
            </a:br>
            <a:r>
              <a:rPr lang="en-US" sz="2400" b="1" dirty="0" smtClean="0"/>
              <a:t>Nursing Diagnoses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272573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ReviewDate xmlns="http://schemas.microsoft.com/sharepoint/v3">2020-09-30T23:00:00+00:00</ReviewDate>
    <VersionNumber xmlns="0B744228-C2AB-451F-8ACF-67FA4EC3D1F5" xsi:nil="true"/>
    <ORHAuthor xmlns="0B744228-C2AB-451F-8ACF-67FA4EC3D1F5">Oxford Medical Illustration</ORHAuthor>
    <Comment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" ma:contentTypeID="0x010100B8D667E6D53D4008BD59E0D3C18CDFE0002C5A1DDA58C74C1DA30BCB735DA141630038A282E86ABA2D458EEE07B9D121378F" ma:contentTypeVersion="22" ma:contentTypeDescription="" ma:contentTypeScope="" ma:versionID="8d38bd3fcaae430eb2d3fa5d9dc75e25">
  <xsd:schema xmlns:xsd="http://www.w3.org/2001/XMLSchema" xmlns:p="http://schemas.microsoft.com/office/2006/metadata/properties" xmlns:ns1="http://schemas.microsoft.com/sharepoint/v3" xmlns:ns2="0B744228-C2AB-451F-8ACF-67FA4EC3D1F5" targetNamespace="http://schemas.microsoft.com/office/2006/metadata/properties" ma:root="true" ma:fieldsID="1d2b574526517c6297143bf4df8a4cc6" ns1:_="" ns2:_="">
    <xsd:import namespace="http://schemas.microsoft.com/sharepoint/v3"/>
    <xsd:import namespace="0B744228-C2AB-451F-8ACF-67FA4EC3D1F5"/>
    <xsd:element name="properties">
      <xsd:complexType>
        <xsd:sequence>
          <xsd:element name="documentManagement">
            <xsd:complexType>
              <xsd:all>
                <xsd:element ref="ns1:ReviewDate"/>
                <xsd:element ref="ns2:ORHAuthor"/>
                <xsd:element ref="ns2:VersionNumber" minOccurs="0"/>
                <xsd:element ref="ns1:Comments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ReviewDate" ma:index="8" ma:displayName="Review Date" ma:description="Please indicate when this document needs to be updated or reviewed" ma:format="DateOnly" ma:internalName="ReviewDate" ma:readOnly="false">
      <xsd:simpleType>
        <xsd:restriction base="dms:DateTime"/>
      </xsd:simpleType>
    </xsd:element>
    <xsd:element name="Comments" ma:index="12" nillable="true" ma:displayName="Comments" ma:internalName="Comments">
      <xsd:simpleType>
        <xsd:restriction base="dms:Note"/>
      </xsd:simpleType>
    </xsd:element>
  </xsd:schema>
  <xsd:schema xmlns:xsd="http://www.w3.org/2001/XMLSchema" xmlns:dms="http://schemas.microsoft.com/office/2006/documentManagement/types" targetNamespace="0B744228-C2AB-451F-8ACF-67FA4EC3D1F5" elementFormDefault="qualified">
    <xsd:import namespace="http://schemas.microsoft.com/office/2006/documentManagement/types"/>
    <xsd:element name="ORHAuthor" ma:index="9" ma:displayName="Author" ma:description="Primary author of document (person, group, department or directorate)" ma:internalName="ORHAuthor" ma:readOnly="false">
      <xsd:simpleType>
        <xsd:restriction base="dms:Text"/>
      </xsd:simpleType>
    </xsd:element>
    <xsd:element name="VersionNumber" ma:index="10" nillable="true" ma:displayName="Version Number" ma:description="Organisation's version number (may be different to system version)" ma:internalName="VersionNumber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11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81B9D7EA-483C-48DB-88F9-9039D8A1078D}">
  <ds:schemaRefs>
    <ds:schemaRef ds:uri="http://purl.org/dc/elements/1.1/"/>
    <ds:schemaRef ds:uri="http://schemas.microsoft.com/office/2006/documentManagement/types"/>
    <ds:schemaRef ds:uri="http://www.w3.org/XML/1998/namespace"/>
    <ds:schemaRef ds:uri="0B744228-C2AB-451F-8ACF-67FA4EC3D1F5"/>
    <ds:schemaRef ds:uri="http://schemas.openxmlformats.org/package/2006/metadata/core-properties"/>
    <ds:schemaRef ds:uri="http://purl.org/dc/dcmitype/"/>
    <ds:schemaRef ds:uri="http://schemas.microsoft.com/sharepoint/v3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FA166AD1-1732-4879-8CC9-BB425D3E07E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EEA359D-4448-4AF6-B284-1D236A79C08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B744228-C2AB-451F-8ACF-67FA4EC3D1F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10352</TotalTime>
  <Words>1677</Words>
  <Application>Microsoft Macintosh PowerPoint</Application>
  <PresentationFormat>On-screen Show (4:3)</PresentationFormat>
  <Paragraphs>175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Calibri</vt:lpstr>
      <vt:lpstr>ＭＳ Ｐゴシック</vt:lpstr>
      <vt:lpstr>Arial</vt:lpstr>
      <vt:lpstr>Custom Design</vt:lpstr>
      <vt:lpstr>Implementing Standardised Nursing Languages into practice: what are the key issues for clinical nurses and clinical nurse leaders    Professor Dickon Weir-Hughes  DSc (Hons), MA, RN, FNI, FRSPH Magnet Program Director,  Oxford University Hospitals and  Oxford Institute of Nursing &amp; Allied Health Research, Past President &amp; Chair of Diagnostic Development, NANDA-I   November 2017 </vt:lpstr>
      <vt:lpstr>Much of what I say will be linked to the ‘new’ NANDA-I book…yet to be translated in Estonian </vt:lpstr>
      <vt:lpstr>Yesterday I brought you greetings from Oxford and NANDA-I, today it’s greetings from France, my home</vt:lpstr>
      <vt:lpstr>The purpose of this presentation is to:</vt:lpstr>
      <vt:lpstr>Yesterday we discussed the importance of developing a strategic approach…as an aide memoir: </vt:lpstr>
      <vt:lpstr>PowerPoint Presentation</vt:lpstr>
      <vt:lpstr>Firstly, to remind you what Standardized Nursing Language (SNL) adds in practice:</vt:lpstr>
      <vt:lpstr>Basic but vital: the Nursing Process captures the  whole patient journey </vt:lpstr>
      <vt:lpstr>And a further reminder of the structure of  Nursing Diagnoses</vt:lpstr>
      <vt:lpstr>And of the three types of diagnosis…</vt:lpstr>
      <vt:lpstr>Nursing assessment is key to Nursing Diagnosis</vt:lpstr>
      <vt:lpstr>Nursing assessment is key (2)</vt:lpstr>
      <vt:lpstr>Gordon’s Functional Health Patterns: the late Dr. Marjory Gordon, PhD, RN, FAAN, FNI</vt:lpstr>
      <vt:lpstr>Gordon’s Functional Health Patterns (2): the late Dr. Marjory Gordon, PhD, RN, FAAN, FNI</vt:lpstr>
      <vt:lpstr>11 Gordon’s Functional Health Patterns</vt:lpstr>
      <vt:lpstr>What are prompts? Taking ‘4. Activity and exercise: respiratory’ section as an example…</vt:lpstr>
      <vt:lpstr>Nursing assessment is key (3)</vt:lpstr>
      <vt:lpstr>Effective Critical thinking and diagnostic reasoning is critical for diagnostic accuracy </vt:lpstr>
      <vt:lpstr>5 minute in-room break</vt:lpstr>
      <vt:lpstr>Diagnostic concepts </vt:lpstr>
      <vt:lpstr>How do clinical nurses immerse themselves in Nursing Diagnoses?</vt:lpstr>
      <vt:lpstr>Basic but vital: the Nursing Process captures the  whole patient journey </vt:lpstr>
      <vt:lpstr>What to do immediately if there is no nursing diagnoses in the book that describes the phenomena you have observed? </vt:lpstr>
      <vt:lpstr>Basic but vital: the Nursing Process captures the  whole patient journey </vt:lpstr>
      <vt:lpstr>What to do strategically if there is no nursing diagnoses in the book that describes the phenomena nurses are observing in their practice </vt:lpstr>
      <vt:lpstr>Building on yesterday’s discussion on implementation priorities for clinical leaders and educators…</vt:lpstr>
      <vt:lpstr>‘In God we trust:  all others must bring data’ William Edwards Deming, date uncertain</vt:lpstr>
      <vt:lpstr>Higher level leadership considerations may include: </vt:lpstr>
      <vt:lpstr>Sounds scary?! </vt:lpstr>
      <vt:lpstr>Actually, this is exciting – roll on 2025! </vt:lpstr>
      <vt:lpstr>Thank you  Questions and feedback?  Contact details:  Professor Dickon Weir-Hughes:  dickon.weir-hughes@ouh.nhs.uk  </vt:lpstr>
    </vt:vector>
  </TitlesOfParts>
  <Company>OUH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OUH NHS FT PowerPoint Presentation - white</dc:title>
  <dc:creator>Sharelle Hunt</dc:creator>
  <cp:lastModifiedBy>Dickon Weir-Hughes</cp:lastModifiedBy>
  <cp:revision>219</cp:revision>
  <cp:lastPrinted>2015-04-01T12:41:27Z</cp:lastPrinted>
  <dcterms:created xsi:type="dcterms:W3CDTF">2015-04-01T09:31:58Z</dcterms:created>
  <dcterms:modified xsi:type="dcterms:W3CDTF">2017-11-09T05:44:23Z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0x010100B8D667E6D53D4008BD59E0D3C18CDFE0002C5A1DDA58C74C1DA30BCB735DA141630038A282E86ABA2D458EEE07B9D121378F</vt:lpwstr>
  </property>
</Properties>
</file>