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72" r:id="rId6"/>
    <p:sldId id="273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83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Leht1!$B$1</c:f>
              <c:strCache>
                <c:ptCount val="1"/>
                <c:pt idx="0">
                  <c:v>Valim A</c:v>
                </c:pt>
              </c:strCache>
            </c:strRef>
          </c:tx>
          <c:spPr>
            <a:solidFill>
              <a:srgbClr val="376A10"/>
            </a:solidFill>
          </c:spPr>
          <c:invertIfNegative val="0"/>
          <c:dLbls>
            <c:dLbl>
              <c:idx val="0"/>
              <c:layout>
                <c:manualLayout>
                  <c:x val="-2.54629629629629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8F8-4080-A61F-E09F8021905C}"/>
                </c:ext>
              </c:extLst>
            </c:dLbl>
            <c:dLbl>
              <c:idx val="1"/>
              <c:layout>
                <c:manualLayout>
                  <c:x val="-1.1574074074074073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F8-4080-A61F-E09F8021905C}"/>
                </c:ext>
              </c:extLst>
            </c:dLbl>
            <c:dLbl>
              <c:idx val="2"/>
              <c:layout>
                <c:manualLayout>
                  <c:x val="-6.9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8F8-4080-A61F-E09F8021905C}"/>
                </c:ext>
              </c:extLst>
            </c:dLbl>
            <c:dLbl>
              <c:idx val="3"/>
              <c:layout>
                <c:manualLayout>
                  <c:x val="-1.38888888888888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F8-4080-A61F-E09F8021905C}"/>
                </c:ext>
              </c:extLst>
            </c:dLbl>
            <c:dLbl>
              <c:idx val="4"/>
              <c:layout>
                <c:manualLayout>
                  <c:x val="-6.944444444444444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8F8-4080-A61F-E09F8021905C}"/>
                </c:ext>
              </c:extLst>
            </c:dLbl>
            <c:dLbl>
              <c:idx val="5"/>
              <c:layout>
                <c:manualLayout>
                  <c:x val="-9.25925925925925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8F8-4080-A61F-E09F8021905C}"/>
                </c:ext>
              </c:extLst>
            </c:dLbl>
            <c:dLbl>
              <c:idx val="6"/>
              <c:layout>
                <c:manualLayout>
                  <c:x val="-1.157407407407398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8F8-4080-A61F-E09F8021905C}"/>
                </c:ext>
              </c:extLst>
            </c:dLbl>
            <c:dLbl>
              <c:idx val="7"/>
              <c:layout>
                <c:manualLayout>
                  <c:x val="-9.2592592592592587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8F8-4080-A61F-E09F8021905C}"/>
                </c:ext>
              </c:extLst>
            </c:dLbl>
            <c:dLbl>
              <c:idx val="8"/>
              <c:layout>
                <c:manualLayout>
                  <c:x val="-1.1574074074074073E-2"/>
                  <c:y val="3.96825396825396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8F8-4080-A61F-E09F8021905C}"/>
                </c:ext>
              </c:extLst>
            </c:dLbl>
            <c:dLbl>
              <c:idx val="9"/>
              <c:layout>
                <c:manualLayout>
                  <c:x val="-2.546296296296296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8F8-4080-A61F-E09F8021905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t-E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Leht1!$A$2:$A$11</c:f>
              <c:strCache>
                <c:ptCount val="10"/>
                <c:pt idx="0">
                  <c:v>1. Struktuur/ kval</c:v>
                </c:pt>
                <c:pt idx="1">
                  <c:v>2. Õendusanamnees/ kvan</c:v>
                </c:pt>
                <c:pt idx="2">
                  <c:v>2. Õendusanamnees/ kval</c:v>
                </c:pt>
                <c:pt idx="3">
                  <c:v>3. Õendusdiagnoosid/ kvan</c:v>
                </c:pt>
                <c:pt idx="4">
                  <c:v>3. Õendusdiagnoosid/ kval</c:v>
                </c:pt>
                <c:pt idx="5">
                  <c:v>4.Õendussekkumised/ kvan</c:v>
                </c:pt>
                <c:pt idx="6">
                  <c:v>4. Õendussekkumised/ kval</c:v>
                </c:pt>
                <c:pt idx="7">
                  <c:v>5. Hindamine/ kvan</c:v>
                </c:pt>
                <c:pt idx="8">
                  <c:v>5. Hindamine/ kval</c:v>
                </c:pt>
                <c:pt idx="9">
                  <c:v>6. Loetavus/ kval</c:v>
                </c:pt>
              </c:strCache>
            </c:strRef>
          </c:cat>
          <c:val>
            <c:numRef>
              <c:f>Leht1!$B$2:$B$11</c:f>
              <c:numCache>
                <c:formatCode>0.00</c:formatCode>
                <c:ptCount val="10"/>
                <c:pt idx="0">
                  <c:v>4</c:v>
                </c:pt>
                <c:pt idx="1">
                  <c:v>3.7</c:v>
                </c:pt>
                <c:pt idx="2">
                  <c:v>3.1</c:v>
                </c:pt>
                <c:pt idx="3">
                  <c:v>2.73</c:v>
                </c:pt>
                <c:pt idx="4">
                  <c:v>2.64</c:v>
                </c:pt>
                <c:pt idx="5">
                  <c:v>3.55</c:v>
                </c:pt>
                <c:pt idx="6">
                  <c:v>2.82</c:v>
                </c:pt>
                <c:pt idx="7">
                  <c:v>2.73</c:v>
                </c:pt>
                <c:pt idx="8">
                  <c:v>2.4500000000000002</c:v>
                </c:pt>
                <c:pt idx="9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E8F8-4080-A61F-E09F8021905C}"/>
            </c:ext>
          </c:extLst>
        </c:ser>
        <c:ser>
          <c:idx val="1"/>
          <c:order val="1"/>
          <c:tx>
            <c:strRef>
              <c:f>Leht1!$C$1</c:f>
              <c:strCache>
                <c:ptCount val="1"/>
                <c:pt idx="0">
                  <c:v>Valim B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  <a:ln>
              <a:solidFill>
                <a:sysClr val="window" lastClr="FFFFFF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/>
                </a:pPr>
                <a:endParaRPr lang="et-E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Leht1!$A$2:$A$11</c:f>
              <c:strCache>
                <c:ptCount val="10"/>
                <c:pt idx="0">
                  <c:v>1. Struktuur/ kval</c:v>
                </c:pt>
                <c:pt idx="1">
                  <c:v>2. Õendusanamnees/ kvan</c:v>
                </c:pt>
                <c:pt idx="2">
                  <c:v>2. Õendusanamnees/ kval</c:v>
                </c:pt>
                <c:pt idx="3">
                  <c:v>3. Õendusdiagnoosid/ kvan</c:v>
                </c:pt>
                <c:pt idx="4">
                  <c:v>3. Õendusdiagnoosid/ kval</c:v>
                </c:pt>
                <c:pt idx="5">
                  <c:v>4.Õendussekkumised/ kvan</c:v>
                </c:pt>
                <c:pt idx="6">
                  <c:v>4. Õendussekkumised/ kval</c:v>
                </c:pt>
                <c:pt idx="7">
                  <c:v>5. Hindamine/ kvan</c:v>
                </c:pt>
                <c:pt idx="8">
                  <c:v>5. Hindamine/ kval</c:v>
                </c:pt>
                <c:pt idx="9">
                  <c:v>6. Loetavus/ kval</c:v>
                </c:pt>
              </c:strCache>
            </c:strRef>
          </c:cat>
          <c:val>
            <c:numRef>
              <c:f>Leht1!$C$2:$C$11</c:f>
              <c:numCache>
                <c:formatCode>0.00</c:formatCode>
                <c:ptCount val="10"/>
                <c:pt idx="0">
                  <c:v>4</c:v>
                </c:pt>
                <c:pt idx="1">
                  <c:v>3.9</c:v>
                </c:pt>
                <c:pt idx="2">
                  <c:v>3.5</c:v>
                </c:pt>
                <c:pt idx="3">
                  <c:v>3.82</c:v>
                </c:pt>
                <c:pt idx="4">
                  <c:v>3.09</c:v>
                </c:pt>
                <c:pt idx="5">
                  <c:v>3.73</c:v>
                </c:pt>
                <c:pt idx="6">
                  <c:v>3.55</c:v>
                </c:pt>
                <c:pt idx="7">
                  <c:v>2.82</c:v>
                </c:pt>
                <c:pt idx="8">
                  <c:v>2.56</c:v>
                </c:pt>
                <c:pt idx="9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E8F8-4080-A61F-E09F8021905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36026624"/>
        <c:axId val="36027776"/>
      </c:barChart>
      <c:catAx>
        <c:axId val="360266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et-EE"/>
          </a:p>
        </c:txPr>
        <c:crossAx val="36027776"/>
        <c:crosses val="autoZero"/>
        <c:auto val="1"/>
        <c:lblAlgn val="ctr"/>
        <c:lblOffset val="100"/>
        <c:noMultiLvlLbl val="0"/>
      </c:catAx>
      <c:valAx>
        <c:axId val="36027776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36026624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1400"/>
          </a:pPr>
          <a:endParaRPr lang="et-EE"/>
        </a:p>
      </c:txPr>
    </c:legend>
    <c:plotVisOnly val="1"/>
    <c:dispBlanksAs val="zero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t-E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Leht1!$B$1</c:f>
              <c:strCache>
                <c:ptCount val="1"/>
                <c:pt idx="0">
                  <c:v>Valim A keskmine summaskoor</c:v>
                </c:pt>
              </c:strCache>
            </c:strRef>
          </c:tx>
          <c:spPr>
            <a:solidFill>
              <a:srgbClr val="376A10"/>
            </a:solidFill>
          </c:spPr>
          <c:invertIfNegative val="0"/>
          <c:dPt>
            <c:idx val="0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B540-4C78-91C9-627F7272EA8B}"/>
              </c:ext>
            </c:extLst>
          </c:dPt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B540-4C78-91C9-627F7272EA8B}"/>
              </c:ext>
            </c:extLst>
          </c:dPt>
          <c:dPt>
            <c:idx val="2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2-B540-4C78-91C9-627F7272EA8B}"/>
              </c:ext>
            </c:extLst>
          </c:dPt>
          <c:dPt>
            <c:idx val="3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3-B540-4C78-91C9-627F7272EA8B}"/>
              </c:ext>
            </c:extLst>
          </c:dPt>
          <c:dPt>
            <c:idx val="4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4-B540-4C78-91C9-627F7272EA8B}"/>
              </c:ext>
            </c:extLst>
          </c:dPt>
          <c:dPt>
            <c:idx val="5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5-B540-4C78-91C9-627F7272EA8B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t-E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Leht1!$A$2:$A$5</c:f>
              <c:strCache>
                <c:ptCount val="4"/>
                <c:pt idx="0">
                  <c:v>2. Õendusanamnees</c:v>
                </c:pt>
                <c:pt idx="1">
                  <c:v>3. Õendusdiagnoosid</c:v>
                </c:pt>
                <c:pt idx="2">
                  <c:v>4. Õendus sekkumised</c:v>
                </c:pt>
                <c:pt idx="3">
                  <c:v>5. Hindamine</c:v>
                </c:pt>
              </c:strCache>
            </c:strRef>
          </c:cat>
          <c:val>
            <c:numRef>
              <c:f>Leht1!$B$2:$B$5</c:f>
              <c:numCache>
                <c:formatCode>General</c:formatCode>
                <c:ptCount val="4"/>
                <c:pt idx="0" formatCode="0.00">
                  <c:v>6.8</c:v>
                </c:pt>
                <c:pt idx="1">
                  <c:v>5.36</c:v>
                </c:pt>
                <c:pt idx="2">
                  <c:v>6.35</c:v>
                </c:pt>
                <c:pt idx="3">
                  <c:v>5.18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B540-4C78-91C9-627F7272EA8B}"/>
            </c:ext>
          </c:extLst>
        </c:ser>
        <c:ser>
          <c:idx val="1"/>
          <c:order val="1"/>
          <c:tx>
            <c:strRef>
              <c:f>Leht1!$C$1</c:f>
              <c:strCache>
                <c:ptCount val="1"/>
                <c:pt idx="0">
                  <c:v>Valim B keskmine summaskoor</c:v>
                </c:pt>
              </c:strCache>
            </c:strRef>
          </c:tx>
          <c:spPr>
            <a:solidFill>
              <a:srgbClr val="F79646">
                <a:lumMod val="75000"/>
              </a:srgb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/>
                </a:pPr>
                <a:endParaRPr lang="et-E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Leht1!$A$2:$A$5</c:f>
              <c:strCache>
                <c:ptCount val="4"/>
                <c:pt idx="0">
                  <c:v>2. Õendusanamnees</c:v>
                </c:pt>
                <c:pt idx="1">
                  <c:v>3. Õendusdiagnoosid</c:v>
                </c:pt>
                <c:pt idx="2">
                  <c:v>4. Õendus sekkumised</c:v>
                </c:pt>
                <c:pt idx="3">
                  <c:v>5. Hindamine</c:v>
                </c:pt>
              </c:strCache>
            </c:strRef>
          </c:cat>
          <c:val>
            <c:numRef>
              <c:f>Leht1!$C$2:$C$5</c:f>
              <c:numCache>
                <c:formatCode>General</c:formatCode>
                <c:ptCount val="4"/>
                <c:pt idx="0" formatCode="0.00">
                  <c:v>7.5</c:v>
                </c:pt>
                <c:pt idx="1">
                  <c:v>6.91</c:v>
                </c:pt>
                <c:pt idx="2">
                  <c:v>7.27</c:v>
                </c:pt>
                <c:pt idx="3">
                  <c:v>5.45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B540-4C78-91C9-627F7272EA8B}"/>
            </c:ext>
          </c:extLst>
        </c:ser>
        <c:ser>
          <c:idx val="2"/>
          <c:order val="2"/>
          <c:tx>
            <c:strRef>
              <c:f>Leht1!$D$1</c:f>
              <c:strCache>
                <c:ptCount val="1"/>
                <c:pt idx="0">
                  <c:v>Sari 3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Leht1!$A$2:$A$5</c:f>
              <c:strCache>
                <c:ptCount val="4"/>
                <c:pt idx="0">
                  <c:v>2. Õendusanamnees</c:v>
                </c:pt>
                <c:pt idx="1">
                  <c:v>3. Õendusdiagnoosid</c:v>
                </c:pt>
                <c:pt idx="2">
                  <c:v>4. Õendus sekkumised</c:v>
                </c:pt>
                <c:pt idx="3">
                  <c:v>5. Hindamine</c:v>
                </c:pt>
              </c:strCache>
            </c:strRef>
          </c:cat>
          <c:val>
            <c:numRef>
              <c:f>Leht1!$D$2:$D$5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540-4C78-91C9-627F7272EA8B}"/>
            </c:ext>
          </c:extLst>
        </c:ser>
        <c:ser>
          <c:idx val="3"/>
          <c:order val="3"/>
          <c:tx>
            <c:strRef>
              <c:f>Leht1!$E$1</c:f>
              <c:strCache>
                <c:ptCount val="1"/>
                <c:pt idx="0">
                  <c:v>Veerg1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Leht1!$A$2:$A$5</c:f>
              <c:strCache>
                <c:ptCount val="4"/>
                <c:pt idx="0">
                  <c:v>2. Õendusanamnees</c:v>
                </c:pt>
                <c:pt idx="1">
                  <c:v>3. Õendusdiagnoosid</c:v>
                </c:pt>
                <c:pt idx="2">
                  <c:v>4. Õendus sekkumised</c:v>
                </c:pt>
                <c:pt idx="3">
                  <c:v>5. Hindamine</c:v>
                </c:pt>
              </c:strCache>
            </c:strRef>
          </c:cat>
          <c:val>
            <c:numRef>
              <c:f>Leht1!$E$2:$E$5</c:f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9-B540-4C78-91C9-627F7272EA8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36203136"/>
        <c:axId val="36209024"/>
      </c:barChart>
      <c:catAx>
        <c:axId val="362031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600"/>
            </a:pPr>
            <a:endParaRPr lang="et-EE"/>
          </a:p>
        </c:txPr>
        <c:crossAx val="36209024"/>
        <c:crosses val="autoZero"/>
        <c:auto val="1"/>
        <c:lblAlgn val="ctr"/>
        <c:lblOffset val="100"/>
        <c:noMultiLvlLbl val="0"/>
      </c:catAx>
      <c:valAx>
        <c:axId val="36209024"/>
        <c:scaling>
          <c:orientation val="minMax"/>
        </c:scaling>
        <c:delete val="1"/>
        <c:axPos val="l"/>
        <c:numFmt formatCode="0.00" sourceLinked="1"/>
        <c:majorTickMark val="none"/>
        <c:minorTickMark val="none"/>
        <c:tickLblPos val="nextTo"/>
        <c:crossAx val="3620313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400"/>
          </a:pPr>
          <a:endParaRPr lang="et-EE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159723-F347-4710-86C1-7A267ADAFB5A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/>
              <a:t>Redigeerige juhteksemplari tekstilaade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A2C307-BA7F-4AAF-9C05-59A5D49E9E3E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645161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i pildi kohatä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ärkmete kohatäid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A2C307-BA7F-4AAF-9C05-59A5D49E9E3E}" type="slidenum">
              <a:rPr lang="et-EE" smtClean="0"/>
              <a:t>11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11889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li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 hasCustomPrompt="1"/>
          </p:nvPr>
        </p:nvSpPr>
        <p:spPr>
          <a:xfrm>
            <a:off x="4370915" y="2130425"/>
            <a:ext cx="4163484" cy="1470025"/>
          </a:xfrm>
        </p:spPr>
        <p:txBody>
          <a:bodyPr/>
          <a:lstStyle>
            <a:lvl1pPr algn="ctr">
              <a:defRPr>
                <a:solidFill>
                  <a:srgbClr val="5283BE"/>
                </a:solidFill>
              </a:defRPr>
            </a:lvl1pPr>
          </a:lstStyle>
          <a:p>
            <a:r>
              <a:rPr lang="et-EE" dirty="0"/>
              <a:t>PEALKIRI</a:t>
            </a:r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>
          <a:xfrm>
            <a:off x="4370914" y="3886200"/>
            <a:ext cx="4163485" cy="1752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 dirty="0"/>
              <a:t>Klõpsake laadi muutmiseks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89" y="1143000"/>
            <a:ext cx="4026406" cy="460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lt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3" y="533400"/>
            <a:ext cx="3889712" cy="533400"/>
          </a:xfrm>
          <a:prstGeom prst="rect">
            <a:avLst/>
          </a:prstGeom>
        </p:spPr>
      </p:pic>
      <p:pic>
        <p:nvPicPr>
          <p:cNvPr id="7" name="Pilt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43" y="5029200"/>
            <a:ext cx="1898849" cy="1085717"/>
          </a:xfrm>
          <a:prstGeom prst="rect">
            <a:avLst/>
          </a:prstGeom>
        </p:spPr>
      </p:pic>
      <p:sp>
        <p:nvSpPr>
          <p:cNvPr id="10" name="Ristkülik 9"/>
          <p:cNvSpPr/>
          <p:nvPr userDrawn="1"/>
        </p:nvSpPr>
        <p:spPr>
          <a:xfrm>
            <a:off x="8735070" y="0"/>
            <a:ext cx="408930" cy="6858000"/>
          </a:xfrm>
          <a:prstGeom prst="rect">
            <a:avLst/>
          </a:prstGeom>
          <a:solidFill>
            <a:srgbClr val="5283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115519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tiitli laadi</a:t>
            </a:r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lt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9" name="Pilt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242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t-EE"/>
              <a:t>Muutke tiitli laadi</a:t>
            </a:r>
          </a:p>
        </p:txBody>
      </p:sp>
      <p:sp>
        <p:nvSpPr>
          <p:cNvPr id="3" name="Vertikaalteksti kohatäid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lt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9" name="Pilt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606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itel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tiitli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lt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9" name="Pilt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7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t-EE"/>
              <a:t>Muutke tiitli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Muutke teksti laade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7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lt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9" name="Pilt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49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tiitli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8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lt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10" name="Pilt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739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t-EE"/>
              <a:t>Muutke tiitli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Muutke teksti laade</a:t>
            </a:r>
          </a:p>
        </p:txBody>
      </p:sp>
      <p:sp>
        <p:nvSpPr>
          <p:cNvPr id="4" name="Sisu kohatäid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Teksti kohatäid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Muutke teksti laade</a:t>
            </a:r>
          </a:p>
        </p:txBody>
      </p:sp>
      <p:sp>
        <p:nvSpPr>
          <p:cNvPr id="6" name="Sisu kohatäid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7" name="Kuupäeva kohatäid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8" name="Jaluse kohatäid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aidinumbri kohatä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10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lt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12" name="Pilt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823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Muutke tiitli laadi</a:t>
            </a:r>
          </a:p>
        </p:txBody>
      </p:sp>
      <p:sp>
        <p:nvSpPr>
          <p:cNvPr id="3" name="Kuupäeva kohatäid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4" name="Jaluse kohatäid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aidinumbri kohatä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6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lt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8" name="Pilt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01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3" name="Jaluse kohatäid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5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lt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7" name="Pilt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35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/>
              <a:t>Muutke tiitli laadi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/>
              <a:t>Muutke teksti laade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/>
              <a:t>Muutke teksti 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8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lt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10" name="Pilt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515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t-EE"/>
              <a:t>Muutke tiitli laadi</a:t>
            </a:r>
          </a:p>
        </p:txBody>
      </p:sp>
      <p:sp>
        <p:nvSpPr>
          <p:cNvPr id="3" name="Pildi kohatäi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ksti kohatäid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t-EE"/>
              <a:t>Muutke teksti laade</a:t>
            </a:r>
          </a:p>
        </p:txBody>
      </p:sp>
      <p:sp>
        <p:nvSpPr>
          <p:cNvPr id="5" name="Kuupäeva kohatäid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  <p:pic>
        <p:nvPicPr>
          <p:cNvPr id="8" name="Picture 2" descr="C:\Users\kairi\Desktop\13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" y="-1"/>
            <a:ext cx="9145706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lt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53" y="0"/>
            <a:ext cx="9145706" cy="6858000"/>
          </a:xfrm>
          <a:prstGeom prst="rect">
            <a:avLst/>
          </a:prstGeom>
        </p:spPr>
      </p:pic>
      <p:pic>
        <p:nvPicPr>
          <p:cNvPr id="10" name="Pilt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33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ja kohatäid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 dirty="0"/>
              <a:t>Muutke tiitli laadi</a:t>
            </a:r>
          </a:p>
        </p:txBody>
      </p:sp>
      <p:sp>
        <p:nvSpPr>
          <p:cNvPr id="3" name="Teksti kohatäid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 dirty="0"/>
              <a:t>Muutke teksti laade</a:t>
            </a:r>
          </a:p>
          <a:p>
            <a:pPr lvl="1"/>
            <a:r>
              <a:rPr lang="et-EE" dirty="0"/>
              <a:t>Teine tase</a:t>
            </a:r>
          </a:p>
          <a:p>
            <a:pPr lvl="2"/>
            <a:r>
              <a:rPr lang="et-EE" dirty="0"/>
              <a:t>Kolmas tase</a:t>
            </a:r>
          </a:p>
          <a:p>
            <a:pPr lvl="3"/>
            <a:r>
              <a:rPr lang="et-EE" dirty="0"/>
              <a:t>Neljas tase</a:t>
            </a:r>
          </a:p>
          <a:p>
            <a:pPr lvl="4"/>
            <a:r>
              <a:rPr lang="et-EE" dirty="0"/>
              <a:t>Viies tase</a:t>
            </a:r>
          </a:p>
        </p:txBody>
      </p:sp>
      <p:sp>
        <p:nvSpPr>
          <p:cNvPr id="4" name="Kuupäeva kohatäid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4E2E9-B45E-40F7-8EE4-B31100824D4D}" type="datetimeFigureOut">
              <a:rPr lang="et-EE" smtClean="0"/>
              <a:t>30.10.2017</a:t>
            </a:fld>
            <a:endParaRPr lang="et-EE"/>
          </a:p>
        </p:txBody>
      </p:sp>
      <p:sp>
        <p:nvSpPr>
          <p:cNvPr id="5" name="Jaluse kohatäid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aidinumbri kohatä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3FFC3-953E-40E1-8164-907105DDB73B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687436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5283BE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5283BE"/>
        </a:buClr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ctrTitle"/>
          </p:nvPr>
        </p:nvSpPr>
        <p:spPr>
          <a:xfrm>
            <a:off x="4370915" y="1905001"/>
            <a:ext cx="4163484" cy="2057400"/>
          </a:xfrm>
        </p:spPr>
        <p:txBody>
          <a:bodyPr>
            <a:noAutofit/>
          </a:bodyPr>
          <a:lstStyle/>
          <a:p>
            <a:r>
              <a:rPr lang="fi-FI" sz="3200" dirty="0"/>
              <a:t>NANDA </a:t>
            </a:r>
            <a:r>
              <a:rPr lang="et-EE" sz="3200" dirty="0" smtClean="0"/>
              <a:t>taksonoomia</a:t>
            </a:r>
            <a:r>
              <a:rPr lang="fi-FI" sz="3200" dirty="0" smtClean="0"/>
              <a:t> </a:t>
            </a:r>
            <a:r>
              <a:rPr lang="fi-FI" sz="3200" dirty="0" err="1"/>
              <a:t>juurutami</a:t>
            </a:r>
            <a:r>
              <a:rPr lang="et-EE" sz="3200" dirty="0" err="1"/>
              <a:t>ne</a:t>
            </a:r>
            <a:r>
              <a:rPr lang="fi-FI" sz="3200" dirty="0"/>
              <a:t> SA Tallinna </a:t>
            </a:r>
            <a:r>
              <a:rPr lang="fi-FI" sz="3200" dirty="0" err="1"/>
              <a:t>Lastehaiglas</a:t>
            </a:r>
            <a:endParaRPr lang="et-EE" sz="3200" dirty="0">
              <a:solidFill>
                <a:srgbClr val="5283BE"/>
              </a:solidFill>
            </a:endParaRPr>
          </a:p>
        </p:txBody>
      </p:sp>
      <p:sp>
        <p:nvSpPr>
          <p:cNvPr id="3" name="Alapealkiri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t-EE" sz="2000" dirty="0"/>
          </a:p>
          <a:p>
            <a:r>
              <a:rPr lang="et-EE" sz="2000" dirty="0"/>
              <a:t>Liisa Põld</a:t>
            </a:r>
          </a:p>
          <a:p>
            <a:r>
              <a:rPr lang="et-EE" sz="2000" dirty="0"/>
              <a:t>Irma Nool</a:t>
            </a:r>
          </a:p>
          <a:p>
            <a:r>
              <a:rPr lang="et-EE" sz="2000" dirty="0"/>
              <a:t>Mare </a:t>
            </a:r>
            <a:r>
              <a:rPr lang="et-EE" sz="2000" dirty="0" err="1"/>
              <a:t>Tupits</a:t>
            </a:r>
            <a:endParaRPr lang="et-EE" sz="2000" dirty="0"/>
          </a:p>
        </p:txBody>
      </p:sp>
    </p:spTree>
    <p:extLst>
      <p:ext uri="{BB962C8B-B14F-4D97-AF65-F5344CB8AC3E}">
        <p14:creationId xmlns:p14="http://schemas.microsoft.com/office/powerpoint/2010/main" val="184979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9AC63D07-F4B7-4E37-B3B6-474E7337E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Uurimistöö tulemused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BF4C9685-BAA0-455D-B549-AD9A8EFA3F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fontScale="85000" lnSpcReduction="10000"/>
          </a:bodyPr>
          <a:lstStyle/>
          <a:p>
            <a:r>
              <a:rPr lang="et-EE" dirty="0"/>
              <a:t>Õendusdokumentatsiooni struktuuri ja loetavuse osas ei ole muutusi toimunud.</a:t>
            </a:r>
          </a:p>
          <a:p>
            <a:r>
              <a:rPr lang="et-EE" dirty="0"/>
              <a:t>Muutused olid jälgitavad järgmistes hinnatavates kategooriates: õendusanamnees, -diagnoosid, -sekkumised ning progress ja tulemuste on hindamine. </a:t>
            </a:r>
          </a:p>
          <a:p>
            <a:r>
              <a:rPr lang="et-EE" dirty="0"/>
              <a:t>Valimite võrdluses olid kõige suuremad muutused toimunud õendusdiagnooside kasutamises ja sõnastamises.</a:t>
            </a:r>
          </a:p>
          <a:p>
            <a:r>
              <a:rPr lang="et-EE" dirty="0"/>
              <a:t>Kõige kõrgemad tulemused nii enne kui ka pärast NANDA-I koolitust olid </a:t>
            </a:r>
            <a:r>
              <a:rPr lang="et-EE" dirty="0" err="1" smtClean="0"/>
              <a:t>õendusanamneesis</a:t>
            </a:r>
            <a:r>
              <a:rPr lang="et-EE" dirty="0" smtClean="0"/>
              <a:t> </a:t>
            </a:r>
            <a:r>
              <a:rPr lang="et-EE" dirty="0"/>
              <a:t>ning kõige madalamad progressi ja tulemuste hindamise osas. </a:t>
            </a:r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65127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F90BC383-223D-4217-9162-4B4E94FAD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Uurimistöö tulemused 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371C2173-60E1-48FD-B450-1D2CF0F9DD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1143000"/>
          </a:xfrm>
        </p:spPr>
        <p:txBody>
          <a:bodyPr/>
          <a:lstStyle/>
          <a:p>
            <a:r>
              <a:rPr lang="et-EE" dirty="0"/>
              <a:t>Keskmised tulemused enne (valim A) ja pärast NANDA-I (valim B) koolitust.</a:t>
            </a:r>
          </a:p>
          <a:p>
            <a:endParaRPr lang="et-EE" b="1" dirty="0"/>
          </a:p>
          <a:p>
            <a:endParaRPr lang="et-EE" dirty="0"/>
          </a:p>
          <a:p>
            <a:endParaRPr lang="et-EE" dirty="0"/>
          </a:p>
        </p:txBody>
      </p:sp>
      <p:graphicFrame>
        <p:nvGraphicFramePr>
          <p:cNvPr id="5" name="Diagramm 4">
            <a:extLst>
              <a:ext uri="{FF2B5EF4-FFF2-40B4-BE49-F238E27FC236}">
                <a16:creationId xmlns="" xmlns:a16="http://schemas.microsoft.com/office/drawing/2014/main" id="{91A20649-576F-493C-87EA-B1732B6B60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43387619"/>
              </p:ext>
            </p:extLst>
          </p:nvPr>
        </p:nvGraphicFramePr>
        <p:xfrm>
          <a:off x="0" y="1844824"/>
          <a:ext cx="9036496" cy="501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9123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7DBEA07B-6BDB-408F-AE6F-7E7E10950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Uurimistöö tulemused 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169C14D2-3C02-48F4-8769-03F5BE0FBF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1143000"/>
          </a:xfrm>
        </p:spPr>
        <p:txBody>
          <a:bodyPr/>
          <a:lstStyle/>
          <a:p>
            <a:r>
              <a:rPr lang="et-EE" dirty="0"/>
              <a:t>Keskmised summaskoorid enne (valim A) ja pärast (valim B) NANDA-I koolitust.</a:t>
            </a:r>
            <a:r>
              <a:rPr lang="et-EE" b="1" dirty="0"/>
              <a:t> </a:t>
            </a:r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graphicFrame>
        <p:nvGraphicFramePr>
          <p:cNvPr id="4" name="Diagramm 3">
            <a:extLst>
              <a:ext uri="{FF2B5EF4-FFF2-40B4-BE49-F238E27FC236}">
                <a16:creationId xmlns="" xmlns:a16="http://schemas.microsoft.com/office/drawing/2014/main" id="{C4287E3F-72C5-421B-8678-33736F2BD2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55789232"/>
              </p:ext>
            </p:extLst>
          </p:nvPr>
        </p:nvGraphicFramePr>
        <p:xfrm>
          <a:off x="323528" y="2209800"/>
          <a:ext cx="8424936" cy="4387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632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FCBC9F8A-FDF1-4DB0-8BA7-861FAE60EE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Järeldused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FCA02C73-B52B-4755-8795-56192471E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135562"/>
          </a:xfrm>
        </p:spPr>
        <p:txBody>
          <a:bodyPr>
            <a:normAutofit fontScale="92500"/>
          </a:bodyPr>
          <a:lstStyle/>
          <a:p>
            <a:r>
              <a:rPr lang="et-EE" dirty="0"/>
              <a:t>H</a:t>
            </a:r>
            <a:r>
              <a:rPr lang="et-EE" dirty="0" smtClean="0"/>
              <a:t>innatud </a:t>
            </a:r>
            <a:r>
              <a:rPr lang="et-EE" dirty="0"/>
              <a:t>õendusdokumentatsioon vastab  oma olemuselt kirjanduses välja toodud kvaliteetse </a:t>
            </a:r>
            <a:r>
              <a:rPr lang="et-EE" dirty="0" err="1" smtClean="0"/>
              <a:t>õendusdokumentatsiooni</a:t>
            </a:r>
            <a:r>
              <a:rPr lang="et-EE" dirty="0" smtClean="0"/>
              <a:t> </a:t>
            </a:r>
            <a:r>
              <a:rPr lang="et-EE" dirty="0"/>
              <a:t>tunnustele;</a:t>
            </a:r>
          </a:p>
          <a:p>
            <a:r>
              <a:rPr lang="et-EE" dirty="0"/>
              <a:t>SA Tallinna Lastehaiglas läbi viidud NANDA-I koolituse tulemusena oli näha muutusi </a:t>
            </a:r>
            <a:r>
              <a:rPr lang="et-EE" dirty="0" err="1" smtClean="0"/>
              <a:t>õendusdokumentatsioonis</a:t>
            </a:r>
            <a:r>
              <a:rPr lang="et-EE" dirty="0"/>
              <a:t>;</a:t>
            </a:r>
          </a:p>
          <a:p>
            <a:pPr lvl="0"/>
            <a:r>
              <a:rPr lang="et-EE" dirty="0"/>
              <a:t>D-</a:t>
            </a:r>
            <a:r>
              <a:rPr lang="et-EE" dirty="0" err="1"/>
              <a:t>Catch</a:t>
            </a:r>
            <a:r>
              <a:rPr lang="et-EE" dirty="0"/>
              <a:t> instrumendi abil hinnatud õenduslugudes olid suuremad muutused õendusdiagnooside sõnastamise, kõige väiksemad progressi ja protsessi hindamise osas. </a:t>
            </a:r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25978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3D861711-D8F4-4E5D-981E-717CC8372C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Ettepanekud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2B62B248-F38A-4EFB-A029-BD48DCCF1B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 lnSpcReduction="10000"/>
          </a:bodyPr>
          <a:lstStyle/>
          <a:p>
            <a:pPr lvl="0"/>
            <a:r>
              <a:rPr lang="et-EE" dirty="0" smtClean="0"/>
              <a:t>jätkata </a:t>
            </a:r>
            <a:r>
              <a:rPr lang="et-EE" dirty="0"/>
              <a:t>õdede koolitamisega;</a:t>
            </a:r>
          </a:p>
          <a:p>
            <a:pPr lvl="0"/>
            <a:r>
              <a:rPr lang="et-EE" dirty="0"/>
              <a:t>koolitamisel pöörata rohkem tähelepanu sekkumiste, tulemuste/hinnangute sõnastamisele;</a:t>
            </a:r>
          </a:p>
          <a:p>
            <a:pPr lvl="0"/>
            <a:r>
              <a:rPr lang="et-EE" dirty="0"/>
              <a:t>välja töötada instrument, mis sobiks kasutamiseks konkreetses haiglas või juba olemasoleva instrumendi põhjalik kohandamine;</a:t>
            </a:r>
          </a:p>
          <a:p>
            <a:pPr lvl="0"/>
            <a:r>
              <a:rPr lang="et-EE" dirty="0"/>
              <a:t>tutvustada käesoleva uurimistöö tulemusi SA Tallinna Lastehaigla õdedele.</a:t>
            </a:r>
          </a:p>
          <a:p>
            <a:pPr lvl="0"/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81764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DD8DD835-7AFB-4F4D-8E4D-E860639A6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7BD6C4B2-DE4D-4FF8-8221-6C1DF6947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t-EE" dirty="0" smtClean="0"/>
              <a:t>                                           </a:t>
            </a:r>
          </a:p>
          <a:p>
            <a:pPr marL="0" indent="0">
              <a:buNone/>
            </a:pPr>
            <a:endParaRPr lang="et-EE" dirty="0"/>
          </a:p>
          <a:p>
            <a:pPr marL="0" indent="0">
              <a:buNone/>
            </a:pPr>
            <a:r>
              <a:rPr lang="et-EE" dirty="0"/>
              <a:t>                                     </a:t>
            </a:r>
            <a:endParaRPr lang="et-EE" dirty="0" smtClean="0"/>
          </a:p>
          <a:p>
            <a:pPr marL="0" indent="0">
              <a:buNone/>
            </a:pPr>
            <a:r>
              <a:rPr lang="et-EE" dirty="0"/>
              <a:t> </a:t>
            </a:r>
            <a:r>
              <a:rPr lang="et-EE" dirty="0" smtClean="0"/>
              <a:t>                    </a:t>
            </a:r>
            <a:r>
              <a:rPr lang="et-EE" sz="4000" dirty="0"/>
              <a:t>Aitäh! / </a:t>
            </a:r>
            <a:r>
              <a:rPr lang="et-EE" sz="4000" dirty="0" err="1"/>
              <a:t>Thank</a:t>
            </a:r>
            <a:r>
              <a:rPr lang="et-EE" sz="4000" dirty="0"/>
              <a:t> </a:t>
            </a:r>
            <a:r>
              <a:rPr lang="et-EE" sz="4000" dirty="0" err="1"/>
              <a:t>you</a:t>
            </a:r>
            <a:r>
              <a:rPr lang="et-EE" sz="4000" dirty="0"/>
              <a:t>!                            </a:t>
            </a:r>
            <a:endParaRPr lang="et-EE" sz="4000" dirty="0" smtClean="0"/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147610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t-EE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8600"/>
            <a:ext cx="83058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4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t-EE" dirty="0"/>
              <a:t>Koostööleping</a:t>
            </a:r>
            <a:br>
              <a:rPr lang="et-EE" dirty="0"/>
            </a:br>
            <a:r>
              <a:rPr lang="et-EE" dirty="0"/>
              <a:t>01.12.2015 - 01.06.2018.  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dirty="0"/>
              <a:t>Rakendusuuring "</a:t>
            </a:r>
            <a:r>
              <a:rPr lang="et-EE" dirty="0" err="1"/>
              <a:t>Õendusloo</a:t>
            </a:r>
            <a:r>
              <a:rPr lang="et-EE" dirty="0"/>
              <a:t> täitmise tulemuslikkus SA Tallinna </a:t>
            </a:r>
            <a:r>
              <a:rPr lang="et-EE" dirty="0" err="1"/>
              <a:t>Lastehaiglas„</a:t>
            </a:r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95600"/>
            <a:ext cx="5715000" cy="3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033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sz="3200" dirty="0"/>
              <a:t>KOOLITATAVAD/UURITAVAD OSAKONNAD</a:t>
            </a:r>
          </a:p>
        </p:txBody>
      </p:sp>
      <p:sp>
        <p:nvSpPr>
          <p:cNvPr id="3" name="Sisu kohatäid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Kirurgia kliinik (3 osakonda)</a:t>
            </a:r>
          </a:p>
          <a:p>
            <a:r>
              <a:rPr lang="et-EE" dirty="0"/>
              <a:t>Pediaatria kliinik (6 osakonda)</a:t>
            </a:r>
          </a:p>
          <a:p>
            <a:r>
              <a:rPr lang="et-EE" dirty="0"/>
              <a:t>Psühhiaatriakliinik (3 osakonda)</a:t>
            </a:r>
          </a:p>
          <a:p>
            <a:endParaRPr lang="et-EE" dirty="0"/>
          </a:p>
          <a:p>
            <a:endParaRPr lang="et-E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739" y="3429000"/>
            <a:ext cx="4502461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135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E396D5DA-7A71-401B-A31F-6E2D58BECB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t-EE" b="1" dirty="0"/>
              <a:t/>
            </a:r>
            <a:br>
              <a:rPr lang="et-EE" b="1" dirty="0"/>
            </a:br>
            <a:r>
              <a:rPr lang="et-EE" b="1" dirty="0"/>
              <a:t>ÕENDUSDOKUMENTATSIOONI KVALITEEDI HINDAMINE </a:t>
            </a:r>
            <a:br>
              <a:rPr lang="et-EE" b="1" dirty="0"/>
            </a:br>
            <a:r>
              <a:rPr lang="et-EE" b="1" dirty="0"/>
              <a:t>SA TALLINNA LASTEHAIGLA KIRURGIA OSAKONNA NÄITEL</a:t>
            </a:r>
            <a:br>
              <a:rPr lang="et-EE" b="1" dirty="0"/>
            </a:br>
            <a:endParaRPr lang="et-EE" b="1" dirty="0"/>
          </a:p>
        </p:txBody>
      </p:sp>
    </p:spTree>
    <p:extLst>
      <p:ext uri="{BB962C8B-B14F-4D97-AF65-F5344CB8AC3E}">
        <p14:creationId xmlns:p14="http://schemas.microsoft.com/office/powerpoint/2010/main" val="150620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C2E8DF03-B268-4F91-917E-89A697AAA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Uurimistöö probleem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BD3CC924-B71D-4165-B604-F670C9DA1C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t-EE" dirty="0"/>
              <a:t>Õendusdokumentatsioon on Eestis ebaühtlase kvaliteediga</a:t>
            </a:r>
          </a:p>
          <a:p>
            <a:r>
              <a:rPr lang="et-EE" dirty="0"/>
              <a:t>Puuduvad kvaliteedi nõudeid ja näitajaid</a:t>
            </a:r>
          </a:p>
          <a:p>
            <a:r>
              <a:rPr lang="et-EE" dirty="0"/>
              <a:t>D</a:t>
            </a:r>
            <a:r>
              <a:rPr lang="et-EE" dirty="0" smtClean="0"/>
              <a:t>okumenteerimine </a:t>
            </a:r>
            <a:r>
              <a:rPr lang="et-EE" dirty="0"/>
              <a:t>lahus patsientidele pakutavast kliinilisest hooldusest, ei peeta osaks kogu õendusega seotud </a:t>
            </a:r>
            <a:r>
              <a:rPr lang="et-EE" dirty="0" smtClean="0"/>
              <a:t>protsessist.</a:t>
            </a:r>
            <a:endParaRPr lang="et-EE" dirty="0"/>
          </a:p>
          <a:p>
            <a:pPr marL="0" indent="0">
              <a:buNone/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74168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5C35761F-93C6-4E54-AEF3-7813A7022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Uurimistöö eesmärk ja ülesanded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74FEABE6-C7A5-4614-ABD1-0065B6D672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t-EE" b="1" dirty="0"/>
              <a:t>Uurimistöö eesmärk</a:t>
            </a:r>
            <a:r>
              <a:rPr lang="et-EE" dirty="0"/>
              <a:t>: </a:t>
            </a:r>
          </a:p>
          <a:p>
            <a:r>
              <a:rPr lang="et-EE" dirty="0"/>
              <a:t>kirjeldada õendusdokumentatsiooni kvaliteedi hindamist SA Tallinna Lastehaigla kirurgia osakonna </a:t>
            </a:r>
            <a:r>
              <a:rPr lang="et-EE" dirty="0" smtClean="0"/>
              <a:t>näitel.</a:t>
            </a:r>
            <a:endParaRPr lang="et-EE" dirty="0"/>
          </a:p>
          <a:p>
            <a:pPr marL="0" indent="0">
              <a:buNone/>
            </a:pPr>
            <a:r>
              <a:rPr lang="et-EE" b="1" dirty="0"/>
              <a:t>Uurimistöö ülesanded:</a:t>
            </a:r>
            <a:endParaRPr lang="et-EE" dirty="0"/>
          </a:p>
          <a:p>
            <a:pPr lvl="0" algn="just"/>
            <a:r>
              <a:rPr lang="et-EE" dirty="0"/>
              <a:t>kirjeldada õendusdokumentatsiooni kvaliteeti enne ja pärast NANDA-I koolituse läbimist SA Tallinna Lastehaigla kirurgia osakonna näitel;</a:t>
            </a:r>
          </a:p>
          <a:p>
            <a:pPr lvl="0" algn="just"/>
            <a:r>
              <a:rPr lang="et-EE" dirty="0"/>
              <a:t>kirjeldada erinevusi SA Tallinna Lastehaigla kirurgia osakonna õendusdokumentatsiooni kvaliteedis enne ja pärast NANDA-I koolitust.</a:t>
            </a:r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60902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7745B0BF-0903-40EA-8B3F-D292C5BF7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Uurimistöö metoodika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74069B77-05FB-442B-8AC8-A859273A2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t-EE" b="1" dirty="0"/>
              <a:t>Uurimisobjekt:</a:t>
            </a:r>
          </a:p>
          <a:p>
            <a:r>
              <a:rPr lang="et-EE" dirty="0"/>
              <a:t>10+10 SA Tallinna Lastehaigla kirurgia osakonna õenduslugu, mis vastasid järgmistele kriteeriumitele:</a:t>
            </a:r>
          </a:p>
          <a:p>
            <a:pPr marL="514350" indent="-514350">
              <a:buAutoNum type="alphaLcParenR"/>
            </a:pPr>
            <a:r>
              <a:rPr lang="et-EE" dirty="0"/>
              <a:t>haiglas viibimine vähemalt 3 päeva; </a:t>
            </a:r>
          </a:p>
          <a:p>
            <a:pPr marL="514350" indent="-514350">
              <a:buAutoNum type="alphaLcParenR"/>
            </a:pPr>
            <a:r>
              <a:rPr lang="et-EE" dirty="0"/>
              <a:t>individuaalne õendusplaan; </a:t>
            </a:r>
          </a:p>
          <a:p>
            <a:pPr marL="514350" indent="-514350">
              <a:buAutoNum type="alphaLcParenR"/>
            </a:pPr>
            <a:r>
              <a:rPr lang="et-EE" dirty="0"/>
              <a:t>koostatud ajavahemikul 01.09.2015–01.12.2015 või </a:t>
            </a:r>
            <a:r>
              <a:rPr lang="et-EE" dirty="0" smtClean="0"/>
              <a:t>15.02.2016–14.05.2016.</a:t>
            </a:r>
            <a:endParaRPr lang="et-EE" dirty="0"/>
          </a:p>
          <a:p>
            <a:endParaRPr lang="et-EE" dirty="0"/>
          </a:p>
          <a:p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408614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="" xmlns:a16="http://schemas.microsoft.com/office/drawing/2014/main" id="{0FDCB0E4-D38A-44C1-801D-657B93B22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b="1" dirty="0"/>
              <a:t>Uurimistöö metoodika </a:t>
            </a:r>
            <a:endParaRPr lang="et-EE" dirty="0"/>
          </a:p>
        </p:txBody>
      </p:sp>
      <p:sp>
        <p:nvSpPr>
          <p:cNvPr id="3" name="Sisu kohatäide 2">
            <a:extLst>
              <a:ext uri="{FF2B5EF4-FFF2-40B4-BE49-F238E27FC236}">
                <a16:creationId xmlns="" xmlns:a16="http://schemas.microsoft.com/office/drawing/2014/main" id="{CF479CC4-A022-49D7-B9F7-19AF235B67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b="1" dirty="0"/>
              <a:t>Andmete kogumise meetod: </a:t>
            </a:r>
          </a:p>
          <a:p>
            <a:pPr>
              <a:buFont typeface="Wingdings" pitchFamily="2" charset="2"/>
              <a:buChar char="Ø"/>
            </a:pPr>
            <a:r>
              <a:rPr lang="et-EE" dirty="0"/>
              <a:t>D-</a:t>
            </a:r>
            <a:r>
              <a:rPr lang="et-EE" dirty="0" err="1"/>
              <a:t>Catch</a:t>
            </a:r>
            <a:r>
              <a:rPr lang="et-EE" dirty="0"/>
              <a:t> instrument</a:t>
            </a:r>
          </a:p>
          <a:p>
            <a:pPr marL="0" indent="0">
              <a:buNone/>
            </a:pPr>
            <a:endParaRPr lang="et-EE" b="1" dirty="0"/>
          </a:p>
          <a:p>
            <a:r>
              <a:rPr lang="et-EE" b="1" dirty="0"/>
              <a:t>Andmete analüüsimise meetodid:</a:t>
            </a:r>
          </a:p>
          <a:p>
            <a:pPr>
              <a:buFont typeface="Wingdings" pitchFamily="2" charset="2"/>
              <a:buChar char="Ø"/>
            </a:pPr>
            <a:r>
              <a:rPr lang="et-EE" dirty="0"/>
              <a:t>Microsoft Excel 2010 </a:t>
            </a:r>
          </a:p>
          <a:p>
            <a:pPr>
              <a:buFont typeface="Wingdings" pitchFamily="2" charset="2"/>
              <a:buChar char="Ø"/>
            </a:pPr>
            <a:r>
              <a:rPr lang="et-EE" dirty="0"/>
              <a:t>SPSS 22.0</a:t>
            </a:r>
          </a:p>
          <a:p>
            <a:pPr>
              <a:buFont typeface="Wingdings" pitchFamily="2" charset="2"/>
              <a:buChar char="Ø"/>
            </a:pPr>
            <a:r>
              <a:rPr lang="et-EE" dirty="0"/>
              <a:t>kirjeldava statistika põhimõtted</a:t>
            </a:r>
          </a:p>
          <a:p>
            <a:pPr>
              <a:buFont typeface="Wingdings" pitchFamily="2" charset="2"/>
              <a:buChar char="Ø"/>
            </a:pPr>
            <a:endParaRPr lang="et-EE" b="1" dirty="0"/>
          </a:p>
          <a:p>
            <a:pPr marL="0" indent="0">
              <a:buNone/>
            </a:pPr>
            <a:endParaRPr lang="et-EE" b="1" dirty="0"/>
          </a:p>
          <a:p>
            <a:pPr marL="0" indent="0">
              <a:buNone/>
            </a:pPr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357355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arkvarakomplekti Office kujund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369</Words>
  <Application>Microsoft Office PowerPoint</Application>
  <PresentationFormat>Ekraaniseanss (4:3)</PresentationFormat>
  <Paragraphs>65</Paragraphs>
  <Slides>15</Slides>
  <Notes>1</Notes>
  <HiddenSlides>0</HiddenSlides>
  <MMClips>0</MMClips>
  <ScaleCrop>false</ScaleCrop>
  <HeadingPairs>
    <vt:vector size="4" baseType="variant">
      <vt:variant>
        <vt:lpstr>Kujundus</vt:lpstr>
      </vt:variant>
      <vt:variant>
        <vt:i4>1</vt:i4>
      </vt:variant>
      <vt:variant>
        <vt:lpstr>Slaidipealkirjad</vt:lpstr>
      </vt:variant>
      <vt:variant>
        <vt:i4>15</vt:i4>
      </vt:variant>
    </vt:vector>
  </HeadingPairs>
  <TitlesOfParts>
    <vt:vector size="16" baseType="lpstr">
      <vt:lpstr>Tarkvarakomplekti Office kujundus</vt:lpstr>
      <vt:lpstr>NANDA taksonoomia juurutamine SA Tallinna Lastehaiglas</vt:lpstr>
      <vt:lpstr>PowerPointi esitlus</vt:lpstr>
      <vt:lpstr>Koostööleping 01.12.2015 - 01.06.2018.  </vt:lpstr>
      <vt:lpstr>KOOLITATAVAD/UURITAVAD OSAKONNAD</vt:lpstr>
      <vt:lpstr> ÕENDUSDOKUMENTATSIOONI KVALITEEDI HINDAMINE  SA TALLINNA LASTEHAIGLA KIRURGIA OSAKONNA NÄITEL </vt:lpstr>
      <vt:lpstr>Uurimistöö probleem</vt:lpstr>
      <vt:lpstr>Uurimistöö eesmärk ja ülesanded</vt:lpstr>
      <vt:lpstr>Uurimistöö metoodika</vt:lpstr>
      <vt:lpstr>Uurimistöö metoodika </vt:lpstr>
      <vt:lpstr>Uurimistöö tulemused</vt:lpstr>
      <vt:lpstr>Uurimistöö tulemused </vt:lpstr>
      <vt:lpstr>Uurimistöö tulemused </vt:lpstr>
      <vt:lpstr>Järeldused</vt:lpstr>
      <vt:lpstr>Ettepanekud</vt:lpstr>
      <vt:lpstr>PowerPointi esitlus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PowerPointi esitlus</dc:title>
  <dc:creator>kairi</dc:creator>
  <cp:lastModifiedBy>maretu</cp:lastModifiedBy>
  <cp:revision>39</cp:revision>
  <dcterms:created xsi:type="dcterms:W3CDTF">2017-01-19T09:24:17Z</dcterms:created>
  <dcterms:modified xsi:type="dcterms:W3CDTF">2017-10-30T16:44:45Z</dcterms:modified>
</cp:coreProperties>
</file>