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91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eskmine laad 2 – rõh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2" d="100"/>
          <a:sy n="62" d="100"/>
        </p:scale>
        <p:origin x="72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rma\Desktop\SET-M\Joonised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rma\Desktop\SET-M\Joonised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rma\Desktop\SET-M\Joonised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rma\Desktop\SET-M\Joonised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rma\Desktop\SET-M\Joonised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1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rma\Desktop\SET-M\Joonised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rma\Desktop\SET-M\Joonised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rma\Desktop\SET-M\Joonised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rma\Desktop\SET-M\Joonised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Õpperühmad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t-E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Leht1!$A$3:$A$5</c:f>
              <c:strCache>
                <c:ptCount val="3"/>
                <c:pt idx="0">
                  <c:v>Õ22</c:v>
                </c:pt>
                <c:pt idx="1">
                  <c:v>Õ23</c:v>
                </c:pt>
                <c:pt idx="2">
                  <c:v>Õ24</c:v>
                </c:pt>
              </c:strCache>
            </c:strRef>
          </c:cat>
          <c:val>
            <c:numRef>
              <c:f>Leht1!$B$3:$B$5</c:f>
              <c:numCache>
                <c:formatCode>0.0%</c:formatCode>
                <c:ptCount val="3"/>
                <c:pt idx="0">
                  <c:v>0.33700000000000002</c:v>
                </c:pt>
                <c:pt idx="1">
                  <c:v>0.28899999999999998</c:v>
                </c:pt>
                <c:pt idx="2">
                  <c:v>0.373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22-4F33-A096-345F6F0163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78859072"/>
        <c:axId val="1178859616"/>
      </c:barChart>
      <c:catAx>
        <c:axId val="1178859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t-EE"/>
          </a:p>
        </c:txPr>
        <c:crossAx val="1178859616"/>
        <c:crosses val="autoZero"/>
        <c:auto val="1"/>
        <c:lblAlgn val="ctr"/>
        <c:lblOffset val="100"/>
        <c:noMultiLvlLbl val="0"/>
      </c:catAx>
      <c:valAx>
        <c:axId val="1178859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t-EE"/>
          </a:p>
        </c:txPr>
        <c:crossAx val="1178859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t-EE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Mõõdiku kasutajasõbralikkus</a:t>
            </a:r>
          </a:p>
        </c:rich>
      </c:tx>
      <c:layout>
        <c:manualLayout>
          <c:xMode val="edge"/>
          <c:yMode val="edge"/>
          <c:x val="0.26350000000000001"/>
          <c:y val="2.31481481481481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t-EE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Leht1!$A$80</c:f>
              <c:strCache>
                <c:ptCount val="1"/>
                <c:pt idx="0">
                  <c:v>Üldse ei ole nõus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Leht1!$B$79:$I$79</c:f>
              <c:strCache>
                <c:ptCount val="8"/>
                <c:pt idx="0">
                  <c:v>Mõõdikut on lihtne täita</c:v>
                </c:pt>
                <c:pt idx="1">
                  <c:v>Mõõdiku täitmine on liiga aeganõudev</c:v>
                </c:pt>
                <c:pt idx="2">
                  <c:v>Mõõdikus hinnatavad aspektid on asjakohased</c:v>
                </c:pt>
                <c:pt idx="3">
                  <c:v>Mõõdiku ülesehitus on loogiline</c:v>
                </c:pt>
                <c:pt idx="4">
                  <c:v>Mõõdiku sõnastus on arusaadav</c:v>
                </c:pt>
                <c:pt idx="5">
                  <c:v>Mõõdikut on keeruline rakendada</c:v>
                </c:pt>
                <c:pt idx="6">
                  <c:v>Mõõdik sobib minu teadmiste analüüsimiseks</c:v>
                </c:pt>
                <c:pt idx="7">
                  <c:v>Mõõdik sobib õppevahendiks</c:v>
                </c:pt>
              </c:strCache>
            </c:strRef>
          </c:cat>
          <c:val>
            <c:numRef>
              <c:f>Leht1!$B$80:$I$80</c:f>
              <c:numCache>
                <c:formatCode>0.0%</c:formatCode>
                <c:ptCount val="8"/>
                <c:pt idx="0">
                  <c:v>3.5999999999999997E-2</c:v>
                </c:pt>
                <c:pt idx="1">
                  <c:v>0.61399999999999999</c:v>
                </c:pt>
                <c:pt idx="3">
                  <c:v>1.2E-2</c:v>
                </c:pt>
                <c:pt idx="4" formatCode="0%">
                  <c:v>0.06</c:v>
                </c:pt>
                <c:pt idx="5">
                  <c:v>0.56600000000000006</c:v>
                </c:pt>
                <c:pt idx="6">
                  <c:v>4.8000000000000001E-2</c:v>
                </c:pt>
                <c:pt idx="7">
                  <c:v>0.13300000000000001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EA-4A3A-83B7-8CD39A695A76}"/>
            </c:ext>
          </c:extLst>
        </c:ser>
        <c:ser>
          <c:idx val="1"/>
          <c:order val="1"/>
          <c:tx>
            <c:strRef>
              <c:f>Leht1!$A$81</c:f>
              <c:strCache>
                <c:ptCount val="1"/>
                <c:pt idx="0">
                  <c:v>Osaliselt nõus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Leht1!$B$79:$I$79</c:f>
              <c:strCache>
                <c:ptCount val="8"/>
                <c:pt idx="0">
                  <c:v>Mõõdikut on lihtne täita</c:v>
                </c:pt>
                <c:pt idx="1">
                  <c:v>Mõõdiku täitmine on liiga aeganõudev</c:v>
                </c:pt>
                <c:pt idx="2">
                  <c:v>Mõõdikus hinnatavad aspektid on asjakohased</c:v>
                </c:pt>
                <c:pt idx="3">
                  <c:v>Mõõdiku ülesehitus on loogiline</c:v>
                </c:pt>
                <c:pt idx="4">
                  <c:v>Mõõdiku sõnastus on arusaadav</c:v>
                </c:pt>
                <c:pt idx="5">
                  <c:v>Mõõdikut on keeruline rakendada</c:v>
                </c:pt>
                <c:pt idx="6">
                  <c:v>Mõõdik sobib minu teadmiste analüüsimiseks</c:v>
                </c:pt>
                <c:pt idx="7">
                  <c:v>Mõõdik sobib õppevahendiks</c:v>
                </c:pt>
              </c:strCache>
            </c:strRef>
          </c:cat>
          <c:val>
            <c:numRef>
              <c:f>Leht1!$B$81:$I$81</c:f>
              <c:numCache>
                <c:formatCode>0.0%</c:formatCode>
                <c:ptCount val="8"/>
                <c:pt idx="0">
                  <c:v>0.41</c:v>
                </c:pt>
                <c:pt idx="1">
                  <c:v>0.33700000000000002</c:v>
                </c:pt>
                <c:pt idx="2">
                  <c:v>0.34899999999999998</c:v>
                </c:pt>
                <c:pt idx="3">
                  <c:v>0.26500000000000001</c:v>
                </c:pt>
                <c:pt idx="4">
                  <c:v>0.157</c:v>
                </c:pt>
                <c:pt idx="5">
                  <c:v>0.373</c:v>
                </c:pt>
                <c:pt idx="6">
                  <c:v>0.49399999999999999</c:v>
                </c:pt>
                <c:pt idx="7">
                  <c:v>0.42199999999999999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6EA-4A3A-83B7-8CD39A695A76}"/>
            </c:ext>
          </c:extLst>
        </c:ser>
        <c:ser>
          <c:idx val="2"/>
          <c:order val="2"/>
          <c:tx>
            <c:strRef>
              <c:f>Leht1!$A$82</c:f>
              <c:strCache>
                <c:ptCount val="1"/>
                <c:pt idx="0">
                  <c:v>Täiesti nõus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dLbl>
              <c:idx val="6"/>
              <c:layout>
                <c:manualLayout>
                  <c:x val="-1.0185067526415994E-16"/>
                  <c:y val="-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6EA-4A3A-83B7-8CD39A695A76}"/>
                </c:ext>
              </c:extLst>
            </c:dLbl>
            <c:dLbl>
              <c:idx val="7"/>
              <c:layout>
                <c:manualLayout>
                  <c:x val="-1.0185067526415994E-16"/>
                  <c:y val="-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6EA-4A3A-83B7-8CD39A695A7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Leht1!$B$79:$I$79</c:f>
              <c:strCache>
                <c:ptCount val="8"/>
                <c:pt idx="0">
                  <c:v>Mõõdikut on lihtne täita</c:v>
                </c:pt>
                <c:pt idx="1">
                  <c:v>Mõõdiku täitmine on liiga aeganõudev</c:v>
                </c:pt>
                <c:pt idx="2">
                  <c:v>Mõõdikus hinnatavad aspektid on asjakohased</c:v>
                </c:pt>
                <c:pt idx="3">
                  <c:v>Mõõdiku ülesehitus on loogiline</c:v>
                </c:pt>
                <c:pt idx="4">
                  <c:v>Mõõdiku sõnastus on arusaadav</c:v>
                </c:pt>
                <c:pt idx="5">
                  <c:v>Mõõdikut on keeruline rakendada</c:v>
                </c:pt>
                <c:pt idx="6">
                  <c:v>Mõõdik sobib minu teadmiste analüüsimiseks</c:v>
                </c:pt>
                <c:pt idx="7">
                  <c:v>Mõõdik sobib õppevahendiks</c:v>
                </c:pt>
              </c:strCache>
            </c:strRef>
          </c:cat>
          <c:val>
            <c:numRef>
              <c:f>Leht1!$B$82:$I$82</c:f>
              <c:numCache>
                <c:formatCode>0.0%</c:formatCode>
                <c:ptCount val="8"/>
                <c:pt idx="0">
                  <c:v>0.55400000000000005</c:v>
                </c:pt>
                <c:pt idx="1">
                  <c:v>4.8000000000000001E-2</c:v>
                </c:pt>
                <c:pt idx="2">
                  <c:v>0.65100000000000002</c:v>
                </c:pt>
                <c:pt idx="3">
                  <c:v>0.72299999999999998</c:v>
                </c:pt>
                <c:pt idx="4">
                  <c:v>0.78300000000000003</c:v>
                </c:pt>
                <c:pt idx="5">
                  <c:v>4.8000000000000001E-2</c:v>
                </c:pt>
                <c:pt idx="6">
                  <c:v>0.434</c:v>
                </c:pt>
                <c:pt idx="7">
                  <c:v>0.434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6EA-4A3A-83B7-8CD39A695A76}"/>
            </c:ext>
          </c:extLst>
        </c:ser>
        <c:ser>
          <c:idx val="3"/>
          <c:order val="3"/>
          <c:tx>
            <c:strRef>
              <c:f>Leht1!$A$83</c:f>
              <c:strCache>
                <c:ptCount val="1"/>
                <c:pt idx="0">
                  <c:v>Vastamata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Leht1!$B$79:$I$79</c:f>
              <c:strCache>
                <c:ptCount val="8"/>
                <c:pt idx="0">
                  <c:v>Mõõdikut on lihtne täita</c:v>
                </c:pt>
                <c:pt idx="1">
                  <c:v>Mõõdiku täitmine on liiga aeganõudev</c:v>
                </c:pt>
                <c:pt idx="2">
                  <c:v>Mõõdikus hinnatavad aspektid on asjakohased</c:v>
                </c:pt>
                <c:pt idx="3">
                  <c:v>Mõõdiku ülesehitus on loogiline</c:v>
                </c:pt>
                <c:pt idx="4">
                  <c:v>Mõõdiku sõnastus on arusaadav</c:v>
                </c:pt>
                <c:pt idx="5">
                  <c:v>Mõõdikut on keeruline rakendada</c:v>
                </c:pt>
                <c:pt idx="6">
                  <c:v>Mõõdik sobib minu teadmiste analüüsimiseks</c:v>
                </c:pt>
                <c:pt idx="7">
                  <c:v>Mõõdik sobib õppevahendiks</c:v>
                </c:pt>
              </c:strCache>
            </c:strRef>
          </c:cat>
          <c:val>
            <c:numRef>
              <c:f>Leht1!$B$83:$I$83</c:f>
              <c:numCache>
                <c:formatCode>General</c:formatCode>
                <c:ptCount val="8"/>
                <c:pt idx="5" formatCode="0.0%">
                  <c:v>1.2E-2</c:v>
                </c:pt>
                <c:pt idx="7" formatCode="0.0%">
                  <c:v>1.2E-2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6EA-4A3A-83B7-8CD39A695A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178854176"/>
        <c:axId val="1178855264"/>
      </c:barChart>
      <c:catAx>
        <c:axId val="11788541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t-EE"/>
          </a:p>
        </c:txPr>
        <c:crossAx val="1178855264"/>
        <c:crosses val="autoZero"/>
        <c:auto val="1"/>
        <c:lblAlgn val="ctr"/>
        <c:lblOffset val="100"/>
        <c:noMultiLvlLbl val="0"/>
      </c:catAx>
      <c:valAx>
        <c:axId val="11788552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t-EE"/>
          </a:p>
        </c:txPr>
        <c:crossAx val="1178854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6910586176727913"/>
          <c:y val="0.15414224263633713"/>
          <c:w val="0.217005249343832"/>
          <c:h val="0.3125021872265967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t-E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t-E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Sugu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t-E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Leht1!$A$11:$A$13</c:f>
              <c:strCache>
                <c:ptCount val="3"/>
                <c:pt idx="0">
                  <c:v>Naine</c:v>
                </c:pt>
                <c:pt idx="1">
                  <c:v>Mees</c:v>
                </c:pt>
                <c:pt idx="2">
                  <c:v>Vastamata</c:v>
                </c:pt>
              </c:strCache>
            </c:strRef>
          </c:cat>
          <c:val>
            <c:numRef>
              <c:f>Leht1!$B$11:$B$13</c:f>
              <c:numCache>
                <c:formatCode>0.0%</c:formatCode>
                <c:ptCount val="3"/>
                <c:pt idx="0">
                  <c:v>0.63900000000000001</c:v>
                </c:pt>
                <c:pt idx="1">
                  <c:v>9.6000000000000002E-2</c:v>
                </c:pt>
                <c:pt idx="2">
                  <c:v>0.26500000000000001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57-4A9C-8827-2733876765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70355216"/>
        <c:axId val="1178863968"/>
      </c:barChart>
      <c:catAx>
        <c:axId val="1070355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t-EE"/>
          </a:p>
        </c:txPr>
        <c:crossAx val="1178863968"/>
        <c:crosses val="autoZero"/>
        <c:auto val="1"/>
        <c:lblAlgn val="ctr"/>
        <c:lblOffset val="100"/>
        <c:noMultiLvlLbl val="0"/>
      </c:catAx>
      <c:valAx>
        <c:axId val="1178863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t-EE"/>
          </a:p>
        </c:txPr>
        <c:crossAx val="1070355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t-E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Rahvus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t-E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Leht1!$A$30:$A$32</c:f>
              <c:strCache>
                <c:ptCount val="3"/>
                <c:pt idx="0">
                  <c:v>Eestlane</c:v>
                </c:pt>
                <c:pt idx="1">
                  <c:v>Venelane</c:v>
                </c:pt>
                <c:pt idx="2">
                  <c:v>Vastamata</c:v>
                </c:pt>
              </c:strCache>
            </c:strRef>
          </c:cat>
          <c:val>
            <c:numRef>
              <c:f>Leht1!$B$30:$B$32</c:f>
              <c:numCache>
                <c:formatCode>0.0%</c:formatCode>
                <c:ptCount val="3"/>
                <c:pt idx="0">
                  <c:v>0.83099999999999996</c:v>
                </c:pt>
                <c:pt idx="1">
                  <c:v>0.13300000000000001</c:v>
                </c:pt>
                <c:pt idx="2">
                  <c:v>3.5999999999999997E-2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99-4FF2-BC92-95E9BDFC6B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78865056"/>
        <c:axId val="1178852000"/>
      </c:barChart>
      <c:catAx>
        <c:axId val="1178865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t-EE"/>
          </a:p>
        </c:txPr>
        <c:crossAx val="1178852000"/>
        <c:crosses val="autoZero"/>
        <c:auto val="1"/>
        <c:lblAlgn val="ctr"/>
        <c:lblOffset val="100"/>
        <c:noMultiLvlLbl val="0"/>
      </c:catAx>
      <c:valAx>
        <c:axId val="1178852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t-EE"/>
          </a:p>
        </c:txPr>
        <c:crossAx val="11788650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t-E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Eelnev simulatsioonõppe kogemus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t-E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Leht1!$A$34:$A$37</c:f>
              <c:strCache>
                <c:ptCount val="4"/>
                <c:pt idx="0">
                  <c:v>1 aasta</c:v>
                </c:pt>
                <c:pt idx="1">
                  <c:v>2 aastat</c:v>
                </c:pt>
                <c:pt idx="2">
                  <c:v>Kogemus puudub</c:v>
                </c:pt>
                <c:pt idx="3">
                  <c:v>Vastamata</c:v>
                </c:pt>
              </c:strCache>
            </c:strRef>
          </c:cat>
          <c:val>
            <c:numRef>
              <c:f>Leht1!$B$34:$B$37</c:f>
              <c:numCache>
                <c:formatCode>0.0%</c:formatCode>
                <c:ptCount val="4"/>
                <c:pt idx="0">
                  <c:v>0.67500000000000004</c:v>
                </c:pt>
                <c:pt idx="1">
                  <c:v>0.14499999999999999</c:v>
                </c:pt>
                <c:pt idx="2">
                  <c:v>7.1999999999999995E-2</c:v>
                </c:pt>
                <c:pt idx="3">
                  <c:v>0.108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B8-4E23-89AF-DE271F65AA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78853632"/>
        <c:axId val="1178864512"/>
      </c:barChart>
      <c:catAx>
        <c:axId val="1178853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t-EE"/>
          </a:p>
        </c:txPr>
        <c:crossAx val="1178864512"/>
        <c:crosses val="autoZero"/>
        <c:auto val="1"/>
        <c:lblAlgn val="ctr"/>
        <c:lblOffset val="100"/>
        <c:noMultiLvlLbl val="0"/>
      </c:catAx>
      <c:valAx>
        <c:axId val="1178864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t-EE"/>
          </a:p>
        </c:txPr>
        <c:crossAx val="11788536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t-E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Varasem töökogemus tervishoius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t-E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Leht1!$A$39:$A$46</c:f>
              <c:strCache>
                <c:ptCount val="8"/>
                <c:pt idx="0">
                  <c:v>1 aasta</c:v>
                </c:pt>
                <c:pt idx="1">
                  <c:v>2 aastat</c:v>
                </c:pt>
                <c:pt idx="2">
                  <c:v>3 aastat</c:v>
                </c:pt>
                <c:pt idx="3">
                  <c:v>4 aastat</c:v>
                </c:pt>
                <c:pt idx="4">
                  <c:v>6 aastat</c:v>
                </c:pt>
                <c:pt idx="5">
                  <c:v>7 aastat</c:v>
                </c:pt>
                <c:pt idx="6">
                  <c:v>Töökogemus puudub</c:v>
                </c:pt>
                <c:pt idx="7">
                  <c:v>Vastamata</c:v>
                </c:pt>
              </c:strCache>
            </c:strRef>
          </c:cat>
          <c:val>
            <c:numRef>
              <c:f>Leht1!$B$39:$B$46</c:f>
              <c:numCache>
                <c:formatCode>0%</c:formatCode>
                <c:ptCount val="8"/>
                <c:pt idx="0" formatCode="0.0%">
                  <c:v>0.18099999999999999</c:v>
                </c:pt>
                <c:pt idx="1">
                  <c:v>0.06</c:v>
                </c:pt>
                <c:pt idx="2" formatCode="0.0%">
                  <c:v>7.1999999999999995E-2</c:v>
                </c:pt>
                <c:pt idx="3" formatCode="0.0%">
                  <c:v>4.8000000000000001E-2</c:v>
                </c:pt>
                <c:pt idx="4" formatCode="0.0%">
                  <c:v>2.4E-2</c:v>
                </c:pt>
                <c:pt idx="5" formatCode="0.0%">
                  <c:v>1.2E-2</c:v>
                </c:pt>
                <c:pt idx="6" formatCode="0.0%">
                  <c:v>0.55400000000000005</c:v>
                </c:pt>
                <c:pt idx="7" formatCode="0.0%">
                  <c:v>4.8000000000000001E-2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6F-4C8B-A836-27119CDE18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78857984"/>
        <c:axId val="1178853088"/>
      </c:barChart>
      <c:catAx>
        <c:axId val="1178857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t-EE"/>
          </a:p>
        </c:txPr>
        <c:crossAx val="1178853088"/>
        <c:crosses val="autoZero"/>
        <c:auto val="1"/>
        <c:lblAlgn val="ctr"/>
        <c:lblOffset val="100"/>
        <c:noMultiLvlLbl val="0"/>
      </c:catAx>
      <c:valAx>
        <c:axId val="1178853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t-EE"/>
          </a:p>
        </c:txPr>
        <c:crossAx val="1178857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t-EE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Prebriifing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t-E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Leht1!$A$48</c:f>
              <c:strCache>
                <c:ptCount val="1"/>
                <c:pt idx="0">
                  <c:v>Üldse ei ole nõus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Leht1!$B$47:$C$47</c:f>
              <c:strCache>
                <c:ptCount val="2"/>
                <c:pt idx="0">
                  <c:v>Simulatsioonile eelnev arutelu tõstis enesekindlust</c:v>
                </c:pt>
                <c:pt idx="1">
                  <c:v>Simulatsioonile eelnev arutelu oli õppimisele kasutoov</c:v>
                </c:pt>
              </c:strCache>
            </c:strRef>
          </c:cat>
          <c:val>
            <c:numRef>
              <c:f>Leht1!$B$48:$C$48</c:f>
              <c:numCache>
                <c:formatCode>0.0%</c:formatCode>
                <c:ptCount val="2"/>
                <c:pt idx="0">
                  <c:v>3.5999999999999997E-2</c:v>
                </c:pt>
                <c:pt idx="1">
                  <c:v>4.8000000000000001E-2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D8-408B-AF0F-46BB20CA4B21}"/>
            </c:ext>
          </c:extLst>
        </c:ser>
        <c:ser>
          <c:idx val="1"/>
          <c:order val="1"/>
          <c:tx>
            <c:strRef>
              <c:f>Leht1!$A$49</c:f>
              <c:strCache>
                <c:ptCount val="1"/>
                <c:pt idx="0">
                  <c:v>Osaliselt nõus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Leht1!$B$47:$C$47</c:f>
              <c:strCache>
                <c:ptCount val="2"/>
                <c:pt idx="0">
                  <c:v>Simulatsioonile eelnev arutelu tõstis enesekindlust</c:v>
                </c:pt>
                <c:pt idx="1">
                  <c:v>Simulatsioonile eelnev arutelu oli õppimisele kasutoov</c:v>
                </c:pt>
              </c:strCache>
            </c:strRef>
          </c:cat>
          <c:val>
            <c:numRef>
              <c:f>Leht1!$B$49:$C$49</c:f>
              <c:numCache>
                <c:formatCode>0.0%</c:formatCode>
                <c:ptCount val="2"/>
                <c:pt idx="0">
                  <c:v>0.61399999999999999</c:v>
                </c:pt>
                <c:pt idx="1">
                  <c:v>0.27700000000000002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6D8-408B-AF0F-46BB20CA4B21}"/>
            </c:ext>
          </c:extLst>
        </c:ser>
        <c:ser>
          <c:idx val="2"/>
          <c:order val="2"/>
          <c:tx>
            <c:strRef>
              <c:f>Leht1!$A$50</c:f>
              <c:strCache>
                <c:ptCount val="1"/>
                <c:pt idx="0">
                  <c:v>Täiesti nõus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Leht1!$B$47:$C$47</c:f>
              <c:strCache>
                <c:ptCount val="2"/>
                <c:pt idx="0">
                  <c:v>Simulatsioonile eelnev arutelu tõstis enesekindlust</c:v>
                </c:pt>
                <c:pt idx="1">
                  <c:v>Simulatsioonile eelnev arutelu oli õppimisele kasutoov</c:v>
                </c:pt>
              </c:strCache>
            </c:strRef>
          </c:cat>
          <c:val>
            <c:numRef>
              <c:f>Leht1!$B$50:$C$50</c:f>
              <c:numCache>
                <c:formatCode>0.0%</c:formatCode>
                <c:ptCount val="2"/>
                <c:pt idx="0">
                  <c:v>0.34899999999999998</c:v>
                </c:pt>
                <c:pt idx="1">
                  <c:v>0.67500000000000004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6D8-408B-AF0F-46BB20CA4B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78856896"/>
        <c:axId val="1178852544"/>
      </c:barChart>
      <c:catAx>
        <c:axId val="1178856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t-EE"/>
          </a:p>
        </c:txPr>
        <c:crossAx val="1178852544"/>
        <c:crosses val="autoZero"/>
        <c:auto val="1"/>
        <c:lblAlgn val="ctr"/>
        <c:lblOffset val="100"/>
        <c:noMultiLvlLbl val="0"/>
      </c:catAx>
      <c:valAx>
        <c:axId val="1178852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t-EE"/>
          </a:p>
        </c:txPr>
        <c:crossAx val="1178856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8118319449199281"/>
          <c:y val="2.5879396176532333E-3"/>
          <c:w val="0.217005249343832"/>
          <c:h val="0.2343766404199475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t-E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t-EE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Õppimine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t-EE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Leht1!$A$55</c:f>
              <c:strCache>
                <c:ptCount val="1"/>
                <c:pt idx="0">
                  <c:v>Üldse ei ole nõus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Leht1!$B$54:$G$54</c:f>
              <c:strCache>
                <c:ptCount val="6"/>
                <c:pt idx="0">
                  <c:v>Ettevalmistuse saamine patsiendi seisundi hindamiseks ja regeerimiseks</c:v>
                </c:pt>
                <c:pt idx="1">
                  <c:v>Parem arusaamine patofüsioloogiast</c:v>
                </c:pt>
                <c:pt idx="2">
                  <c:v>Enesekindlam õendusprotseduuride teostamisel</c:v>
                </c:pt>
                <c:pt idx="3">
                  <c:v>Julgus teha kliinilisi otsuseid</c:v>
                </c:pt>
                <c:pt idx="4">
                  <c:v>Paremad teadmised ravimitest/ravimite kasutamisest</c:v>
                </c:pt>
                <c:pt idx="5">
                  <c:v>Võimalus praktiseerida kliiniliste otsuste tegemist</c:v>
                </c:pt>
              </c:strCache>
            </c:strRef>
          </c:cat>
          <c:val>
            <c:numRef>
              <c:f>Leht1!$B$55:$G$55</c:f>
              <c:numCache>
                <c:formatCode>0%</c:formatCode>
                <c:ptCount val="6"/>
                <c:pt idx="0" formatCode="0.0%">
                  <c:v>2.4E-2</c:v>
                </c:pt>
                <c:pt idx="1">
                  <c:v>0.06</c:v>
                </c:pt>
                <c:pt idx="2" formatCode="0.0%">
                  <c:v>3.5999999999999997E-2</c:v>
                </c:pt>
                <c:pt idx="3" formatCode="0.0%">
                  <c:v>9.6000000000000002E-2</c:v>
                </c:pt>
                <c:pt idx="4" formatCode="0.0%">
                  <c:v>0.193</c:v>
                </c:pt>
                <c:pt idx="5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D0-4610-907F-4C6E6E47507E}"/>
            </c:ext>
          </c:extLst>
        </c:ser>
        <c:ser>
          <c:idx val="1"/>
          <c:order val="1"/>
          <c:tx>
            <c:strRef>
              <c:f>Leht1!$A$56</c:f>
              <c:strCache>
                <c:ptCount val="1"/>
                <c:pt idx="0">
                  <c:v>Osaliselt nõus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Leht1!$B$54:$G$54</c:f>
              <c:strCache>
                <c:ptCount val="6"/>
                <c:pt idx="0">
                  <c:v>Ettevalmistuse saamine patsiendi seisundi hindamiseks ja regeerimiseks</c:v>
                </c:pt>
                <c:pt idx="1">
                  <c:v>Parem arusaamine patofüsioloogiast</c:v>
                </c:pt>
                <c:pt idx="2">
                  <c:v>Enesekindlam õendusprotseduuride teostamisel</c:v>
                </c:pt>
                <c:pt idx="3">
                  <c:v>Julgus teha kliinilisi otsuseid</c:v>
                </c:pt>
                <c:pt idx="4">
                  <c:v>Paremad teadmised ravimitest/ravimite kasutamisest</c:v>
                </c:pt>
                <c:pt idx="5">
                  <c:v>Võimalus praktiseerida kliiniliste otsuste tegemist</c:v>
                </c:pt>
              </c:strCache>
            </c:strRef>
          </c:cat>
          <c:val>
            <c:numRef>
              <c:f>Leht1!$B$56:$G$56</c:f>
              <c:numCache>
                <c:formatCode>0.0%</c:formatCode>
                <c:ptCount val="6"/>
                <c:pt idx="0">
                  <c:v>0.313</c:v>
                </c:pt>
                <c:pt idx="1">
                  <c:v>0.57799999999999996</c:v>
                </c:pt>
                <c:pt idx="2">
                  <c:v>0.51800000000000002</c:v>
                </c:pt>
                <c:pt idx="3">
                  <c:v>0.747</c:v>
                </c:pt>
                <c:pt idx="4">
                  <c:v>0.44600000000000001</c:v>
                </c:pt>
                <c:pt idx="5">
                  <c:v>0.36099999999999999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D0-4610-907F-4C6E6E47507E}"/>
            </c:ext>
          </c:extLst>
        </c:ser>
        <c:ser>
          <c:idx val="2"/>
          <c:order val="2"/>
          <c:tx>
            <c:strRef>
              <c:f>Leht1!$A$57</c:f>
              <c:strCache>
                <c:ptCount val="1"/>
                <c:pt idx="0">
                  <c:v>Täiesti nõus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Leht1!$B$54:$G$54</c:f>
              <c:strCache>
                <c:ptCount val="6"/>
                <c:pt idx="0">
                  <c:v>Ettevalmistuse saamine patsiendi seisundi hindamiseks ja regeerimiseks</c:v>
                </c:pt>
                <c:pt idx="1">
                  <c:v>Parem arusaamine patofüsioloogiast</c:v>
                </c:pt>
                <c:pt idx="2">
                  <c:v>Enesekindlam õendusprotseduuride teostamisel</c:v>
                </c:pt>
                <c:pt idx="3">
                  <c:v>Julgus teha kliinilisi otsuseid</c:v>
                </c:pt>
                <c:pt idx="4">
                  <c:v>Paremad teadmised ravimitest/ravimite kasutamisest</c:v>
                </c:pt>
                <c:pt idx="5">
                  <c:v>Võimalus praktiseerida kliiniliste otsuste tegemist</c:v>
                </c:pt>
              </c:strCache>
            </c:strRef>
          </c:cat>
          <c:val>
            <c:numRef>
              <c:f>Leht1!$B$57:$G$57</c:f>
              <c:numCache>
                <c:formatCode>0.0%</c:formatCode>
                <c:ptCount val="6"/>
                <c:pt idx="0">
                  <c:v>0.66300000000000003</c:v>
                </c:pt>
                <c:pt idx="1">
                  <c:v>0.36099999999999999</c:v>
                </c:pt>
                <c:pt idx="2">
                  <c:v>0.44600000000000001</c:v>
                </c:pt>
                <c:pt idx="3">
                  <c:v>0.14499999999999999</c:v>
                </c:pt>
                <c:pt idx="4">
                  <c:v>0.36099999999999999</c:v>
                </c:pt>
                <c:pt idx="5">
                  <c:v>0.56599999999999995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4D0-4610-907F-4C6E6E47507E}"/>
            </c:ext>
          </c:extLst>
        </c:ser>
        <c:ser>
          <c:idx val="3"/>
          <c:order val="3"/>
          <c:tx>
            <c:strRef>
              <c:f>Leht1!$A$58</c:f>
              <c:strCache>
                <c:ptCount val="1"/>
                <c:pt idx="0">
                  <c:v>Vastamata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Leht1!$B$54:$G$54</c:f>
              <c:strCache>
                <c:ptCount val="6"/>
                <c:pt idx="0">
                  <c:v>Ettevalmistuse saamine patsiendi seisundi hindamiseks ja regeerimiseks</c:v>
                </c:pt>
                <c:pt idx="1">
                  <c:v>Parem arusaamine patofüsioloogiast</c:v>
                </c:pt>
                <c:pt idx="2">
                  <c:v>Enesekindlam õendusprotseduuride teostamisel</c:v>
                </c:pt>
                <c:pt idx="3">
                  <c:v>Julgus teha kliinilisi otsuseid</c:v>
                </c:pt>
                <c:pt idx="4">
                  <c:v>Paremad teadmised ravimitest/ravimite kasutamisest</c:v>
                </c:pt>
                <c:pt idx="5">
                  <c:v>Võimalus praktiseerida kliiniliste otsuste tegemist</c:v>
                </c:pt>
              </c:strCache>
            </c:strRef>
          </c:cat>
          <c:val>
            <c:numRef>
              <c:f>Leht1!$B$58:$G$58</c:f>
              <c:numCache>
                <c:formatCode>General</c:formatCode>
                <c:ptCount val="6"/>
                <c:pt idx="3" formatCode="0.0%">
                  <c:v>1.2E-2</c:v>
                </c:pt>
                <c:pt idx="5" formatCode="0.0%">
                  <c:v>1.2E-2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4D0-4610-907F-4C6E6E4750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178860160"/>
        <c:axId val="1178856352"/>
      </c:barChart>
      <c:catAx>
        <c:axId val="11788601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t-EE"/>
          </a:p>
        </c:txPr>
        <c:crossAx val="1178856352"/>
        <c:crosses val="autoZero"/>
        <c:auto val="1"/>
        <c:lblAlgn val="ctr"/>
        <c:lblOffset val="100"/>
        <c:noMultiLvlLbl val="0"/>
      </c:catAx>
      <c:valAx>
        <c:axId val="11788563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t-EE"/>
          </a:p>
        </c:txPr>
        <c:crossAx val="1178860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1677658739311787"/>
          <c:y val="0.1645898057616226"/>
          <c:w val="0.18322341260688205"/>
          <c:h val="0.2416123952703207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t-E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t-EE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Enesekindlus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t-EE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Leht1!$A$62</c:f>
              <c:strCache>
                <c:ptCount val="1"/>
                <c:pt idx="0">
                  <c:v>Üldse ei ole nõus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Leht1!$B$61:$G$61</c:f>
              <c:strCache>
                <c:ptCount val="6"/>
                <c:pt idx="0">
                  <c:v>Enesekindlam õendusabi planeerimisel ja vajalike õendussekkumiste kavandamisel</c:v>
                </c:pt>
                <c:pt idx="1">
                  <c:v>Enesekindlam suheldes patsiendiga</c:v>
                </c:pt>
                <c:pt idx="2">
                  <c:v>Enesekindlam patsiendile tema haigusega ja õendussekkumistega seonduva selgitamisel</c:v>
                </c:pt>
                <c:pt idx="3">
                  <c:v>Enesekindlam info andmisel patsiendi kohta teistele tervishoiutöötajatele</c:v>
                </c:pt>
                <c:pt idx="4">
                  <c:v>Enesekindlam osutamaks patsiendile õendussekkumisi, mis tagavad patsiendile ohutuse</c:v>
                </c:pt>
                <c:pt idx="5">
                  <c:v>Enesekindel tõenduspõhiste õendussekkumiste rakendamisel</c:v>
                </c:pt>
              </c:strCache>
            </c:strRef>
          </c:cat>
          <c:val>
            <c:numRef>
              <c:f>Leht1!$B$62:$G$62</c:f>
              <c:numCache>
                <c:formatCode>0.0%</c:formatCode>
                <c:ptCount val="6"/>
                <c:pt idx="0">
                  <c:v>4.8000000000000001E-2</c:v>
                </c:pt>
                <c:pt idx="1">
                  <c:v>7.1999999999999995E-2</c:v>
                </c:pt>
                <c:pt idx="2">
                  <c:v>0.108</c:v>
                </c:pt>
                <c:pt idx="3">
                  <c:v>8.4000000000000005E-2</c:v>
                </c:pt>
                <c:pt idx="4" formatCode="0%">
                  <c:v>0.06</c:v>
                </c:pt>
                <c:pt idx="5">
                  <c:v>4.8000000000000001E-2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7B-44F4-88DF-1AB96A71CD96}"/>
            </c:ext>
          </c:extLst>
        </c:ser>
        <c:ser>
          <c:idx val="1"/>
          <c:order val="1"/>
          <c:tx>
            <c:strRef>
              <c:f>Leht1!$A$63</c:f>
              <c:strCache>
                <c:ptCount val="1"/>
                <c:pt idx="0">
                  <c:v>Osaliselt nõus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Leht1!$B$61:$G$61</c:f>
              <c:strCache>
                <c:ptCount val="6"/>
                <c:pt idx="0">
                  <c:v>Enesekindlam õendusabi planeerimisel ja vajalike õendussekkumiste kavandamisel</c:v>
                </c:pt>
                <c:pt idx="1">
                  <c:v>Enesekindlam suheldes patsiendiga</c:v>
                </c:pt>
                <c:pt idx="2">
                  <c:v>Enesekindlam patsiendile tema haigusega ja õendussekkumistega seonduva selgitamisel</c:v>
                </c:pt>
                <c:pt idx="3">
                  <c:v>Enesekindlam info andmisel patsiendi kohta teistele tervishoiutöötajatele</c:v>
                </c:pt>
                <c:pt idx="4">
                  <c:v>Enesekindlam osutamaks patsiendile õendussekkumisi, mis tagavad patsiendile ohutuse</c:v>
                </c:pt>
                <c:pt idx="5">
                  <c:v>Enesekindel tõenduspõhiste õendussekkumiste rakendamisel</c:v>
                </c:pt>
              </c:strCache>
            </c:strRef>
          </c:cat>
          <c:val>
            <c:numRef>
              <c:f>Leht1!$B$63:$G$63</c:f>
              <c:numCache>
                <c:formatCode>0.0%</c:formatCode>
                <c:ptCount val="6"/>
                <c:pt idx="0">
                  <c:v>0.51800000000000002</c:v>
                </c:pt>
                <c:pt idx="1">
                  <c:v>0.27700000000000002</c:v>
                </c:pt>
                <c:pt idx="2" formatCode="0%">
                  <c:v>0.47</c:v>
                </c:pt>
                <c:pt idx="3">
                  <c:v>0.44600000000000001</c:v>
                </c:pt>
                <c:pt idx="4">
                  <c:v>0.48199999999999998</c:v>
                </c:pt>
                <c:pt idx="5" formatCode="0%">
                  <c:v>0.59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67B-44F4-88DF-1AB96A71CD96}"/>
            </c:ext>
          </c:extLst>
        </c:ser>
        <c:ser>
          <c:idx val="2"/>
          <c:order val="2"/>
          <c:tx>
            <c:strRef>
              <c:f>Leht1!$A$64</c:f>
              <c:strCache>
                <c:ptCount val="1"/>
                <c:pt idx="0">
                  <c:v>Täiesti nõus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Leht1!$B$61:$G$61</c:f>
              <c:strCache>
                <c:ptCount val="6"/>
                <c:pt idx="0">
                  <c:v>Enesekindlam õendusabi planeerimisel ja vajalike õendussekkumiste kavandamisel</c:v>
                </c:pt>
                <c:pt idx="1">
                  <c:v>Enesekindlam suheldes patsiendiga</c:v>
                </c:pt>
                <c:pt idx="2">
                  <c:v>Enesekindlam patsiendile tema haigusega ja õendussekkumistega seonduva selgitamisel</c:v>
                </c:pt>
                <c:pt idx="3">
                  <c:v>Enesekindlam info andmisel patsiendi kohta teistele tervishoiutöötajatele</c:v>
                </c:pt>
                <c:pt idx="4">
                  <c:v>Enesekindlam osutamaks patsiendile õendussekkumisi, mis tagavad patsiendile ohutuse</c:v>
                </c:pt>
                <c:pt idx="5">
                  <c:v>Enesekindel tõenduspõhiste õendussekkumiste rakendamisel</c:v>
                </c:pt>
              </c:strCache>
            </c:strRef>
          </c:cat>
          <c:val>
            <c:numRef>
              <c:f>Leht1!$B$64:$G$64</c:f>
              <c:numCache>
                <c:formatCode>0.0%</c:formatCode>
                <c:ptCount val="6"/>
                <c:pt idx="0">
                  <c:v>0.434</c:v>
                </c:pt>
                <c:pt idx="1">
                  <c:v>0.65100000000000002</c:v>
                </c:pt>
                <c:pt idx="2">
                  <c:v>0.42199999999999999</c:v>
                </c:pt>
                <c:pt idx="3">
                  <c:v>0.47</c:v>
                </c:pt>
                <c:pt idx="4">
                  <c:v>0.45800000000000002</c:v>
                </c:pt>
                <c:pt idx="5">
                  <c:v>0.36099999999999999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67B-44F4-88DF-1AB96A71CD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178854720"/>
        <c:axId val="1178862336"/>
      </c:barChart>
      <c:catAx>
        <c:axId val="11788547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t-EE"/>
          </a:p>
        </c:txPr>
        <c:crossAx val="1178862336"/>
        <c:crosses val="autoZero"/>
        <c:auto val="1"/>
        <c:lblAlgn val="ctr"/>
        <c:lblOffset val="100"/>
        <c:noMultiLvlLbl val="0"/>
      </c:catAx>
      <c:valAx>
        <c:axId val="11788623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t-EE"/>
          </a:p>
        </c:txPr>
        <c:crossAx val="1178854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8299477347940205"/>
          <c:y val="6.4779919588609958E-2"/>
          <c:w val="0.217005249343832"/>
          <c:h val="0.2343766404199475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t-E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t-EE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Debriifing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t-EE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Leht1!$A$72</c:f>
              <c:strCache>
                <c:ptCount val="1"/>
                <c:pt idx="0">
                  <c:v>Üldse ei ole nõus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Leht1!$B$71:$F$71</c:f>
              <c:strCache>
                <c:ptCount val="5"/>
                <c:pt idx="0">
                  <c:v>Simulatsioonijärgne arutelu toetas õppimist</c:v>
                </c:pt>
                <c:pt idx="1">
                  <c:v>Simulatsioonijärgne arutelu aitas sõnastada oma tundeid enne stsenaariumile keskendumist</c:v>
                </c:pt>
                <c:pt idx="2">
                  <c:v>Simulatsioonijärgne arutelu arendas kliinilise otsustamise võimekust</c:v>
                </c:pt>
                <c:pt idx="3">
                  <c:v>Simulatsioonijärge arutelu andis võimaluse eneserefleksiooniks</c:v>
                </c:pt>
                <c:pt idx="4">
                  <c:v>Simulatsioonijärgse arutelu jooksul toimus pidev konstruktiivne hindamine/tagasiside saamine</c:v>
                </c:pt>
              </c:strCache>
            </c:strRef>
          </c:cat>
          <c:val>
            <c:numRef>
              <c:f>Leht1!$B$72:$F$72</c:f>
              <c:numCache>
                <c:formatCode>0.0%</c:formatCode>
                <c:ptCount val="5"/>
                <c:pt idx="0">
                  <c:v>3.5999999999999997E-2</c:v>
                </c:pt>
                <c:pt idx="1">
                  <c:v>9.6000000000000002E-2</c:v>
                </c:pt>
                <c:pt idx="2">
                  <c:v>9.6000000000000002E-2</c:v>
                </c:pt>
                <c:pt idx="3" formatCode="0%">
                  <c:v>0.06</c:v>
                </c:pt>
                <c:pt idx="4">
                  <c:v>8.4000000000000005E-2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0E-4C55-BCEC-6CC8CF4D167A}"/>
            </c:ext>
          </c:extLst>
        </c:ser>
        <c:ser>
          <c:idx val="1"/>
          <c:order val="1"/>
          <c:tx>
            <c:strRef>
              <c:f>Leht1!$A$73</c:f>
              <c:strCache>
                <c:ptCount val="1"/>
                <c:pt idx="0">
                  <c:v>Osaliselt nõus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Leht1!$B$71:$F$71</c:f>
              <c:strCache>
                <c:ptCount val="5"/>
                <c:pt idx="0">
                  <c:v>Simulatsioonijärgne arutelu toetas õppimist</c:v>
                </c:pt>
                <c:pt idx="1">
                  <c:v>Simulatsioonijärgne arutelu aitas sõnastada oma tundeid enne stsenaariumile keskendumist</c:v>
                </c:pt>
                <c:pt idx="2">
                  <c:v>Simulatsioonijärgne arutelu arendas kliinilise otsustamise võimekust</c:v>
                </c:pt>
                <c:pt idx="3">
                  <c:v>Simulatsioonijärge arutelu andis võimaluse eneserefleksiooniks</c:v>
                </c:pt>
                <c:pt idx="4">
                  <c:v>Simulatsioonijärgse arutelu jooksul toimus pidev konstruktiivne hindamine/tagasiside saamine</c:v>
                </c:pt>
              </c:strCache>
            </c:strRef>
          </c:cat>
          <c:val>
            <c:numRef>
              <c:f>Leht1!$B$73:$F$73</c:f>
              <c:numCache>
                <c:formatCode>0.0%</c:formatCode>
                <c:ptCount val="5"/>
                <c:pt idx="0">
                  <c:v>0.34899999999999998</c:v>
                </c:pt>
                <c:pt idx="1">
                  <c:v>0.45800000000000002</c:v>
                </c:pt>
                <c:pt idx="2">
                  <c:v>0.32500000000000001</c:v>
                </c:pt>
                <c:pt idx="3">
                  <c:v>0.45800000000000002</c:v>
                </c:pt>
                <c:pt idx="4">
                  <c:v>0.39800000000000002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B0E-4C55-BCEC-6CC8CF4D167A}"/>
            </c:ext>
          </c:extLst>
        </c:ser>
        <c:ser>
          <c:idx val="2"/>
          <c:order val="2"/>
          <c:tx>
            <c:strRef>
              <c:f>Leht1!$A$74</c:f>
              <c:strCache>
                <c:ptCount val="1"/>
                <c:pt idx="0">
                  <c:v>Täiesti nõus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Leht1!$B$71:$F$71</c:f>
              <c:strCache>
                <c:ptCount val="5"/>
                <c:pt idx="0">
                  <c:v>Simulatsioonijärgne arutelu toetas õppimist</c:v>
                </c:pt>
                <c:pt idx="1">
                  <c:v>Simulatsioonijärgne arutelu aitas sõnastada oma tundeid enne stsenaariumile keskendumist</c:v>
                </c:pt>
                <c:pt idx="2">
                  <c:v>Simulatsioonijärgne arutelu arendas kliinilise otsustamise võimekust</c:v>
                </c:pt>
                <c:pt idx="3">
                  <c:v>Simulatsioonijärge arutelu andis võimaluse eneserefleksiooniks</c:v>
                </c:pt>
                <c:pt idx="4">
                  <c:v>Simulatsioonijärgse arutelu jooksul toimus pidev konstruktiivne hindamine/tagasiside saamine</c:v>
                </c:pt>
              </c:strCache>
            </c:strRef>
          </c:cat>
          <c:val>
            <c:numRef>
              <c:f>Leht1!$B$74:$F$74</c:f>
              <c:numCache>
                <c:formatCode>0.0%</c:formatCode>
                <c:ptCount val="5"/>
                <c:pt idx="0">
                  <c:v>0.61399999999999999</c:v>
                </c:pt>
                <c:pt idx="1">
                  <c:v>0.42199999999999999</c:v>
                </c:pt>
                <c:pt idx="2">
                  <c:v>0.57799999999999996</c:v>
                </c:pt>
                <c:pt idx="3">
                  <c:v>0.48199999999999998</c:v>
                </c:pt>
                <c:pt idx="4">
                  <c:v>0.51800000000000002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B0E-4C55-BCEC-6CC8CF4D167A}"/>
            </c:ext>
          </c:extLst>
        </c:ser>
        <c:ser>
          <c:idx val="3"/>
          <c:order val="3"/>
          <c:tx>
            <c:strRef>
              <c:f>Leht1!$A$75</c:f>
              <c:strCache>
                <c:ptCount val="1"/>
                <c:pt idx="0">
                  <c:v>Vastamata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B0E-4C55-BCEC-6CC8CF4D167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Leht1!$B$71:$F$71</c:f>
              <c:strCache>
                <c:ptCount val="5"/>
                <c:pt idx="0">
                  <c:v>Simulatsioonijärgne arutelu toetas õppimist</c:v>
                </c:pt>
                <c:pt idx="1">
                  <c:v>Simulatsioonijärgne arutelu aitas sõnastada oma tundeid enne stsenaariumile keskendumist</c:v>
                </c:pt>
                <c:pt idx="2">
                  <c:v>Simulatsioonijärgne arutelu arendas kliinilise otsustamise võimekust</c:v>
                </c:pt>
                <c:pt idx="3">
                  <c:v>Simulatsioonijärge arutelu andis võimaluse eneserefleksiooniks</c:v>
                </c:pt>
                <c:pt idx="4">
                  <c:v>Simulatsioonijärgse arutelu jooksul toimus pidev konstruktiivne hindamine/tagasiside saamine</c:v>
                </c:pt>
              </c:strCache>
            </c:strRef>
          </c:cat>
          <c:val>
            <c:numRef>
              <c:f>Leht1!$B$75:$F$75</c:f>
              <c:numCache>
                <c:formatCode>0.0%</c:formatCode>
                <c:ptCount val="5"/>
                <c:pt idx="1">
                  <c:v>2.4E-2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B0E-4C55-BCEC-6CC8CF4D16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178863424"/>
        <c:axId val="1178857440"/>
      </c:barChart>
      <c:catAx>
        <c:axId val="11788634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t-EE"/>
          </a:p>
        </c:txPr>
        <c:crossAx val="1178857440"/>
        <c:crosses val="autoZero"/>
        <c:auto val="1"/>
        <c:lblAlgn val="ctr"/>
        <c:lblOffset val="100"/>
        <c:noMultiLvlLbl val="0"/>
      </c:catAx>
      <c:valAx>
        <c:axId val="11788574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t-EE"/>
          </a:p>
        </c:txPr>
        <c:crossAx val="1178863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7929858522691053"/>
          <c:y val="8.899054216751115E-2"/>
          <c:w val="0.217005249343832"/>
          <c:h val="0.3125021872265967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t-E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t-E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0.11433</cdr:x>
      <cdr:y>0.43853</cdr:y>
    </cdr:from>
    <cdr:to>
      <cdr:x>0.74074</cdr:x>
      <cdr:y>0.62921</cdr:y>
    </cdr:to>
    <cdr:sp macro="" textlink="">
      <cdr:nvSpPr>
        <cdr:cNvPr id="2" name="Allanool 1"/>
        <cdr:cNvSpPr/>
      </cdr:nvSpPr>
      <cdr:spPr>
        <a:xfrm xmlns:a="http://schemas.openxmlformats.org/drawingml/2006/main" rot="10800000">
          <a:off x="1202267" y="1908173"/>
          <a:ext cx="6587066" cy="829733"/>
        </a:xfrm>
        <a:prstGeom xmlns:a="http://schemas.openxmlformats.org/drawingml/2006/main" prst="downArrow">
          <a:avLst/>
        </a:prstGeom>
        <a:solidFill xmlns:a="http://schemas.openxmlformats.org/drawingml/2006/main">
          <a:srgbClr val="00B050"/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t-EE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t-EE"/>
              <a:t>Muutke pealkirja laadi</a:t>
            </a:r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/>
              <a:t>Klõpsake laadi muutmiseks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30446-09F8-4095-9CF4-5E7D278AB5E0}" type="datetimeFigureOut">
              <a:rPr lang="et-EE" smtClean="0"/>
              <a:t>21.11.2018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AC39D-ED27-4185-B843-593EBA6BD5C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89419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Muutke pealkirja laadi</a:t>
            </a:r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30446-09F8-4095-9CF4-5E7D278AB5E0}" type="datetimeFigureOut">
              <a:rPr lang="et-EE" smtClean="0"/>
              <a:t>21.11.2018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AC39D-ED27-4185-B843-593EBA6BD5C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29037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t-EE"/>
              <a:t>Muutke pealkirja laadi</a:t>
            </a:r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30446-09F8-4095-9CF4-5E7D278AB5E0}" type="datetimeFigureOut">
              <a:rPr lang="et-EE" smtClean="0"/>
              <a:t>21.11.2018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AC39D-ED27-4185-B843-593EBA6BD5C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29499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Muutke pealkirja laadi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30446-09F8-4095-9CF4-5E7D278AB5E0}" type="datetimeFigureOut">
              <a:rPr lang="et-EE" smtClean="0"/>
              <a:t>21.11.2018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AC39D-ED27-4185-B843-593EBA6BD5C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52409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t-EE"/>
              <a:t>Muutke pealkirja laadi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30446-09F8-4095-9CF4-5E7D278AB5E0}" type="datetimeFigureOut">
              <a:rPr lang="et-EE" smtClean="0"/>
              <a:t>21.11.2018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AC39D-ED27-4185-B843-593EBA6BD5C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5896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Muutke pealkirja laadi</a:t>
            </a:r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30446-09F8-4095-9CF4-5E7D278AB5E0}" type="datetimeFigureOut">
              <a:rPr lang="et-EE" smtClean="0"/>
              <a:t>21.11.2018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AC39D-ED27-4185-B843-593EBA6BD5C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55568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t-EE"/>
              <a:t>Muutke pealkirja laadi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30446-09F8-4095-9CF4-5E7D278AB5E0}" type="datetimeFigureOut">
              <a:rPr lang="et-EE" smtClean="0"/>
              <a:t>21.11.2018</a:t>
            </a:fld>
            <a:endParaRPr lang="et-EE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AC39D-ED27-4185-B843-593EBA6BD5C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68309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Muutke pealkirja laadi</a:t>
            </a:r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30446-09F8-4095-9CF4-5E7D278AB5E0}" type="datetimeFigureOut">
              <a:rPr lang="et-EE" smtClean="0"/>
              <a:t>21.11.2018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AC39D-ED27-4185-B843-593EBA6BD5C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05407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30446-09F8-4095-9CF4-5E7D278AB5E0}" type="datetimeFigureOut">
              <a:rPr lang="et-EE" smtClean="0"/>
              <a:t>21.11.2018</a:t>
            </a:fld>
            <a:endParaRPr lang="et-EE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AC39D-ED27-4185-B843-593EBA6BD5C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83722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/>
              <a:t>Muutke pealkirja laadi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30446-09F8-4095-9CF4-5E7D278AB5E0}" type="datetimeFigureOut">
              <a:rPr lang="et-EE" smtClean="0"/>
              <a:t>21.11.2018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AC39D-ED27-4185-B843-593EBA6BD5C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01291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/>
              <a:t>Muutke pealkirja laadi</a:t>
            </a:r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30446-09F8-4095-9CF4-5E7D278AB5E0}" type="datetimeFigureOut">
              <a:rPr lang="et-EE" smtClean="0"/>
              <a:t>21.11.2018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AC39D-ED27-4185-B843-593EBA6BD5C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16292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/>
              <a:t>Muutke pealkirja laadi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30446-09F8-4095-9CF4-5E7D278AB5E0}" type="datetimeFigureOut">
              <a:rPr lang="et-EE" smtClean="0"/>
              <a:t>21.11.2018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AC39D-ED27-4185-B843-593EBA6BD5C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26214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1524000" y="2763995"/>
            <a:ext cx="9144000" cy="23876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br>
              <a:rPr lang="et-EE" sz="4000" b="1" dirty="0"/>
            </a:br>
            <a:br>
              <a:rPr lang="et-EE" sz="4000" b="1" dirty="0"/>
            </a:br>
            <a:r>
              <a:rPr lang="et-EE" sz="4000" b="1" dirty="0"/>
              <a:t>SIMULATSIOONÕPPE EFEKTIIVUSE </a:t>
            </a:r>
            <a:br>
              <a:rPr lang="et-EE" sz="4000" b="1" dirty="0"/>
            </a:br>
            <a:r>
              <a:rPr lang="et-EE" sz="4000" b="1" dirty="0"/>
              <a:t>MÕÕDIKU SET-M (</a:t>
            </a:r>
            <a:r>
              <a:rPr lang="et-EE" sz="4000" b="1" i="1" dirty="0" err="1"/>
              <a:t>Simulation</a:t>
            </a:r>
            <a:r>
              <a:rPr lang="et-EE" sz="4000" b="1" i="1" dirty="0"/>
              <a:t> </a:t>
            </a:r>
            <a:r>
              <a:rPr lang="et-EE" sz="4000" b="1" i="1" dirty="0" err="1"/>
              <a:t>Effectiveness</a:t>
            </a:r>
            <a:r>
              <a:rPr lang="et-EE" sz="4000" b="1" i="1" dirty="0"/>
              <a:t> Tool</a:t>
            </a:r>
            <a:r>
              <a:rPr lang="et-EE" sz="4000" b="1" dirty="0"/>
              <a:t>) KASULIKKUS PRAKTIKAS </a:t>
            </a:r>
            <a:br>
              <a:rPr lang="et-EE" sz="4000" b="1" dirty="0"/>
            </a:br>
            <a:r>
              <a:rPr lang="et-EE" sz="4000" b="1" dirty="0"/>
              <a:t>TALLINNA TERV</a:t>
            </a:r>
            <a:r>
              <a:rPr lang="en-US" sz="4000" b="1" dirty="0"/>
              <a:t>IS</a:t>
            </a:r>
            <a:r>
              <a:rPr lang="et-EE" sz="4000" b="1" dirty="0"/>
              <a:t>HOIU KÕRGKOOLI NÄITEL</a:t>
            </a:r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685297" y="5378950"/>
            <a:ext cx="9144000" cy="1655762"/>
          </a:xfrm>
        </p:spPr>
        <p:txBody>
          <a:bodyPr/>
          <a:lstStyle/>
          <a:p>
            <a:r>
              <a:rPr lang="en-US" dirty="0"/>
              <a:t>Irma Nool, RN, MSc</a:t>
            </a:r>
            <a:endParaRPr lang="et-EE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3F83694E-E73F-416B-A85A-01C7CEF0AA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0256" y="381000"/>
            <a:ext cx="8668011" cy="1327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0041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ÜLIÕPILASTE HINNANG PREBRIIFINGULE (2)</a:t>
            </a:r>
            <a:endParaRPr lang="et-EE" dirty="0"/>
          </a:p>
        </p:txBody>
      </p:sp>
      <p:graphicFrame>
        <p:nvGraphicFramePr>
          <p:cNvPr id="4" name="Sisu kohatäid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517907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635009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ÜLIÕPILASTE HINNANG ÕPPIMISELE (1)</a:t>
            </a:r>
            <a:endParaRPr lang="et-EE" dirty="0"/>
          </a:p>
        </p:txBody>
      </p:sp>
      <p:graphicFrame>
        <p:nvGraphicFramePr>
          <p:cNvPr id="4" name="Sisu kohatäid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5679446"/>
              </p:ext>
            </p:extLst>
          </p:nvPr>
        </p:nvGraphicFramePr>
        <p:xfrm>
          <a:off x="1047750" y="1800227"/>
          <a:ext cx="9744076" cy="43338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768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35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35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40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Väide</a:t>
                      </a:r>
                      <a:endParaRPr lang="et-E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Mean</a:t>
                      </a:r>
                      <a:endParaRPr lang="et-E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SD</a:t>
                      </a:r>
                      <a:endParaRPr lang="et-E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958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 err="1">
                          <a:effectLst/>
                        </a:rPr>
                        <a:t>Ettevalmistuse</a:t>
                      </a:r>
                      <a:r>
                        <a:rPr lang="en-US" sz="2000" b="0" dirty="0">
                          <a:effectLst/>
                        </a:rPr>
                        <a:t> </a:t>
                      </a:r>
                      <a:r>
                        <a:rPr lang="en-US" sz="2000" b="0" dirty="0" err="1">
                          <a:effectLst/>
                        </a:rPr>
                        <a:t>saamine</a:t>
                      </a:r>
                      <a:r>
                        <a:rPr lang="en-US" sz="2000" b="0" dirty="0">
                          <a:effectLst/>
                        </a:rPr>
                        <a:t> </a:t>
                      </a:r>
                      <a:r>
                        <a:rPr lang="en-US" sz="2000" b="0" dirty="0" err="1">
                          <a:effectLst/>
                        </a:rPr>
                        <a:t>patsiendi</a:t>
                      </a:r>
                      <a:r>
                        <a:rPr lang="en-US" sz="2000" b="0" dirty="0">
                          <a:effectLst/>
                        </a:rPr>
                        <a:t> </a:t>
                      </a:r>
                      <a:r>
                        <a:rPr lang="en-US" sz="2000" b="0" dirty="0" err="1">
                          <a:effectLst/>
                        </a:rPr>
                        <a:t>seisundi</a:t>
                      </a:r>
                      <a:r>
                        <a:rPr lang="en-US" sz="2000" b="0" dirty="0">
                          <a:effectLst/>
                        </a:rPr>
                        <a:t> </a:t>
                      </a:r>
                      <a:r>
                        <a:rPr lang="en-US" sz="2000" b="0" dirty="0" err="1">
                          <a:effectLst/>
                        </a:rPr>
                        <a:t>hindamiseks</a:t>
                      </a:r>
                      <a:r>
                        <a:rPr lang="en-US" sz="2000" b="0" dirty="0">
                          <a:effectLst/>
                        </a:rPr>
                        <a:t> ja </a:t>
                      </a:r>
                      <a:r>
                        <a:rPr lang="en-US" sz="2000" b="0" dirty="0" err="1">
                          <a:effectLst/>
                        </a:rPr>
                        <a:t>reageerimiseks</a:t>
                      </a:r>
                      <a:r>
                        <a:rPr lang="en-US" sz="2000" b="0" dirty="0">
                          <a:effectLst/>
                        </a:rPr>
                        <a:t> (n=83)</a:t>
                      </a:r>
                      <a:endParaRPr lang="et-EE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2,64</a:t>
                      </a:r>
                      <a:endParaRPr lang="et-EE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0,53</a:t>
                      </a:r>
                      <a:endParaRPr lang="et-E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0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 err="1">
                          <a:effectLst/>
                        </a:rPr>
                        <a:t>Parem</a:t>
                      </a:r>
                      <a:r>
                        <a:rPr lang="en-US" sz="2000" b="0" dirty="0">
                          <a:effectLst/>
                        </a:rPr>
                        <a:t> </a:t>
                      </a:r>
                      <a:r>
                        <a:rPr lang="en-US" sz="2000" b="0" dirty="0" err="1">
                          <a:effectLst/>
                        </a:rPr>
                        <a:t>arusaamine</a:t>
                      </a:r>
                      <a:r>
                        <a:rPr lang="en-US" sz="2000" b="0" dirty="0">
                          <a:effectLst/>
                        </a:rPr>
                        <a:t> </a:t>
                      </a:r>
                      <a:r>
                        <a:rPr lang="en-US" sz="2000" b="0" dirty="0" err="1">
                          <a:effectLst/>
                        </a:rPr>
                        <a:t>patofüsioloogiast</a:t>
                      </a:r>
                      <a:r>
                        <a:rPr lang="en-US" sz="2000" b="0" dirty="0">
                          <a:effectLst/>
                        </a:rPr>
                        <a:t> (n=83)</a:t>
                      </a:r>
                      <a:endParaRPr lang="et-EE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2,30</a:t>
                      </a:r>
                      <a:endParaRPr lang="et-E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0,58</a:t>
                      </a:r>
                      <a:endParaRPr lang="et-E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40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 err="1">
                          <a:effectLst/>
                        </a:rPr>
                        <a:t>Enesekindlam</a:t>
                      </a:r>
                      <a:r>
                        <a:rPr lang="en-US" sz="2000" b="0" dirty="0">
                          <a:effectLst/>
                        </a:rPr>
                        <a:t> </a:t>
                      </a:r>
                      <a:r>
                        <a:rPr lang="en-US" sz="2000" b="0" dirty="0" err="1">
                          <a:effectLst/>
                        </a:rPr>
                        <a:t>õendusprotseduuride</a:t>
                      </a:r>
                      <a:r>
                        <a:rPr lang="en-US" sz="2000" b="0" dirty="0">
                          <a:effectLst/>
                        </a:rPr>
                        <a:t> </a:t>
                      </a:r>
                      <a:r>
                        <a:rPr lang="en-US" sz="2000" b="0" dirty="0" err="1">
                          <a:effectLst/>
                        </a:rPr>
                        <a:t>teostamisel</a:t>
                      </a:r>
                      <a:r>
                        <a:rPr lang="en-US" sz="2000" b="0" dirty="0">
                          <a:effectLst/>
                        </a:rPr>
                        <a:t> (n=83)</a:t>
                      </a:r>
                      <a:endParaRPr lang="et-EE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2,41</a:t>
                      </a:r>
                      <a:endParaRPr lang="et-E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0,56</a:t>
                      </a:r>
                      <a:endParaRPr lang="et-E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40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 err="1">
                          <a:effectLst/>
                        </a:rPr>
                        <a:t>Julgus</a:t>
                      </a:r>
                      <a:r>
                        <a:rPr lang="en-US" sz="2000" b="0" dirty="0">
                          <a:effectLst/>
                        </a:rPr>
                        <a:t> </a:t>
                      </a:r>
                      <a:r>
                        <a:rPr lang="en-US" sz="2000" b="0" dirty="0" err="1">
                          <a:effectLst/>
                        </a:rPr>
                        <a:t>teha</a:t>
                      </a:r>
                      <a:r>
                        <a:rPr lang="en-US" sz="2000" b="0" dirty="0">
                          <a:effectLst/>
                        </a:rPr>
                        <a:t> </a:t>
                      </a:r>
                      <a:r>
                        <a:rPr lang="en-US" sz="2000" b="0" dirty="0" err="1">
                          <a:effectLst/>
                        </a:rPr>
                        <a:t>kliinilisi</a:t>
                      </a:r>
                      <a:r>
                        <a:rPr lang="en-US" sz="2000" b="0" dirty="0">
                          <a:effectLst/>
                        </a:rPr>
                        <a:t> </a:t>
                      </a:r>
                      <a:r>
                        <a:rPr lang="en-US" sz="2000" b="0" dirty="0" err="1">
                          <a:effectLst/>
                        </a:rPr>
                        <a:t>otsuseid</a:t>
                      </a:r>
                      <a:r>
                        <a:rPr lang="en-US" sz="2000" b="0" dirty="0">
                          <a:effectLst/>
                        </a:rPr>
                        <a:t> (n=82)</a:t>
                      </a:r>
                      <a:endParaRPr lang="et-EE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2,05</a:t>
                      </a:r>
                      <a:endParaRPr lang="et-E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0,49</a:t>
                      </a:r>
                      <a:endParaRPr lang="et-E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40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 err="1">
                          <a:effectLst/>
                        </a:rPr>
                        <a:t>Paremad</a:t>
                      </a:r>
                      <a:r>
                        <a:rPr lang="en-US" sz="2000" b="0" dirty="0">
                          <a:effectLst/>
                        </a:rPr>
                        <a:t> </a:t>
                      </a:r>
                      <a:r>
                        <a:rPr lang="en-US" sz="2000" b="0" dirty="0" err="1">
                          <a:effectLst/>
                        </a:rPr>
                        <a:t>teadmised</a:t>
                      </a:r>
                      <a:r>
                        <a:rPr lang="en-US" sz="2000" b="0" dirty="0">
                          <a:effectLst/>
                        </a:rPr>
                        <a:t> </a:t>
                      </a:r>
                      <a:r>
                        <a:rPr lang="en-US" sz="2000" b="0" dirty="0" err="1">
                          <a:effectLst/>
                        </a:rPr>
                        <a:t>ravimitest</a:t>
                      </a:r>
                      <a:r>
                        <a:rPr lang="en-US" sz="2000" b="0" dirty="0">
                          <a:effectLst/>
                        </a:rPr>
                        <a:t>/</a:t>
                      </a:r>
                      <a:r>
                        <a:rPr lang="en-US" sz="2000" b="0" dirty="0" err="1">
                          <a:effectLst/>
                        </a:rPr>
                        <a:t>ravimite</a:t>
                      </a:r>
                      <a:r>
                        <a:rPr lang="en-US" sz="2000" b="0" dirty="0">
                          <a:effectLst/>
                        </a:rPr>
                        <a:t> </a:t>
                      </a:r>
                      <a:r>
                        <a:rPr lang="en-US" sz="2000" b="0" dirty="0" err="1">
                          <a:effectLst/>
                        </a:rPr>
                        <a:t>kasutamisest</a:t>
                      </a:r>
                      <a:r>
                        <a:rPr lang="en-US" sz="2000" b="0" dirty="0">
                          <a:effectLst/>
                        </a:rPr>
                        <a:t> (n=83)</a:t>
                      </a:r>
                      <a:endParaRPr lang="et-EE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2,17</a:t>
                      </a:r>
                      <a:endParaRPr lang="et-E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0,73</a:t>
                      </a:r>
                      <a:endParaRPr lang="et-E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40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 err="1">
                          <a:effectLst/>
                        </a:rPr>
                        <a:t>Võimalus</a:t>
                      </a:r>
                      <a:r>
                        <a:rPr lang="en-US" sz="2000" b="0" dirty="0">
                          <a:effectLst/>
                        </a:rPr>
                        <a:t> </a:t>
                      </a:r>
                      <a:r>
                        <a:rPr lang="en-US" sz="2000" b="0" dirty="0" err="1">
                          <a:effectLst/>
                        </a:rPr>
                        <a:t>praktiseerida</a:t>
                      </a:r>
                      <a:r>
                        <a:rPr lang="en-US" sz="2000" b="0" dirty="0">
                          <a:effectLst/>
                        </a:rPr>
                        <a:t> </a:t>
                      </a:r>
                      <a:r>
                        <a:rPr lang="en-US" sz="2000" b="0" dirty="0" err="1">
                          <a:effectLst/>
                        </a:rPr>
                        <a:t>kliiniliste</a:t>
                      </a:r>
                      <a:r>
                        <a:rPr lang="en-US" sz="2000" b="0" dirty="0">
                          <a:effectLst/>
                        </a:rPr>
                        <a:t> </a:t>
                      </a:r>
                      <a:r>
                        <a:rPr lang="en-US" sz="2000" b="0" dirty="0" err="1">
                          <a:effectLst/>
                        </a:rPr>
                        <a:t>otsuste</a:t>
                      </a:r>
                      <a:r>
                        <a:rPr lang="en-US" sz="2000" b="0" dirty="0">
                          <a:effectLst/>
                        </a:rPr>
                        <a:t> </a:t>
                      </a:r>
                      <a:r>
                        <a:rPr lang="en-US" sz="2000" b="0" dirty="0" err="1">
                          <a:effectLst/>
                        </a:rPr>
                        <a:t>tegemist</a:t>
                      </a:r>
                      <a:r>
                        <a:rPr lang="en-US" sz="2000" b="0" dirty="0">
                          <a:effectLst/>
                        </a:rPr>
                        <a:t> (n=82)</a:t>
                      </a:r>
                      <a:endParaRPr lang="et-EE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2,51</a:t>
                      </a:r>
                      <a:endParaRPr lang="et-E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0,61</a:t>
                      </a:r>
                      <a:endParaRPr lang="et-E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261533" y="1321356"/>
            <a:ext cx="3208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Skaala</a:t>
            </a:r>
            <a:r>
              <a:rPr lang="en-US" sz="2400" dirty="0"/>
              <a:t> </a:t>
            </a:r>
            <a:r>
              <a:rPr lang="en-US" sz="2400" dirty="0" err="1"/>
              <a:t>keskmine</a:t>
            </a:r>
            <a:r>
              <a:rPr lang="en-US" sz="2400" dirty="0"/>
              <a:t> 2,35</a:t>
            </a:r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8085394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ÜLIÕPILASTE HINNANG ÕPPIMISELE (2)</a:t>
            </a:r>
            <a:endParaRPr lang="et-EE" dirty="0"/>
          </a:p>
        </p:txBody>
      </p:sp>
      <p:graphicFrame>
        <p:nvGraphicFramePr>
          <p:cNvPr id="4" name="Sisu kohatäid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6148665"/>
              </p:ext>
            </p:extLst>
          </p:nvPr>
        </p:nvGraphicFramePr>
        <p:xfrm>
          <a:off x="542925" y="1466850"/>
          <a:ext cx="11144250" cy="5000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269968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ÜLIÕPILASTE HINNANG ÕPPIMISELE (3)</a:t>
            </a:r>
            <a:endParaRPr lang="et-EE" dirty="0"/>
          </a:p>
        </p:txBody>
      </p:sp>
      <p:graphicFrame>
        <p:nvGraphicFramePr>
          <p:cNvPr id="4" name="Sisu kohatäid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0902090"/>
              </p:ext>
            </p:extLst>
          </p:nvPr>
        </p:nvGraphicFramePr>
        <p:xfrm>
          <a:off x="1323975" y="1819275"/>
          <a:ext cx="9239251" cy="44873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790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61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78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61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3001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Eelnev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töökogemus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tervishoius</a:t>
                      </a:r>
                      <a:endParaRPr lang="et-E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Julgus teha kliinilisi otsuseid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2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Üldse ei ole nõus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Osaliselt nõus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Täiesti nõus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001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err="1">
                          <a:effectLst/>
                        </a:rPr>
                        <a:t>Omab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eelnevat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töökogemust</a:t>
                      </a:r>
                      <a:endParaRPr lang="et-EE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 (6,3%)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21 (65,6%)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9 (28,1%)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001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err="1">
                          <a:effectLst/>
                        </a:rPr>
                        <a:t>Ei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oma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eelnevat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töökogemust</a:t>
                      </a:r>
                      <a:endParaRPr lang="et-EE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6 (13%)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38 (82,6%)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 (4,3%)</a:t>
                      </a:r>
                      <a:endParaRPr lang="et-E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24841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ÜLIÕPILASTE HINNANG ÕPPIMISELE (4)</a:t>
            </a:r>
            <a:endParaRPr lang="et-EE" dirty="0"/>
          </a:p>
        </p:txBody>
      </p:sp>
      <p:graphicFrame>
        <p:nvGraphicFramePr>
          <p:cNvPr id="4" name="Sisu kohatäid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5744003"/>
              </p:ext>
            </p:extLst>
          </p:nvPr>
        </p:nvGraphicFramePr>
        <p:xfrm>
          <a:off x="838200" y="1809750"/>
          <a:ext cx="10696574" cy="22570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33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0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8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40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6687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>
                          <a:effectLst/>
                        </a:rPr>
                        <a:t>SET-M väited</a:t>
                      </a:r>
                      <a:endParaRPr lang="et-E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 err="1">
                          <a:effectLst/>
                        </a:rPr>
                        <a:t>Mean±SD</a:t>
                      </a:r>
                      <a:r>
                        <a:rPr lang="et-EE" sz="2400" dirty="0">
                          <a:effectLst/>
                        </a:rPr>
                        <a:t> eelneva töökogemusega tervishoius (n=32)</a:t>
                      </a:r>
                      <a:endParaRPr lang="et-E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 err="1">
                          <a:effectLst/>
                        </a:rPr>
                        <a:t>Mean±SD</a:t>
                      </a:r>
                      <a:r>
                        <a:rPr lang="et-EE" sz="2400" dirty="0">
                          <a:effectLst/>
                        </a:rPr>
                        <a:t> eelneva töökogemuseta tervishoius (n=46)</a:t>
                      </a:r>
                      <a:endParaRPr lang="et-E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>
                          <a:effectLst/>
                        </a:rPr>
                        <a:t>Olulisuse tõenäosus,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>
                          <a:effectLst/>
                        </a:rPr>
                        <a:t>p</a:t>
                      </a:r>
                      <a:endParaRPr lang="et-E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14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400" b="0" dirty="0">
                          <a:effectLst/>
                        </a:rPr>
                        <a:t>Julgus teha kliinilisi otsuseid</a:t>
                      </a:r>
                      <a:endParaRPr lang="et-EE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400">
                          <a:effectLst/>
                        </a:rPr>
                        <a:t>2,22±0,55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400">
                          <a:effectLst/>
                        </a:rPr>
                        <a:t>1,91±0,41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>
                          <a:effectLst/>
                        </a:rPr>
                        <a:t>p=0,01</a:t>
                      </a:r>
                      <a:endParaRPr lang="et-E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89925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97467" y="245533"/>
            <a:ext cx="10515600" cy="965199"/>
          </a:xfrm>
        </p:spPr>
        <p:txBody>
          <a:bodyPr/>
          <a:lstStyle/>
          <a:p>
            <a:r>
              <a:rPr lang="en-US" b="1" dirty="0"/>
              <a:t>ÜLIÕPILASTE HINNANG ENESEKINDLUSELE (1)</a:t>
            </a:r>
            <a:endParaRPr lang="et-EE" b="1" dirty="0"/>
          </a:p>
        </p:txBody>
      </p:sp>
      <p:graphicFrame>
        <p:nvGraphicFramePr>
          <p:cNvPr id="4" name="Sisu kohatäid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210411"/>
              </p:ext>
            </p:extLst>
          </p:nvPr>
        </p:nvGraphicFramePr>
        <p:xfrm>
          <a:off x="601134" y="1802341"/>
          <a:ext cx="10667999" cy="43384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153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7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190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Väide</a:t>
                      </a:r>
                      <a:endParaRPr lang="et-E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Mean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SD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086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err="1">
                          <a:effectLst/>
                        </a:rPr>
                        <a:t>Enesekindlam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õendusabi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planeerimisel</a:t>
                      </a:r>
                      <a:r>
                        <a:rPr lang="en-US" sz="2400" b="0" dirty="0">
                          <a:effectLst/>
                        </a:rPr>
                        <a:t> ja </a:t>
                      </a:r>
                      <a:r>
                        <a:rPr lang="en-US" sz="2400" b="0" dirty="0" err="1">
                          <a:effectLst/>
                        </a:rPr>
                        <a:t>vajalike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õendussekkumiste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kavandamisel</a:t>
                      </a:r>
                      <a:r>
                        <a:rPr lang="en-US" sz="2400" b="0" dirty="0">
                          <a:effectLst/>
                        </a:rPr>
                        <a:t> (n=83)</a:t>
                      </a:r>
                      <a:endParaRPr lang="et-EE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2,39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0,58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90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err="1">
                          <a:effectLst/>
                        </a:rPr>
                        <a:t>Enesekindlam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patsiendiga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suheldes</a:t>
                      </a:r>
                      <a:r>
                        <a:rPr lang="en-US" sz="2400" b="0" dirty="0">
                          <a:effectLst/>
                        </a:rPr>
                        <a:t>  (n=83)</a:t>
                      </a:r>
                      <a:endParaRPr lang="et-EE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2,58</a:t>
                      </a:r>
                      <a:endParaRPr lang="et-EE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0,63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086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err="1">
                          <a:effectLst/>
                        </a:rPr>
                        <a:t>Enesekindlam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patsiendile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tema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haigusega</a:t>
                      </a:r>
                      <a:r>
                        <a:rPr lang="en-US" sz="2400" b="0" dirty="0">
                          <a:effectLst/>
                        </a:rPr>
                        <a:t> ja </a:t>
                      </a:r>
                      <a:r>
                        <a:rPr lang="en-US" sz="2400" b="0" dirty="0" err="1">
                          <a:effectLst/>
                        </a:rPr>
                        <a:t>õendussekkumistega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seonduva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selgitamisel</a:t>
                      </a:r>
                      <a:r>
                        <a:rPr lang="en-US" sz="2400" b="0" dirty="0">
                          <a:effectLst/>
                        </a:rPr>
                        <a:t> (n=83)</a:t>
                      </a:r>
                      <a:endParaRPr lang="et-EE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2,31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0,66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086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err="1">
                          <a:effectLst/>
                        </a:rPr>
                        <a:t>Enesekindlam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patsiendi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kohta</a:t>
                      </a:r>
                      <a:r>
                        <a:rPr lang="en-US" sz="2400" b="0" dirty="0">
                          <a:effectLst/>
                        </a:rPr>
                        <a:t> info </a:t>
                      </a:r>
                      <a:r>
                        <a:rPr lang="en-US" sz="2400" b="0" dirty="0" err="1">
                          <a:effectLst/>
                        </a:rPr>
                        <a:t>andmisel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teistele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tervishoiutöötajatele</a:t>
                      </a:r>
                      <a:r>
                        <a:rPr lang="en-US" sz="2400" b="0" dirty="0">
                          <a:effectLst/>
                        </a:rPr>
                        <a:t> (n=83)</a:t>
                      </a:r>
                      <a:endParaRPr lang="et-EE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2,39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0,64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086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err="1">
                          <a:effectLst/>
                        </a:rPr>
                        <a:t>Enesekindlam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patsiendile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nende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õendussekkumiste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osutamisel</a:t>
                      </a:r>
                      <a:r>
                        <a:rPr lang="en-US" sz="2400" b="0" dirty="0">
                          <a:effectLst/>
                        </a:rPr>
                        <a:t>, </a:t>
                      </a:r>
                      <a:r>
                        <a:rPr lang="en-US" sz="2400" b="0" dirty="0" err="1">
                          <a:effectLst/>
                        </a:rPr>
                        <a:t>mis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tagavad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patsiendile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ohutuse</a:t>
                      </a:r>
                      <a:r>
                        <a:rPr lang="en-US" sz="2400" b="0" dirty="0">
                          <a:effectLst/>
                        </a:rPr>
                        <a:t> (n=82)</a:t>
                      </a:r>
                      <a:endParaRPr lang="et-EE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2,40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0,60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086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err="1">
                          <a:effectLst/>
                        </a:rPr>
                        <a:t>Enesekindel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tõenduspõhiste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õendusekkumiste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rakendamisel</a:t>
                      </a:r>
                      <a:r>
                        <a:rPr lang="en-US" sz="2400" b="0" dirty="0">
                          <a:effectLst/>
                        </a:rPr>
                        <a:t> (n=83)</a:t>
                      </a:r>
                      <a:endParaRPr lang="et-EE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2,31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0,56</a:t>
                      </a:r>
                      <a:endParaRPr lang="et-E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77333" y="1210732"/>
            <a:ext cx="292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Skaala</a:t>
            </a:r>
            <a:r>
              <a:rPr lang="en-US" sz="2400" dirty="0"/>
              <a:t> </a:t>
            </a:r>
            <a:r>
              <a:rPr lang="en-US" sz="2400" dirty="0" err="1"/>
              <a:t>keskmine</a:t>
            </a:r>
            <a:r>
              <a:rPr lang="en-US" sz="2400" dirty="0"/>
              <a:t> 2,40</a:t>
            </a:r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5913520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ÜLIÕPILASTE HINNANG ENESEKINDLUSELE (2)</a:t>
            </a:r>
            <a:endParaRPr lang="et-EE" dirty="0"/>
          </a:p>
        </p:txBody>
      </p:sp>
      <p:graphicFrame>
        <p:nvGraphicFramePr>
          <p:cNvPr id="4" name="Sisu kohatäid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2354510"/>
              </p:ext>
            </p:extLst>
          </p:nvPr>
        </p:nvGraphicFramePr>
        <p:xfrm>
          <a:off x="400050" y="1381125"/>
          <a:ext cx="10953750" cy="4795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745653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ÜLIÕPILASTE HINNANG ENESEKINDLUSELE (3)</a:t>
            </a:r>
            <a:endParaRPr lang="et-EE" dirty="0"/>
          </a:p>
        </p:txBody>
      </p:sp>
      <p:graphicFrame>
        <p:nvGraphicFramePr>
          <p:cNvPr id="4" name="Sisu kohatäid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0365016"/>
              </p:ext>
            </p:extLst>
          </p:nvPr>
        </p:nvGraphicFramePr>
        <p:xfrm>
          <a:off x="1703705" y="1524794"/>
          <a:ext cx="7945120" cy="49377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127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8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54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82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5067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Eelnev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töökogemus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tervishoius</a:t>
                      </a:r>
                      <a:endParaRPr lang="et-E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Enesekindlus patsiendile tema haigusega ja õendussekkumistega seonduva selgitamisel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74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Üldse ei ole nõus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Osaliselt nõus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Täiesti nõus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674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err="1">
                          <a:effectLst/>
                        </a:rPr>
                        <a:t>Omab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eelnevat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töökogemust</a:t>
                      </a:r>
                      <a:endParaRPr lang="et-EE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 (3%)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13 (39,4%)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19 (57,6%)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5067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err="1">
                          <a:effectLst/>
                        </a:rPr>
                        <a:t>Ei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oma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eelnevat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töökogemust</a:t>
                      </a:r>
                      <a:endParaRPr lang="et-EE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8 (17,4%)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23 (50%)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15 (32,6%)</a:t>
                      </a:r>
                      <a:endParaRPr lang="et-E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33817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ÜLIÕPILASTE HINNANG ENESEKINDLUSELE (4)</a:t>
            </a:r>
            <a:endParaRPr lang="et-EE" dirty="0"/>
          </a:p>
        </p:txBody>
      </p:sp>
      <p:graphicFrame>
        <p:nvGraphicFramePr>
          <p:cNvPr id="4" name="Sisu kohatäid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8303323"/>
              </p:ext>
            </p:extLst>
          </p:nvPr>
        </p:nvGraphicFramePr>
        <p:xfrm>
          <a:off x="1238251" y="1690688"/>
          <a:ext cx="9229724" cy="51549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28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03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97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115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1448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Eelnev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töökogemus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tervishoius</a:t>
                      </a:r>
                      <a:endParaRPr lang="et-E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Enesekindlus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patsiendile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nende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õendussekkumiste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osutamisel</a:t>
                      </a:r>
                      <a:r>
                        <a:rPr lang="en-US" sz="2400" dirty="0">
                          <a:effectLst/>
                        </a:rPr>
                        <a:t>, </a:t>
                      </a:r>
                      <a:r>
                        <a:rPr lang="en-US" sz="2400" dirty="0" err="1">
                          <a:effectLst/>
                        </a:rPr>
                        <a:t>mis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tagavad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patsiendi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ohutuse</a:t>
                      </a:r>
                      <a:endParaRPr lang="et-E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147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Üldse ei ole nõus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Osaliselt nõus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Täiesti nõus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147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err="1">
                          <a:effectLst/>
                        </a:rPr>
                        <a:t>Omab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eelnevat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töökogemust</a:t>
                      </a:r>
                      <a:endParaRPr lang="et-EE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 (6,1%)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10 (30,3%)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21 (63,6%)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1448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err="1">
                          <a:effectLst/>
                        </a:rPr>
                        <a:t>Ei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oma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eelnevat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töökogemust</a:t>
                      </a:r>
                      <a:endParaRPr lang="et-EE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 (4,3%)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29 (63%)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15 (32,6%)</a:t>
                      </a:r>
                      <a:endParaRPr lang="et-E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6847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ÜLIÕPILASTE HINNANG ENESEKINDLUSELE (5)</a:t>
            </a:r>
            <a:endParaRPr lang="et-EE" dirty="0"/>
          </a:p>
        </p:txBody>
      </p:sp>
      <p:graphicFrame>
        <p:nvGraphicFramePr>
          <p:cNvPr id="4" name="Sisu kohatäid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5937302"/>
              </p:ext>
            </p:extLst>
          </p:nvPr>
        </p:nvGraphicFramePr>
        <p:xfrm>
          <a:off x="1485901" y="1838326"/>
          <a:ext cx="9248774" cy="46521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34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37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152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2879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Eelnev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töökogemus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tervishoius</a:t>
                      </a:r>
                      <a:endParaRPr lang="et-E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Enesekindlus tõenduspõhiste õendusekkumiste rakendamisel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095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Üldse ei ole nõus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Osaliselt nõus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Täiesti nõus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095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err="1">
                          <a:effectLst/>
                        </a:rPr>
                        <a:t>Omab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eelnevat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töökogemust</a:t>
                      </a:r>
                      <a:endParaRPr lang="et-EE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 (6,1%)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12 (36,4%)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19 (57,6%)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2879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err="1">
                          <a:effectLst/>
                        </a:rPr>
                        <a:t>Ei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oma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eelnevat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töökogemust</a:t>
                      </a:r>
                      <a:endParaRPr lang="et-EE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 (2,2%)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34 (73,9%)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11 (23,9%)</a:t>
                      </a:r>
                      <a:endParaRPr lang="et-E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6635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ANDMETE ANALÜÜSI MEETODID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Sotsiaalteaduste</a:t>
            </a:r>
            <a:r>
              <a:rPr lang="en-US" dirty="0"/>
              <a:t> </a:t>
            </a:r>
            <a:r>
              <a:rPr lang="en-US" dirty="0" err="1"/>
              <a:t>statistikapakett</a:t>
            </a:r>
            <a:r>
              <a:rPr lang="en-US" dirty="0"/>
              <a:t> SPSS 22.0. </a:t>
            </a:r>
          </a:p>
          <a:p>
            <a:pPr algn="just"/>
            <a:r>
              <a:rPr lang="en-US" dirty="0" err="1"/>
              <a:t>Kirjeldav</a:t>
            </a:r>
            <a:r>
              <a:rPr lang="en-US" dirty="0"/>
              <a:t> </a:t>
            </a:r>
            <a:r>
              <a:rPr lang="en-US" dirty="0" err="1"/>
              <a:t>statistika</a:t>
            </a:r>
            <a:r>
              <a:rPr lang="en-US" dirty="0"/>
              <a:t>: </a:t>
            </a:r>
          </a:p>
          <a:p>
            <a:pPr lvl="1" algn="just"/>
            <a:r>
              <a:rPr lang="en-US" dirty="0" err="1"/>
              <a:t>arvulised</a:t>
            </a:r>
            <a:r>
              <a:rPr lang="en-US" dirty="0"/>
              <a:t> </a:t>
            </a:r>
            <a:r>
              <a:rPr lang="en-US" dirty="0" err="1"/>
              <a:t>kui</a:t>
            </a:r>
            <a:r>
              <a:rPr lang="en-US" dirty="0"/>
              <a:t> </a:t>
            </a:r>
            <a:r>
              <a:rPr lang="en-US" dirty="0" err="1"/>
              <a:t>protsentuaalsed</a:t>
            </a:r>
            <a:r>
              <a:rPr lang="en-US" dirty="0"/>
              <a:t> </a:t>
            </a:r>
            <a:r>
              <a:rPr lang="en-US" dirty="0" err="1"/>
              <a:t>näitajad</a:t>
            </a:r>
            <a:r>
              <a:rPr lang="en-US" dirty="0"/>
              <a:t>. </a:t>
            </a:r>
          </a:p>
          <a:p>
            <a:pPr lvl="1" algn="just"/>
            <a:r>
              <a:rPr lang="en-US" dirty="0" err="1"/>
              <a:t>väidete</a:t>
            </a:r>
            <a:r>
              <a:rPr lang="en-US" dirty="0"/>
              <a:t> </a:t>
            </a:r>
            <a:r>
              <a:rPr lang="en-US" dirty="0" err="1"/>
              <a:t>aritmeetilised</a:t>
            </a:r>
            <a:r>
              <a:rPr lang="en-US" dirty="0"/>
              <a:t> </a:t>
            </a:r>
            <a:r>
              <a:rPr lang="en-US" dirty="0" err="1"/>
              <a:t>keskmised</a:t>
            </a:r>
            <a:r>
              <a:rPr lang="en-US" dirty="0"/>
              <a:t> ja </a:t>
            </a:r>
            <a:r>
              <a:rPr lang="en-US" dirty="0" err="1"/>
              <a:t>standardhälve</a:t>
            </a:r>
            <a:r>
              <a:rPr lang="en-US" dirty="0"/>
              <a:t>. </a:t>
            </a:r>
          </a:p>
          <a:p>
            <a:pPr algn="just"/>
            <a:r>
              <a:rPr lang="en-US" dirty="0" err="1"/>
              <a:t>Eelneva</a:t>
            </a:r>
            <a:r>
              <a:rPr lang="en-US" dirty="0"/>
              <a:t> </a:t>
            </a:r>
            <a:r>
              <a:rPr lang="en-US" dirty="0" err="1"/>
              <a:t>simulatsioonikogemuse</a:t>
            </a:r>
            <a:r>
              <a:rPr lang="en-US" dirty="0"/>
              <a:t> ja </a:t>
            </a:r>
            <a:r>
              <a:rPr lang="en-US" dirty="0" err="1"/>
              <a:t>eelneva</a:t>
            </a:r>
            <a:r>
              <a:rPr lang="en-US" dirty="0"/>
              <a:t> </a:t>
            </a:r>
            <a:r>
              <a:rPr lang="en-US" dirty="0" err="1"/>
              <a:t>tervishoius</a:t>
            </a:r>
            <a:r>
              <a:rPr lang="en-US" dirty="0"/>
              <a:t> </a:t>
            </a:r>
            <a:r>
              <a:rPr lang="en-US" dirty="0" err="1"/>
              <a:t>töökogemuse</a:t>
            </a:r>
            <a:r>
              <a:rPr lang="en-US" dirty="0"/>
              <a:t> </a:t>
            </a:r>
            <a:r>
              <a:rPr lang="en-US" dirty="0" err="1"/>
              <a:t>protsentuaalsete</a:t>
            </a:r>
            <a:r>
              <a:rPr lang="en-US" dirty="0"/>
              <a:t> </a:t>
            </a:r>
            <a:r>
              <a:rPr lang="en-US" dirty="0" err="1"/>
              <a:t>näitajate</a:t>
            </a:r>
            <a:r>
              <a:rPr lang="en-US" dirty="0"/>
              <a:t> </a:t>
            </a:r>
            <a:r>
              <a:rPr lang="en-US" dirty="0" err="1"/>
              <a:t>võrdlemiseks</a:t>
            </a:r>
            <a:r>
              <a:rPr lang="en-US" dirty="0"/>
              <a:t> </a:t>
            </a:r>
            <a:r>
              <a:rPr lang="en-US" dirty="0" err="1"/>
              <a:t>hii-ruut</a:t>
            </a:r>
            <a:r>
              <a:rPr lang="en-US" dirty="0"/>
              <a:t> test</a:t>
            </a:r>
          </a:p>
          <a:p>
            <a:pPr algn="just"/>
            <a:r>
              <a:rPr lang="en-US" dirty="0"/>
              <a:t> </a:t>
            </a:r>
            <a:r>
              <a:rPr lang="en-US" dirty="0" err="1"/>
              <a:t>Aritmeetiliste</a:t>
            </a:r>
            <a:r>
              <a:rPr lang="en-US" dirty="0"/>
              <a:t> </a:t>
            </a:r>
            <a:r>
              <a:rPr lang="en-US" dirty="0" err="1"/>
              <a:t>keskmiste</a:t>
            </a:r>
            <a:r>
              <a:rPr lang="en-US" dirty="0"/>
              <a:t> </a:t>
            </a:r>
            <a:r>
              <a:rPr lang="en-US" dirty="0" err="1"/>
              <a:t>võrdlemiseks</a:t>
            </a:r>
            <a:r>
              <a:rPr lang="en-US" dirty="0"/>
              <a:t> t-test (</a:t>
            </a:r>
            <a:r>
              <a:rPr lang="en-US" i="1" dirty="0"/>
              <a:t>independent samples t-test</a:t>
            </a:r>
            <a:r>
              <a:rPr lang="en-US" dirty="0"/>
              <a:t>).</a:t>
            </a:r>
          </a:p>
          <a:p>
            <a:pPr lvl="1" algn="just"/>
            <a:r>
              <a:rPr lang="en-US" dirty="0" err="1"/>
              <a:t>Statistiliselt</a:t>
            </a:r>
            <a:r>
              <a:rPr lang="en-US" dirty="0"/>
              <a:t> </a:t>
            </a:r>
            <a:r>
              <a:rPr lang="en-US" dirty="0" err="1"/>
              <a:t>oluliseks</a:t>
            </a:r>
            <a:r>
              <a:rPr lang="en-US" dirty="0"/>
              <a:t> </a:t>
            </a:r>
            <a:r>
              <a:rPr lang="en-US" dirty="0" err="1"/>
              <a:t>arvestati</a:t>
            </a:r>
            <a:r>
              <a:rPr lang="en-US" dirty="0"/>
              <a:t> </a:t>
            </a:r>
            <a:r>
              <a:rPr lang="en-US" dirty="0" err="1"/>
              <a:t>seosed</a:t>
            </a:r>
            <a:r>
              <a:rPr lang="en-US" dirty="0"/>
              <a:t>, </a:t>
            </a:r>
            <a:r>
              <a:rPr lang="en-US" dirty="0" err="1"/>
              <a:t>kus</a:t>
            </a:r>
            <a:r>
              <a:rPr lang="en-US" dirty="0"/>
              <a:t> p&lt;0.05</a:t>
            </a:r>
            <a:endParaRPr lang="et-EE" dirty="0"/>
          </a:p>
          <a:p>
            <a:pPr algn="just"/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0863396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ÜLIÕPILASTE HINNANG ENESEKINDLUSELE (6)</a:t>
            </a:r>
            <a:endParaRPr lang="et-EE" dirty="0"/>
          </a:p>
        </p:txBody>
      </p:sp>
      <p:graphicFrame>
        <p:nvGraphicFramePr>
          <p:cNvPr id="4" name="Sisu kohatäid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4660866"/>
              </p:ext>
            </p:extLst>
          </p:nvPr>
        </p:nvGraphicFramePr>
        <p:xfrm>
          <a:off x="962026" y="1690688"/>
          <a:ext cx="10391775" cy="49296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65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95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30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36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9854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dirty="0">
                          <a:effectLst/>
                        </a:rPr>
                        <a:t>SET-M väited</a:t>
                      </a:r>
                      <a:endParaRPr lang="et-E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>
                          <a:effectLst/>
                        </a:rPr>
                        <a:t>Mean±SD eelneva töökogemusega tervishoius (n=32)</a:t>
                      </a:r>
                      <a:endParaRPr lang="et-E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>
                          <a:effectLst/>
                        </a:rPr>
                        <a:t>Mean±SD eelneva töökogemuseta tervishoius (n=46)</a:t>
                      </a:r>
                      <a:endParaRPr lang="et-E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>
                          <a:effectLst/>
                        </a:rPr>
                        <a:t>Olulisuse tõenäosus,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>
                          <a:effectLst/>
                        </a:rPr>
                        <a:t>p</a:t>
                      </a:r>
                      <a:endParaRPr lang="et-E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414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 err="1">
                          <a:effectLst/>
                        </a:rPr>
                        <a:t>Enesekindlus</a:t>
                      </a:r>
                      <a:r>
                        <a:rPr lang="en-US" sz="2000" b="0" dirty="0">
                          <a:effectLst/>
                        </a:rPr>
                        <a:t> </a:t>
                      </a:r>
                      <a:r>
                        <a:rPr lang="en-US" sz="2000" b="0" dirty="0" err="1">
                          <a:effectLst/>
                        </a:rPr>
                        <a:t>patsiendile</a:t>
                      </a:r>
                      <a:r>
                        <a:rPr lang="en-US" sz="2000" b="0" dirty="0">
                          <a:effectLst/>
                        </a:rPr>
                        <a:t> </a:t>
                      </a:r>
                      <a:r>
                        <a:rPr lang="en-US" sz="2000" b="0" dirty="0" err="1">
                          <a:effectLst/>
                        </a:rPr>
                        <a:t>tema</a:t>
                      </a:r>
                      <a:r>
                        <a:rPr lang="en-US" sz="2000" b="0" dirty="0">
                          <a:effectLst/>
                        </a:rPr>
                        <a:t> </a:t>
                      </a:r>
                      <a:r>
                        <a:rPr lang="en-US" sz="2000" b="0" dirty="0" err="1">
                          <a:effectLst/>
                        </a:rPr>
                        <a:t>haigusega</a:t>
                      </a:r>
                      <a:r>
                        <a:rPr lang="en-US" sz="2000" b="0" dirty="0">
                          <a:effectLst/>
                        </a:rPr>
                        <a:t> ja </a:t>
                      </a:r>
                      <a:r>
                        <a:rPr lang="en-US" sz="2000" b="0" dirty="0" err="1">
                          <a:effectLst/>
                        </a:rPr>
                        <a:t>õendussekkumistega</a:t>
                      </a:r>
                      <a:r>
                        <a:rPr lang="en-US" sz="2000" b="0" dirty="0">
                          <a:effectLst/>
                        </a:rPr>
                        <a:t> </a:t>
                      </a:r>
                      <a:r>
                        <a:rPr lang="en-US" sz="2000" b="0" dirty="0" err="1">
                          <a:effectLst/>
                        </a:rPr>
                        <a:t>seonduva</a:t>
                      </a:r>
                      <a:r>
                        <a:rPr lang="en-US" sz="2000" b="0" dirty="0">
                          <a:effectLst/>
                        </a:rPr>
                        <a:t> </a:t>
                      </a:r>
                      <a:r>
                        <a:rPr lang="en-US" sz="2000" b="0" dirty="0" err="1">
                          <a:effectLst/>
                        </a:rPr>
                        <a:t>selgitamisel</a:t>
                      </a:r>
                      <a:endParaRPr lang="et-EE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>
                          <a:effectLst/>
                        </a:rPr>
                        <a:t>2,22±0,55</a:t>
                      </a:r>
                      <a:endParaRPr lang="et-E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>
                          <a:effectLst/>
                        </a:rPr>
                        <a:t>1,91±0,41</a:t>
                      </a:r>
                      <a:endParaRPr lang="et-E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>
                          <a:effectLst/>
                        </a:rPr>
                        <a:t>p=0,01</a:t>
                      </a:r>
                      <a:endParaRPr lang="et-E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414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</a:rPr>
                        <a:t>Enesekindlam</a:t>
                      </a:r>
                      <a:r>
                        <a:rPr lang="en-US" sz="2000" b="1" dirty="0">
                          <a:effectLst/>
                        </a:rPr>
                        <a:t> </a:t>
                      </a:r>
                      <a:r>
                        <a:rPr lang="en-US" sz="2000" b="1" dirty="0" err="1">
                          <a:effectLst/>
                        </a:rPr>
                        <a:t>patsiendi</a:t>
                      </a:r>
                      <a:r>
                        <a:rPr lang="en-US" sz="2000" b="1" dirty="0">
                          <a:effectLst/>
                        </a:rPr>
                        <a:t> </a:t>
                      </a:r>
                      <a:r>
                        <a:rPr lang="en-US" sz="2000" b="1" dirty="0" err="1">
                          <a:effectLst/>
                        </a:rPr>
                        <a:t>kohta</a:t>
                      </a:r>
                      <a:r>
                        <a:rPr lang="en-US" sz="2000" b="1" dirty="0">
                          <a:effectLst/>
                        </a:rPr>
                        <a:t> info </a:t>
                      </a:r>
                      <a:r>
                        <a:rPr lang="en-US" sz="2000" b="1" dirty="0" err="1">
                          <a:effectLst/>
                        </a:rPr>
                        <a:t>andmisel</a:t>
                      </a:r>
                      <a:r>
                        <a:rPr lang="en-US" sz="2000" b="1" dirty="0">
                          <a:effectLst/>
                        </a:rPr>
                        <a:t> </a:t>
                      </a:r>
                      <a:r>
                        <a:rPr lang="en-US" sz="2000" b="1" dirty="0" err="1">
                          <a:effectLst/>
                        </a:rPr>
                        <a:t>teistele</a:t>
                      </a:r>
                      <a:r>
                        <a:rPr lang="en-US" sz="2000" b="1" dirty="0">
                          <a:effectLst/>
                        </a:rPr>
                        <a:t> </a:t>
                      </a:r>
                      <a:r>
                        <a:rPr lang="en-US" sz="2000" b="1" dirty="0" err="1">
                          <a:effectLst/>
                        </a:rPr>
                        <a:t>tervishoiutöötajatele</a:t>
                      </a:r>
                      <a:endParaRPr lang="et-EE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dirty="0">
                          <a:effectLst/>
                        </a:rPr>
                        <a:t>2,55±0,56</a:t>
                      </a:r>
                      <a:endParaRPr lang="et-E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>
                          <a:effectLst/>
                        </a:rPr>
                        <a:t>2,15±0,70</a:t>
                      </a:r>
                      <a:endParaRPr lang="et-E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>
                          <a:effectLst/>
                        </a:rPr>
                        <a:t>p=0,009</a:t>
                      </a:r>
                      <a:endParaRPr lang="et-E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414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 err="1">
                          <a:effectLst/>
                        </a:rPr>
                        <a:t>Enesekindlam</a:t>
                      </a:r>
                      <a:r>
                        <a:rPr lang="en-US" sz="2000" b="0" dirty="0">
                          <a:effectLst/>
                        </a:rPr>
                        <a:t> </a:t>
                      </a:r>
                      <a:r>
                        <a:rPr lang="en-US" sz="2000" b="0" dirty="0" err="1">
                          <a:effectLst/>
                        </a:rPr>
                        <a:t>patsiendile</a:t>
                      </a:r>
                      <a:r>
                        <a:rPr lang="en-US" sz="2000" b="0" dirty="0">
                          <a:effectLst/>
                        </a:rPr>
                        <a:t> </a:t>
                      </a:r>
                      <a:r>
                        <a:rPr lang="en-US" sz="2000" b="0" dirty="0" err="1">
                          <a:effectLst/>
                        </a:rPr>
                        <a:t>nende</a:t>
                      </a:r>
                      <a:r>
                        <a:rPr lang="en-US" sz="2000" b="0" dirty="0">
                          <a:effectLst/>
                        </a:rPr>
                        <a:t> </a:t>
                      </a:r>
                      <a:r>
                        <a:rPr lang="en-US" sz="2000" b="0" dirty="0" err="1">
                          <a:effectLst/>
                        </a:rPr>
                        <a:t>õendussekkumiste</a:t>
                      </a:r>
                      <a:r>
                        <a:rPr lang="en-US" sz="2000" b="0" dirty="0">
                          <a:effectLst/>
                        </a:rPr>
                        <a:t> </a:t>
                      </a:r>
                      <a:r>
                        <a:rPr lang="en-US" sz="2000" b="0" dirty="0" err="1">
                          <a:effectLst/>
                        </a:rPr>
                        <a:t>osutamisel</a:t>
                      </a:r>
                      <a:r>
                        <a:rPr lang="en-US" sz="2000" b="0" dirty="0">
                          <a:effectLst/>
                        </a:rPr>
                        <a:t>, </a:t>
                      </a:r>
                      <a:r>
                        <a:rPr lang="en-US" sz="2000" b="0" dirty="0" err="1">
                          <a:effectLst/>
                        </a:rPr>
                        <a:t>mis</a:t>
                      </a:r>
                      <a:r>
                        <a:rPr lang="en-US" sz="2000" b="0" dirty="0">
                          <a:effectLst/>
                        </a:rPr>
                        <a:t> </a:t>
                      </a:r>
                      <a:r>
                        <a:rPr lang="en-US" sz="2000" b="0" dirty="0" err="1">
                          <a:effectLst/>
                        </a:rPr>
                        <a:t>tagavad</a:t>
                      </a:r>
                      <a:r>
                        <a:rPr lang="en-US" sz="2000" b="0" dirty="0">
                          <a:effectLst/>
                        </a:rPr>
                        <a:t> </a:t>
                      </a:r>
                      <a:r>
                        <a:rPr lang="en-US" sz="2000" b="0" dirty="0" err="1">
                          <a:effectLst/>
                        </a:rPr>
                        <a:t>patsiendile</a:t>
                      </a:r>
                      <a:r>
                        <a:rPr lang="en-US" sz="2000" b="0" dirty="0">
                          <a:effectLst/>
                        </a:rPr>
                        <a:t> </a:t>
                      </a:r>
                      <a:r>
                        <a:rPr lang="en-US" sz="2000" b="0" dirty="0" err="1">
                          <a:effectLst/>
                        </a:rPr>
                        <a:t>ohutuse</a:t>
                      </a:r>
                      <a:endParaRPr lang="et-EE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>
                          <a:effectLst/>
                        </a:rPr>
                        <a:t>2,58±0,61</a:t>
                      </a:r>
                      <a:endParaRPr lang="et-E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>
                          <a:effectLst/>
                        </a:rPr>
                        <a:t>2,28±0,54</a:t>
                      </a:r>
                      <a:endParaRPr lang="et-E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>
                          <a:effectLst/>
                        </a:rPr>
                        <a:t>p=0,015</a:t>
                      </a:r>
                      <a:endParaRPr lang="et-E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194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 err="1">
                          <a:effectLst/>
                        </a:rPr>
                        <a:t>Enesekindel</a:t>
                      </a:r>
                      <a:r>
                        <a:rPr lang="en-US" sz="2000" b="0" dirty="0">
                          <a:effectLst/>
                        </a:rPr>
                        <a:t> </a:t>
                      </a:r>
                      <a:r>
                        <a:rPr lang="en-US" sz="2000" b="0" dirty="0" err="1">
                          <a:effectLst/>
                        </a:rPr>
                        <a:t>tõenduspõhiste</a:t>
                      </a:r>
                      <a:r>
                        <a:rPr lang="en-US" sz="2000" b="0" dirty="0">
                          <a:effectLst/>
                        </a:rPr>
                        <a:t> </a:t>
                      </a:r>
                      <a:r>
                        <a:rPr lang="en-US" sz="2000" b="0" dirty="0" err="1">
                          <a:effectLst/>
                        </a:rPr>
                        <a:t>õendusekkumiste</a:t>
                      </a:r>
                      <a:r>
                        <a:rPr lang="en-US" sz="2000" b="0" dirty="0">
                          <a:effectLst/>
                        </a:rPr>
                        <a:t> </a:t>
                      </a:r>
                      <a:r>
                        <a:rPr lang="en-US" sz="2000" b="0" dirty="0" err="1">
                          <a:effectLst/>
                        </a:rPr>
                        <a:t>rakendamisel</a:t>
                      </a:r>
                      <a:endParaRPr lang="et-EE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>
                          <a:effectLst/>
                        </a:rPr>
                        <a:t>2,52±0,62</a:t>
                      </a:r>
                      <a:endParaRPr lang="et-E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>
                          <a:effectLst/>
                        </a:rPr>
                        <a:t>2,22±0,47</a:t>
                      </a:r>
                      <a:endParaRPr lang="et-E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dirty="0">
                          <a:effectLst/>
                        </a:rPr>
                        <a:t>p=0,023</a:t>
                      </a:r>
                      <a:endParaRPr lang="et-E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56423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53534" y="93664"/>
            <a:ext cx="10515600" cy="1325563"/>
          </a:xfrm>
        </p:spPr>
        <p:txBody>
          <a:bodyPr/>
          <a:lstStyle/>
          <a:p>
            <a:r>
              <a:rPr lang="en-US" b="1" dirty="0"/>
              <a:t>ÜLIÕPILASTE HINNANG DEBRIIFINGULE (1)</a:t>
            </a:r>
            <a:endParaRPr lang="et-EE" b="1" dirty="0"/>
          </a:p>
        </p:txBody>
      </p:sp>
      <p:graphicFrame>
        <p:nvGraphicFramePr>
          <p:cNvPr id="4" name="Sisu kohatäid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0981513"/>
              </p:ext>
            </p:extLst>
          </p:nvPr>
        </p:nvGraphicFramePr>
        <p:xfrm>
          <a:off x="914401" y="1419227"/>
          <a:ext cx="10067924" cy="5486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55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55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71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520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Väide</a:t>
                      </a:r>
                      <a:endParaRPr lang="et-E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Mean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SD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20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err="1">
                          <a:effectLst/>
                        </a:rPr>
                        <a:t>Simulatsioonile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järgnev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arutelu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toetas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õppimist</a:t>
                      </a:r>
                      <a:r>
                        <a:rPr lang="en-US" sz="2400" b="0" dirty="0">
                          <a:effectLst/>
                        </a:rPr>
                        <a:t> (n=83)</a:t>
                      </a:r>
                      <a:endParaRPr lang="et-EE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2,58</a:t>
                      </a:r>
                      <a:endParaRPr lang="et-EE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0,57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70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err="1">
                          <a:effectLst/>
                        </a:rPr>
                        <a:t>Simulatsioonile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järgnev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arutelu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aitas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sõnastada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oma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tundeid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enne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stsenaariumile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keskendumist</a:t>
                      </a:r>
                      <a:r>
                        <a:rPr lang="en-US" sz="2400" b="0" dirty="0">
                          <a:effectLst/>
                        </a:rPr>
                        <a:t> (n=81)</a:t>
                      </a:r>
                      <a:endParaRPr lang="et-EE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2,33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0,65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70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err="1">
                          <a:effectLst/>
                        </a:rPr>
                        <a:t>Simulatsioonile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järgnev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arutelu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oli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väärtuslik</a:t>
                      </a:r>
                      <a:r>
                        <a:rPr lang="en-US" sz="2400" b="0" dirty="0">
                          <a:effectLst/>
                        </a:rPr>
                        <a:t>, </a:t>
                      </a:r>
                      <a:r>
                        <a:rPr lang="en-US" sz="2400" b="0" dirty="0" err="1">
                          <a:effectLst/>
                        </a:rPr>
                        <a:t>sest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arendas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kliinilise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otsustamise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võimekust</a:t>
                      </a:r>
                      <a:r>
                        <a:rPr lang="en-US" sz="2400" b="0" dirty="0">
                          <a:effectLst/>
                        </a:rPr>
                        <a:t> (n=83)</a:t>
                      </a:r>
                      <a:endParaRPr lang="et-EE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2,48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0,67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70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err="1">
                          <a:effectLst/>
                        </a:rPr>
                        <a:t>Simulatsioonile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järgnev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arutelu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andis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võimaluse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eneserefleksiooniks</a:t>
                      </a:r>
                      <a:r>
                        <a:rPr lang="en-US" sz="2400" b="0" dirty="0">
                          <a:effectLst/>
                        </a:rPr>
                        <a:t> (n=83)</a:t>
                      </a:r>
                      <a:endParaRPr lang="et-EE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2,42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0,61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570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err="1">
                          <a:effectLst/>
                        </a:rPr>
                        <a:t>Simulatsioonile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järneva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arutelu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jooksul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toimus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pidev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konstruktiivne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hindamine</a:t>
                      </a:r>
                      <a:r>
                        <a:rPr lang="en-US" sz="2400" b="0" dirty="0">
                          <a:effectLst/>
                        </a:rPr>
                        <a:t>/</a:t>
                      </a:r>
                      <a:r>
                        <a:rPr lang="en-US" sz="2400" b="0" dirty="0" err="1">
                          <a:effectLst/>
                        </a:rPr>
                        <a:t>tagasiside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saamine</a:t>
                      </a:r>
                      <a:r>
                        <a:rPr lang="en-US" sz="2400" b="0" dirty="0">
                          <a:effectLst/>
                        </a:rPr>
                        <a:t> (n=83)</a:t>
                      </a:r>
                      <a:endParaRPr lang="et-EE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2,43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0,65</a:t>
                      </a:r>
                      <a:endParaRPr lang="et-E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14401" y="1049895"/>
            <a:ext cx="39200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Skaala</a:t>
            </a:r>
            <a:r>
              <a:rPr lang="en-US" sz="2000" dirty="0"/>
              <a:t> </a:t>
            </a:r>
            <a:r>
              <a:rPr lang="en-US" sz="2000" dirty="0" err="1"/>
              <a:t>keskmine</a:t>
            </a:r>
            <a:r>
              <a:rPr lang="en-US" sz="2000" dirty="0"/>
              <a:t> 2,45</a:t>
            </a:r>
            <a:endParaRPr lang="et-EE" sz="2000" dirty="0"/>
          </a:p>
        </p:txBody>
      </p:sp>
    </p:spTree>
    <p:extLst>
      <p:ext uri="{BB962C8B-B14F-4D97-AF65-F5344CB8AC3E}">
        <p14:creationId xmlns:p14="http://schemas.microsoft.com/office/powerpoint/2010/main" val="35568238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ÜLIÕPILASTE HINNANG DEBRIIFINGULE (2)</a:t>
            </a:r>
            <a:endParaRPr lang="et-EE" dirty="0"/>
          </a:p>
        </p:txBody>
      </p:sp>
      <p:graphicFrame>
        <p:nvGraphicFramePr>
          <p:cNvPr id="4" name="Sisu kohatäid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7013304"/>
              </p:ext>
            </p:extLst>
          </p:nvPr>
        </p:nvGraphicFramePr>
        <p:xfrm>
          <a:off x="514350" y="1371600"/>
          <a:ext cx="10839450" cy="4805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23121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KOKKUVÕTE SKAALADE ARITMEETILISTEST KESKMISTEST</a:t>
            </a:r>
            <a:endParaRPr lang="et-EE" b="1" dirty="0"/>
          </a:p>
        </p:txBody>
      </p:sp>
      <p:graphicFrame>
        <p:nvGraphicFramePr>
          <p:cNvPr id="4" name="Sisu kohatäid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2682353"/>
              </p:ext>
            </p:extLst>
          </p:nvPr>
        </p:nvGraphicFramePr>
        <p:xfrm>
          <a:off x="838200" y="1825625"/>
          <a:ext cx="105156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err="1"/>
                        <a:t>Skaala</a:t>
                      </a:r>
                      <a:endParaRPr lang="et-E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Aritmeetiline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keskmine</a:t>
                      </a:r>
                      <a:endParaRPr lang="et-E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Prebriifing</a:t>
                      </a:r>
                      <a:r>
                        <a:rPr lang="en-US" dirty="0"/>
                        <a:t> (2 </a:t>
                      </a:r>
                      <a:r>
                        <a:rPr lang="en-US" dirty="0" err="1"/>
                        <a:t>väidet</a:t>
                      </a:r>
                      <a:r>
                        <a:rPr lang="en-US" dirty="0"/>
                        <a:t>)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2,47</a:t>
                      </a:r>
                      <a:endParaRPr lang="et-E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Õppimine</a:t>
                      </a:r>
                      <a:r>
                        <a:rPr lang="en-US" dirty="0"/>
                        <a:t> (6 </a:t>
                      </a:r>
                      <a:r>
                        <a:rPr lang="en-US" dirty="0" err="1"/>
                        <a:t>väidet</a:t>
                      </a:r>
                      <a:r>
                        <a:rPr lang="en-US" dirty="0"/>
                        <a:t>)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2,35</a:t>
                      </a:r>
                      <a:endParaRPr lang="et-E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Enesekindlus</a:t>
                      </a:r>
                      <a:r>
                        <a:rPr lang="en-US" dirty="0"/>
                        <a:t> (6 </a:t>
                      </a:r>
                      <a:r>
                        <a:rPr lang="en-US" dirty="0" err="1"/>
                        <a:t>väidet</a:t>
                      </a:r>
                      <a:r>
                        <a:rPr lang="en-US" dirty="0"/>
                        <a:t>)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2,40</a:t>
                      </a:r>
                      <a:endParaRPr lang="et-E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Debriifing</a:t>
                      </a:r>
                      <a:r>
                        <a:rPr lang="en-US" dirty="0"/>
                        <a:t> (5 </a:t>
                      </a:r>
                      <a:r>
                        <a:rPr lang="en-US" dirty="0" err="1"/>
                        <a:t>väidet</a:t>
                      </a:r>
                      <a:r>
                        <a:rPr lang="en-US" dirty="0"/>
                        <a:t>)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2,45</a:t>
                      </a:r>
                      <a:endParaRPr lang="et-E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59036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SET-M MÕÕDIKU KASUTAJASÕBRALIKKUS (1)</a:t>
            </a:r>
            <a:br>
              <a:rPr lang="et-EE" dirty="0"/>
            </a:br>
            <a:endParaRPr lang="et-EE" dirty="0"/>
          </a:p>
        </p:txBody>
      </p:sp>
      <p:graphicFrame>
        <p:nvGraphicFramePr>
          <p:cNvPr id="4" name="Sisu kohatäid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2759136"/>
              </p:ext>
            </p:extLst>
          </p:nvPr>
        </p:nvGraphicFramePr>
        <p:xfrm>
          <a:off x="1038226" y="1495425"/>
          <a:ext cx="9686924" cy="49377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243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62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6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67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Väide</a:t>
                      </a:r>
                      <a:endParaRPr lang="et-E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Mean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SD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err="1">
                          <a:effectLst/>
                        </a:rPr>
                        <a:t>Mõõdikut</a:t>
                      </a:r>
                      <a:r>
                        <a:rPr lang="en-US" sz="2400" b="0" dirty="0">
                          <a:effectLst/>
                        </a:rPr>
                        <a:t> on </a:t>
                      </a:r>
                      <a:r>
                        <a:rPr lang="en-US" sz="2400" b="0" dirty="0" err="1">
                          <a:effectLst/>
                        </a:rPr>
                        <a:t>lihtne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täita</a:t>
                      </a:r>
                      <a:r>
                        <a:rPr lang="en-US" sz="2400" b="0" dirty="0">
                          <a:effectLst/>
                        </a:rPr>
                        <a:t> (n=83)</a:t>
                      </a:r>
                      <a:endParaRPr lang="et-EE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2,52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0,57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err="1">
                          <a:effectLst/>
                        </a:rPr>
                        <a:t>Mõõdiku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täitmine</a:t>
                      </a:r>
                      <a:r>
                        <a:rPr lang="en-US" sz="2400" b="0" dirty="0">
                          <a:effectLst/>
                        </a:rPr>
                        <a:t> on </a:t>
                      </a:r>
                      <a:r>
                        <a:rPr lang="en-US" sz="2400" b="0" dirty="0" err="1">
                          <a:effectLst/>
                        </a:rPr>
                        <a:t>liiga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aeganõudev</a:t>
                      </a:r>
                      <a:r>
                        <a:rPr lang="en-US" sz="2400" b="0" dirty="0">
                          <a:effectLst/>
                        </a:rPr>
                        <a:t> (n=83)</a:t>
                      </a:r>
                      <a:endParaRPr lang="et-EE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2,57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0,59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err="1">
                          <a:effectLst/>
                        </a:rPr>
                        <a:t>Mõõdikus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hinnatavad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aspektid</a:t>
                      </a:r>
                      <a:r>
                        <a:rPr lang="en-US" sz="2400" b="0" dirty="0">
                          <a:effectLst/>
                        </a:rPr>
                        <a:t> on </a:t>
                      </a:r>
                      <a:r>
                        <a:rPr lang="en-US" sz="2400" b="0" dirty="0" err="1">
                          <a:effectLst/>
                        </a:rPr>
                        <a:t>asjakohased</a:t>
                      </a:r>
                      <a:r>
                        <a:rPr lang="en-US" sz="2400" b="0" dirty="0">
                          <a:effectLst/>
                        </a:rPr>
                        <a:t> (n=83)</a:t>
                      </a:r>
                      <a:endParaRPr lang="et-EE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2,65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0,48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err="1">
                          <a:effectLst/>
                        </a:rPr>
                        <a:t>Mõõdiku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ülesehitus</a:t>
                      </a:r>
                      <a:r>
                        <a:rPr lang="en-US" sz="2400" b="0" dirty="0">
                          <a:effectLst/>
                        </a:rPr>
                        <a:t> on </a:t>
                      </a:r>
                      <a:r>
                        <a:rPr lang="en-US" sz="2400" b="0" dirty="0" err="1">
                          <a:effectLst/>
                        </a:rPr>
                        <a:t>loogiline</a:t>
                      </a:r>
                      <a:r>
                        <a:rPr lang="en-US" sz="2400" b="0" dirty="0">
                          <a:effectLst/>
                        </a:rPr>
                        <a:t> (n=83)</a:t>
                      </a:r>
                      <a:endParaRPr lang="et-EE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2,71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0,48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err="1">
                          <a:effectLst/>
                        </a:rPr>
                        <a:t>Mõõdiku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sõnastus</a:t>
                      </a:r>
                      <a:r>
                        <a:rPr lang="en-US" sz="2400" b="0" dirty="0">
                          <a:effectLst/>
                        </a:rPr>
                        <a:t> on </a:t>
                      </a:r>
                      <a:r>
                        <a:rPr lang="en-US" sz="2400" b="0" dirty="0" err="1">
                          <a:effectLst/>
                        </a:rPr>
                        <a:t>arusaadav</a:t>
                      </a:r>
                      <a:r>
                        <a:rPr lang="en-US" sz="2400" b="0" dirty="0">
                          <a:effectLst/>
                        </a:rPr>
                        <a:t> (n=83)</a:t>
                      </a:r>
                      <a:endParaRPr lang="et-EE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2,72</a:t>
                      </a:r>
                      <a:endParaRPr lang="et-EE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0,57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err="1">
                          <a:effectLst/>
                        </a:rPr>
                        <a:t>Mõõdikut</a:t>
                      </a:r>
                      <a:r>
                        <a:rPr lang="en-US" sz="2400" b="0" dirty="0">
                          <a:effectLst/>
                        </a:rPr>
                        <a:t> on </a:t>
                      </a:r>
                      <a:r>
                        <a:rPr lang="en-US" sz="2400" b="0" dirty="0" err="1">
                          <a:effectLst/>
                        </a:rPr>
                        <a:t>keeruline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rakendada</a:t>
                      </a:r>
                      <a:r>
                        <a:rPr lang="en-US" sz="2400" b="0" dirty="0">
                          <a:effectLst/>
                        </a:rPr>
                        <a:t> (n=82)</a:t>
                      </a:r>
                      <a:endParaRPr lang="et-EE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2,52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0,59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err="1">
                          <a:effectLst/>
                        </a:rPr>
                        <a:t>Mõõdik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sobib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minu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teadmiste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analüüsimiseks</a:t>
                      </a:r>
                      <a:r>
                        <a:rPr lang="en-US" sz="2400" b="0" dirty="0">
                          <a:effectLst/>
                        </a:rPr>
                        <a:t> (n=81)</a:t>
                      </a:r>
                      <a:endParaRPr lang="et-EE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2,40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0,59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err="1">
                          <a:effectLst/>
                        </a:rPr>
                        <a:t>Mõõdik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sobib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õpevahendiks</a:t>
                      </a:r>
                      <a:r>
                        <a:rPr lang="en-US" sz="2400" b="0" dirty="0">
                          <a:effectLst/>
                        </a:rPr>
                        <a:t> (n=82)</a:t>
                      </a:r>
                      <a:endParaRPr lang="et-EE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2,30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0,70</a:t>
                      </a:r>
                      <a:endParaRPr lang="et-E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02813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SET-M MÕÕDIKU KASUTAJASÕBRALIKKUS (2)</a:t>
            </a:r>
            <a:br>
              <a:rPr lang="et-EE" dirty="0"/>
            </a:br>
            <a:endParaRPr lang="et-EE" dirty="0"/>
          </a:p>
        </p:txBody>
      </p:sp>
      <p:graphicFrame>
        <p:nvGraphicFramePr>
          <p:cNvPr id="5" name="Sisu kohatäid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1521722"/>
              </p:ext>
            </p:extLst>
          </p:nvPr>
        </p:nvGraphicFramePr>
        <p:xfrm>
          <a:off x="524933" y="1219200"/>
          <a:ext cx="11565467" cy="543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27928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MÕÕDIKU RELIAABLUS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t-EE" b="1" dirty="0" err="1"/>
              <a:t>Reliaablus</a:t>
            </a:r>
            <a:r>
              <a:rPr lang="et-EE" b="1" dirty="0"/>
              <a:t> </a:t>
            </a:r>
            <a:r>
              <a:rPr lang="et-EE" dirty="0"/>
              <a:t>ehk usaldusväärsus viitab mõõtmistäpsusele ehk mõõtmise järjekindlusele. Testi </a:t>
            </a:r>
            <a:r>
              <a:rPr lang="et-EE" dirty="0" err="1"/>
              <a:t>sisereliaabluse</a:t>
            </a:r>
            <a:r>
              <a:rPr lang="et-EE" dirty="0"/>
              <a:t> mõõduks on </a:t>
            </a:r>
            <a:r>
              <a:rPr lang="et-EE" dirty="0" err="1"/>
              <a:t>Cronbachi</a:t>
            </a:r>
            <a:r>
              <a:rPr lang="et-EE" dirty="0"/>
              <a:t> α (alfa), mille piisavaks suuruseks loetakse 0,7.</a:t>
            </a:r>
            <a:endParaRPr lang="en-US" dirty="0"/>
          </a:p>
          <a:p>
            <a:pPr marL="0" indent="0" algn="just">
              <a:buNone/>
            </a:pPr>
            <a:endParaRPr lang="et-EE" dirty="0"/>
          </a:p>
          <a:p>
            <a:pPr algn="just"/>
            <a:r>
              <a:rPr lang="en-US" dirty="0" err="1"/>
              <a:t>Mõõdiku</a:t>
            </a:r>
            <a:r>
              <a:rPr lang="en-US" dirty="0"/>
              <a:t> </a:t>
            </a:r>
            <a:r>
              <a:rPr lang="en-US" dirty="0" err="1"/>
              <a:t>sisemine</a:t>
            </a:r>
            <a:r>
              <a:rPr lang="en-US" dirty="0"/>
              <a:t> </a:t>
            </a:r>
            <a:r>
              <a:rPr lang="en-US" dirty="0" err="1"/>
              <a:t>reliaablus</a:t>
            </a:r>
            <a:r>
              <a:rPr lang="en-US" dirty="0"/>
              <a:t> </a:t>
            </a:r>
            <a:r>
              <a:rPr lang="et-EE" dirty="0"/>
              <a:t>α </a:t>
            </a:r>
            <a:r>
              <a:rPr lang="en-US" dirty="0"/>
              <a:t>= 0,925 </a:t>
            </a:r>
          </a:p>
          <a:p>
            <a:pPr algn="just"/>
            <a:endParaRPr lang="et-EE" dirty="0"/>
          </a:p>
          <a:p>
            <a:pPr algn="just"/>
            <a:r>
              <a:rPr lang="en-US" dirty="0" err="1"/>
              <a:t>Prebriifingu</a:t>
            </a:r>
            <a:r>
              <a:rPr lang="en-US" dirty="0"/>
              <a:t> </a:t>
            </a:r>
            <a:r>
              <a:rPr lang="en-US" dirty="0" err="1"/>
              <a:t>alaskaala</a:t>
            </a:r>
            <a:r>
              <a:rPr lang="en-US" dirty="0"/>
              <a:t> </a:t>
            </a:r>
            <a:r>
              <a:rPr lang="en-US" dirty="0" err="1"/>
              <a:t>reliaablus</a:t>
            </a:r>
            <a:r>
              <a:rPr lang="en-US" dirty="0"/>
              <a:t> </a:t>
            </a:r>
            <a:r>
              <a:rPr lang="et-EE" dirty="0"/>
              <a:t>α </a:t>
            </a:r>
            <a:r>
              <a:rPr lang="en-US" dirty="0"/>
              <a:t>= 0,589</a:t>
            </a:r>
            <a:endParaRPr lang="et-EE" dirty="0"/>
          </a:p>
          <a:p>
            <a:pPr algn="just"/>
            <a:r>
              <a:rPr lang="en-US" dirty="0" err="1"/>
              <a:t>Õppimise</a:t>
            </a:r>
            <a:r>
              <a:rPr lang="en-US" dirty="0"/>
              <a:t> </a:t>
            </a:r>
            <a:r>
              <a:rPr lang="en-US" dirty="0" err="1"/>
              <a:t>alaskaala</a:t>
            </a:r>
            <a:r>
              <a:rPr lang="en-US" dirty="0"/>
              <a:t> </a:t>
            </a:r>
            <a:r>
              <a:rPr lang="en-US" dirty="0" err="1"/>
              <a:t>reliaablus</a:t>
            </a:r>
            <a:r>
              <a:rPr lang="en-US" dirty="0"/>
              <a:t> </a:t>
            </a:r>
            <a:r>
              <a:rPr lang="et-EE" dirty="0"/>
              <a:t>α</a:t>
            </a:r>
            <a:r>
              <a:rPr lang="en-US" dirty="0"/>
              <a:t> = 0,751</a:t>
            </a:r>
            <a:endParaRPr lang="et-EE" dirty="0"/>
          </a:p>
          <a:p>
            <a:pPr algn="just"/>
            <a:r>
              <a:rPr lang="en-US" dirty="0" err="1"/>
              <a:t>Enesekindluse</a:t>
            </a:r>
            <a:r>
              <a:rPr lang="en-US" dirty="0"/>
              <a:t> </a:t>
            </a:r>
            <a:r>
              <a:rPr lang="en-US" dirty="0" err="1"/>
              <a:t>alaskaala</a:t>
            </a:r>
            <a:r>
              <a:rPr lang="en-US" dirty="0"/>
              <a:t> </a:t>
            </a:r>
            <a:r>
              <a:rPr lang="en-US" dirty="0" err="1"/>
              <a:t>reliaablus</a:t>
            </a:r>
            <a:r>
              <a:rPr lang="en-US" dirty="0"/>
              <a:t> </a:t>
            </a:r>
            <a:r>
              <a:rPr lang="et-EE" dirty="0"/>
              <a:t>α</a:t>
            </a:r>
            <a:r>
              <a:rPr lang="en-US" dirty="0"/>
              <a:t> = 0,849</a:t>
            </a:r>
            <a:endParaRPr lang="et-EE" dirty="0"/>
          </a:p>
          <a:p>
            <a:pPr algn="just"/>
            <a:r>
              <a:rPr lang="en-US" dirty="0" err="1"/>
              <a:t>Debriifingu</a:t>
            </a:r>
            <a:r>
              <a:rPr lang="en-US" dirty="0"/>
              <a:t> </a:t>
            </a:r>
            <a:r>
              <a:rPr lang="en-US" dirty="0" err="1"/>
              <a:t>alaskaala</a:t>
            </a:r>
            <a:r>
              <a:rPr lang="en-US" dirty="0"/>
              <a:t> </a:t>
            </a:r>
            <a:r>
              <a:rPr lang="en-US" dirty="0" err="1"/>
              <a:t>reliaablus</a:t>
            </a:r>
            <a:r>
              <a:rPr lang="en-US" dirty="0"/>
              <a:t> </a:t>
            </a:r>
            <a:r>
              <a:rPr lang="et-EE" dirty="0"/>
              <a:t>α = </a:t>
            </a:r>
            <a:r>
              <a:rPr lang="en-US" dirty="0"/>
              <a:t>0,856</a:t>
            </a:r>
            <a:endParaRPr lang="et-EE" dirty="0"/>
          </a:p>
          <a:p>
            <a:pPr algn="just"/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0486573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571499" y="365125"/>
            <a:ext cx="11325225" cy="132556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TULEMUSTE VÕRDLUS VARASEMATE UURINGUTEGA (1)</a:t>
            </a:r>
            <a:br>
              <a:rPr lang="et-EE" dirty="0"/>
            </a:b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668866" y="1283759"/>
            <a:ext cx="10515600" cy="4351338"/>
          </a:xfrm>
        </p:spPr>
        <p:txBody>
          <a:bodyPr/>
          <a:lstStyle/>
          <a:p>
            <a:r>
              <a:rPr lang="en-US" b="1" dirty="0" err="1"/>
              <a:t>Mõõdiku</a:t>
            </a:r>
            <a:r>
              <a:rPr lang="en-US" b="1" dirty="0"/>
              <a:t> </a:t>
            </a:r>
            <a:r>
              <a:rPr lang="en-US" b="1" dirty="0" err="1"/>
              <a:t>reliaablus</a:t>
            </a:r>
            <a:endParaRPr lang="en-US" b="1" dirty="0"/>
          </a:p>
          <a:p>
            <a:endParaRPr lang="et-EE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9428047"/>
              </p:ext>
            </p:extLst>
          </p:nvPr>
        </p:nvGraphicFramePr>
        <p:xfrm>
          <a:off x="862541" y="1936750"/>
          <a:ext cx="9582150" cy="4389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936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936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947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159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Skaala</a:t>
                      </a:r>
                      <a:endParaRPr lang="et-E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Eesti (2018)</a:t>
                      </a:r>
                      <a:endParaRPr lang="et-EE" sz="24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N=83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USA</a:t>
                      </a:r>
                      <a:endParaRPr lang="et-EE" sz="24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Leighton jt (2015)</a:t>
                      </a:r>
                      <a:endParaRPr lang="et-EE" sz="24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N=1288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37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err="1">
                          <a:effectLst/>
                        </a:rPr>
                        <a:t>Kogu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mõõdik</a:t>
                      </a:r>
                      <a:endParaRPr lang="et-EE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t-EE" sz="2400">
                          <a:effectLst/>
                        </a:rPr>
                        <a:t>α </a:t>
                      </a:r>
                      <a:r>
                        <a:rPr lang="en-US" sz="2400">
                          <a:effectLst/>
                        </a:rPr>
                        <a:t>= 0,925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t-EE" sz="2400">
                          <a:effectLst/>
                        </a:rPr>
                        <a:t>α = </a:t>
                      </a:r>
                      <a:r>
                        <a:rPr lang="en-US" sz="2400">
                          <a:effectLst/>
                        </a:rPr>
                        <a:t>0,936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737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err="1">
                          <a:effectLst/>
                        </a:rPr>
                        <a:t>Prebriifing</a:t>
                      </a:r>
                      <a:endParaRPr lang="et-EE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t-EE" sz="2400">
                          <a:effectLst/>
                        </a:rPr>
                        <a:t>α </a:t>
                      </a:r>
                      <a:r>
                        <a:rPr lang="en-US" sz="2400">
                          <a:effectLst/>
                        </a:rPr>
                        <a:t>= 0,589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t-EE" sz="2400">
                          <a:effectLst/>
                        </a:rPr>
                        <a:t>α = 0,833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737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err="1">
                          <a:effectLst/>
                        </a:rPr>
                        <a:t>Õppimine</a:t>
                      </a:r>
                      <a:endParaRPr lang="et-EE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t-EE" sz="2400">
                          <a:effectLst/>
                        </a:rPr>
                        <a:t>α</a:t>
                      </a:r>
                      <a:r>
                        <a:rPr lang="en-US" sz="2400">
                          <a:effectLst/>
                        </a:rPr>
                        <a:t> = 0,751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t-EE" sz="2400">
                          <a:effectLst/>
                        </a:rPr>
                        <a:t>α = 0,852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737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err="1">
                          <a:effectLst/>
                        </a:rPr>
                        <a:t>Enesekindlus</a:t>
                      </a:r>
                      <a:endParaRPr lang="et-EE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t-EE" sz="2400">
                          <a:effectLst/>
                        </a:rPr>
                        <a:t>α</a:t>
                      </a:r>
                      <a:r>
                        <a:rPr lang="en-US" sz="2400">
                          <a:effectLst/>
                        </a:rPr>
                        <a:t> = 0,849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t-EE" sz="2400">
                          <a:effectLst/>
                        </a:rPr>
                        <a:t>α = 0,913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737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err="1">
                          <a:effectLst/>
                        </a:rPr>
                        <a:t>Debriifing</a:t>
                      </a:r>
                      <a:endParaRPr lang="et-EE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t-EE" sz="2400">
                          <a:effectLst/>
                        </a:rPr>
                        <a:t>α = </a:t>
                      </a:r>
                      <a:r>
                        <a:rPr lang="en-US" sz="2400">
                          <a:effectLst/>
                        </a:rPr>
                        <a:t>0,856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>
                          <a:effectLst/>
                        </a:rPr>
                        <a:t>α = 0,908</a:t>
                      </a:r>
                      <a:endParaRPr lang="et-E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38786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TULEMUSTE VÕRDLUS VARASEMATE UURINGUTEGA (2)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Üliõpilaste</a:t>
            </a:r>
            <a:r>
              <a:rPr lang="en-US" dirty="0"/>
              <a:t> </a:t>
            </a:r>
            <a:r>
              <a:rPr lang="en-US" dirty="0" err="1"/>
              <a:t>hinnang</a:t>
            </a:r>
            <a:r>
              <a:rPr lang="en-US" dirty="0"/>
              <a:t> </a:t>
            </a:r>
            <a:r>
              <a:rPr lang="en-US" dirty="0" err="1"/>
              <a:t>prebriifingule</a:t>
            </a:r>
            <a:r>
              <a:rPr lang="en-US" dirty="0"/>
              <a:t> (1)</a:t>
            </a:r>
          </a:p>
          <a:p>
            <a:pPr marL="0" indent="0">
              <a:buNone/>
            </a:pPr>
            <a:endParaRPr lang="et-EE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5312645"/>
              </p:ext>
            </p:extLst>
          </p:nvPr>
        </p:nvGraphicFramePr>
        <p:xfrm>
          <a:off x="905934" y="2326217"/>
          <a:ext cx="10915648" cy="4389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362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2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76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002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Väide</a:t>
                      </a:r>
                      <a:endParaRPr lang="et-E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Eesti (2018)</a:t>
                      </a:r>
                      <a:endParaRPr lang="et-EE" sz="24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N=83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USA</a:t>
                      </a:r>
                      <a:endParaRPr lang="et-EE" sz="24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Leighton </a:t>
                      </a:r>
                      <a:r>
                        <a:rPr lang="en-US" sz="2400" dirty="0" err="1">
                          <a:effectLst/>
                        </a:rPr>
                        <a:t>jt</a:t>
                      </a:r>
                      <a:r>
                        <a:rPr lang="en-US" sz="2400" dirty="0">
                          <a:effectLst/>
                        </a:rPr>
                        <a:t> (2015)</a:t>
                      </a:r>
                      <a:endParaRPr lang="et-EE" sz="24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N=1288</a:t>
                      </a:r>
                      <a:endParaRPr lang="et-E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17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Mean±SD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Mean±SD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796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err="1">
                          <a:effectLst/>
                        </a:rPr>
                        <a:t>Simulatsioonile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eelnev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arutelu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tõstis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enesekindlust</a:t>
                      </a:r>
                      <a:endParaRPr lang="et-EE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2,31±0,54</a:t>
                      </a:r>
                      <a:endParaRPr lang="et-EE" sz="24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(n=83)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2,79±0,46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796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err="1">
                          <a:effectLst/>
                        </a:rPr>
                        <a:t>Simulatsioonile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eelnev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arutelu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oli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õppimisele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kasutoov</a:t>
                      </a:r>
                      <a:endParaRPr lang="et-EE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2,63±0,58</a:t>
                      </a:r>
                      <a:endParaRPr lang="et-EE" sz="2400" b="1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(n=83)</a:t>
                      </a:r>
                      <a:endParaRPr lang="et-E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2,86±0,38</a:t>
                      </a:r>
                      <a:endParaRPr lang="et-EE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22456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TULEMUSTE VÕRDLUS VARASEMATE UURINGUTEGA (3)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Üliõpilaste</a:t>
            </a:r>
            <a:r>
              <a:rPr lang="en-US" dirty="0"/>
              <a:t> </a:t>
            </a:r>
            <a:r>
              <a:rPr lang="en-US" dirty="0" err="1"/>
              <a:t>hinnang</a:t>
            </a:r>
            <a:r>
              <a:rPr lang="en-US" dirty="0"/>
              <a:t> </a:t>
            </a:r>
            <a:r>
              <a:rPr lang="en-US" dirty="0" err="1"/>
              <a:t>prebriifingule</a:t>
            </a:r>
            <a:r>
              <a:rPr lang="en-US" dirty="0"/>
              <a:t> (2)</a:t>
            </a:r>
          </a:p>
          <a:p>
            <a:pPr marL="0" indent="0">
              <a:buNone/>
            </a:pPr>
            <a:endParaRPr lang="et-EE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1572612"/>
              </p:ext>
            </p:extLst>
          </p:nvPr>
        </p:nvGraphicFramePr>
        <p:xfrm>
          <a:off x="942973" y="2492533"/>
          <a:ext cx="10029827" cy="42605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257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22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68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8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0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68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796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96868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Väide</a:t>
                      </a:r>
                      <a:endParaRPr lang="et-E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Eesti</a:t>
                      </a:r>
                      <a:r>
                        <a:rPr lang="en-US" sz="1800" dirty="0">
                          <a:effectLst/>
                        </a:rPr>
                        <a:t> (2018)</a:t>
                      </a:r>
                      <a:endParaRPr lang="et-EE" sz="18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N=83</a:t>
                      </a:r>
                      <a:endParaRPr lang="et-E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USA </a:t>
                      </a:r>
                      <a:endParaRPr lang="et-EE" sz="18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Leighton </a:t>
                      </a:r>
                      <a:r>
                        <a:rPr lang="en-US" sz="1800" dirty="0" err="1">
                          <a:effectLst/>
                        </a:rPr>
                        <a:t>jt</a:t>
                      </a:r>
                      <a:r>
                        <a:rPr lang="en-US" sz="1800" dirty="0">
                          <a:effectLst/>
                        </a:rPr>
                        <a:t> (2015)</a:t>
                      </a:r>
                      <a:endParaRPr lang="et-EE" sz="18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N=1288</a:t>
                      </a:r>
                      <a:endParaRPr lang="et-E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428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t-E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Üldse ei ole nõus</a:t>
                      </a:r>
                      <a:endParaRPr lang="et-E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Osaliselt nõus</a:t>
                      </a:r>
                      <a:endParaRPr lang="et-E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Täiesti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nõus</a:t>
                      </a:r>
                      <a:endParaRPr lang="et-E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Üldse ei ole nõus</a:t>
                      </a:r>
                      <a:endParaRPr lang="et-E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Osaliselt nõus</a:t>
                      </a:r>
                      <a:endParaRPr lang="et-E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Täiesti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nõus</a:t>
                      </a:r>
                      <a:endParaRPr lang="et-E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868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 err="1">
                          <a:effectLst/>
                        </a:rPr>
                        <a:t>Simulatsioonile</a:t>
                      </a:r>
                      <a:r>
                        <a:rPr lang="en-US" sz="1800" b="0" dirty="0">
                          <a:effectLst/>
                        </a:rPr>
                        <a:t> </a:t>
                      </a:r>
                      <a:r>
                        <a:rPr lang="en-US" sz="1800" b="0" dirty="0" err="1">
                          <a:effectLst/>
                        </a:rPr>
                        <a:t>eelnev</a:t>
                      </a:r>
                      <a:r>
                        <a:rPr lang="en-US" sz="1800" b="0" dirty="0">
                          <a:effectLst/>
                        </a:rPr>
                        <a:t> </a:t>
                      </a:r>
                      <a:r>
                        <a:rPr lang="en-US" sz="1800" b="0" dirty="0" err="1">
                          <a:effectLst/>
                        </a:rPr>
                        <a:t>arutelu</a:t>
                      </a:r>
                      <a:r>
                        <a:rPr lang="en-US" sz="1800" b="0" dirty="0">
                          <a:effectLst/>
                        </a:rPr>
                        <a:t> </a:t>
                      </a:r>
                      <a:r>
                        <a:rPr lang="en-US" sz="1800" b="0" dirty="0" err="1">
                          <a:effectLst/>
                        </a:rPr>
                        <a:t>tõstis</a:t>
                      </a:r>
                      <a:r>
                        <a:rPr lang="en-US" sz="1800" b="0" dirty="0">
                          <a:effectLst/>
                        </a:rPr>
                        <a:t> </a:t>
                      </a:r>
                      <a:r>
                        <a:rPr lang="en-US" sz="1800" b="0" dirty="0" err="1">
                          <a:effectLst/>
                        </a:rPr>
                        <a:t>enesekindlust</a:t>
                      </a:r>
                      <a:endParaRPr lang="et-EE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 (3,6%)</a:t>
                      </a:r>
                      <a:endParaRPr lang="et-E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51 </a:t>
                      </a:r>
                      <a:r>
                        <a:rPr lang="en-US" sz="1800" b="1" dirty="0">
                          <a:effectLst/>
                        </a:rPr>
                        <a:t>(61,4%)</a:t>
                      </a:r>
                      <a:endParaRPr lang="et-EE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29 (34,9%)</a:t>
                      </a:r>
                      <a:endParaRPr lang="et-E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25 (1,9%)</a:t>
                      </a:r>
                      <a:endParaRPr lang="et-E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226 (17,5%)</a:t>
                      </a:r>
                      <a:endParaRPr lang="et-E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1035 </a:t>
                      </a:r>
                      <a:r>
                        <a:rPr lang="en-US" sz="1800" b="1" dirty="0">
                          <a:effectLst/>
                        </a:rPr>
                        <a:t>(80,4%)</a:t>
                      </a:r>
                      <a:endParaRPr lang="et-EE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278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 err="1">
                          <a:effectLst/>
                        </a:rPr>
                        <a:t>Simulatsioonile</a:t>
                      </a:r>
                      <a:r>
                        <a:rPr lang="en-US" sz="1800" b="0" dirty="0">
                          <a:effectLst/>
                        </a:rPr>
                        <a:t> </a:t>
                      </a:r>
                      <a:r>
                        <a:rPr lang="en-US" sz="1800" b="0" dirty="0" err="1">
                          <a:effectLst/>
                        </a:rPr>
                        <a:t>eelnev</a:t>
                      </a:r>
                      <a:r>
                        <a:rPr lang="en-US" sz="1800" b="0" dirty="0">
                          <a:effectLst/>
                        </a:rPr>
                        <a:t> </a:t>
                      </a:r>
                      <a:r>
                        <a:rPr lang="en-US" sz="1800" b="0" dirty="0" err="1">
                          <a:effectLst/>
                        </a:rPr>
                        <a:t>arutelu</a:t>
                      </a:r>
                      <a:r>
                        <a:rPr lang="en-US" sz="1800" b="0" dirty="0">
                          <a:effectLst/>
                        </a:rPr>
                        <a:t> </a:t>
                      </a:r>
                      <a:r>
                        <a:rPr lang="en-US" sz="1800" b="0" dirty="0" err="1">
                          <a:effectLst/>
                        </a:rPr>
                        <a:t>oli</a:t>
                      </a:r>
                      <a:r>
                        <a:rPr lang="en-US" sz="1800" b="0" dirty="0">
                          <a:effectLst/>
                        </a:rPr>
                        <a:t> </a:t>
                      </a:r>
                      <a:r>
                        <a:rPr lang="en-US" sz="1800" b="0" dirty="0" err="1">
                          <a:effectLst/>
                        </a:rPr>
                        <a:t>õppimisele</a:t>
                      </a:r>
                      <a:r>
                        <a:rPr lang="en-US" sz="1800" b="0" dirty="0">
                          <a:effectLst/>
                        </a:rPr>
                        <a:t> </a:t>
                      </a:r>
                      <a:r>
                        <a:rPr lang="en-US" sz="1800" b="0" dirty="0" err="1">
                          <a:effectLst/>
                        </a:rPr>
                        <a:t>kasutoov</a:t>
                      </a:r>
                      <a:endParaRPr lang="et-EE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 (4,8%)</a:t>
                      </a:r>
                      <a:endParaRPr lang="et-E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23 (27,7%)</a:t>
                      </a:r>
                      <a:endParaRPr lang="et-E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56 </a:t>
                      </a:r>
                      <a:r>
                        <a:rPr lang="en-US" sz="1800" b="1" dirty="0">
                          <a:effectLst/>
                        </a:rPr>
                        <a:t>(67,5%)</a:t>
                      </a:r>
                      <a:endParaRPr lang="et-EE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15 (1,2%)</a:t>
                      </a:r>
                      <a:endParaRPr lang="et-E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155 (12%)</a:t>
                      </a:r>
                      <a:endParaRPr lang="et-E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1116 </a:t>
                      </a:r>
                      <a:r>
                        <a:rPr lang="en-US" sz="1800" b="1" dirty="0">
                          <a:effectLst/>
                        </a:rPr>
                        <a:t>(86,6%)</a:t>
                      </a:r>
                      <a:endParaRPr lang="et-EE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5624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 dirty="0"/>
          </a:p>
        </p:txBody>
      </p:sp>
      <p:graphicFrame>
        <p:nvGraphicFramePr>
          <p:cNvPr id="4" name="Sisu kohatäid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2662225"/>
              </p:ext>
            </p:extLst>
          </p:nvPr>
        </p:nvGraphicFramePr>
        <p:xfrm>
          <a:off x="1117600" y="16224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859406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TULEMUSTE VÕRDLUS VARASEMATE UURINGUTEGA (4)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771525" y="1690688"/>
            <a:ext cx="10515600" cy="4351338"/>
          </a:xfrm>
        </p:spPr>
        <p:txBody>
          <a:bodyPr/>
          <a:lstStyle/>
          <a:p>
            <a:r>
              <a:rPr lang="en-US" dirty="0" err="1"/>
              <a:t>Üliõpilaste</a:t>
            </a:r>
            <a:r>
              <a:rPr lang="en-US" dirty="0"/>
              <a:t> </a:t>
            </a:r>
            <a:r>
              <a:rPr lang="en-US" dirty="0" err="1"/>
              <a:t>hinnang</a:t>
            </a:r>
            <a:r>
              <a:rPr lang="en-US" dirty="0"/>
              <a:t> </a:t>
            </a:r>
            <a:r>
              <a:rPr lang="en-US" dirty="0" err="1"/>
              <a:t>õppimisele</a:t>
            </a:r>
            <a:r>
              <a:rPr lang="en-US" dirty="0"/>
              <a:t> (1)</a:t>
            </a:r>
          </a:p>
          <a:p>
            <a:pPr marL="0" indent="0">
              <a:buNone/>
            </a:pPr>
            <a:endParaRPr lang="et-EE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4022318"/>
              </p:ext>
            </p:extLst>
          </p:nvPr>
        </p:nvGraphicFramePr>
        <p:xfrm>
          <a:off x="704850" y="2124075"/>
          <a:ext cx="10125075" cy="47755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43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03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12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8806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Väide</a:t>
                      </a:r>
                      <a:endParaRPr lang="et-E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90" marR="639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Eesti</a:t>
                      </a:r>
                      <a:r>
                        <a:rPr lang="en-US" sz="1600" dirty="0">
                          <a:effectLst/>
                        </a:rPr>
                        <a:t> (2018)</a:t>
                      </a:r>
                      <a:endParaRPr lang="et-EE" sz="16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N=83</a:t>
                      </a:r>
                      <a:endParaRPr lang="et-E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90" marR="639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USA </a:t>
                      </a:r>
                      <a:endParaRPr lang="et-EE" sz="16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Leighton jt (2015)</a:t>
                      </a:r>
                      <a:endParaRPr lang="et-EE" sz="16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N=1288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90" marR="6399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810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90" marR="639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Mean±SD</a:t>
                      </a:r>
                      <a:endParaRPr lang="et-E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90" marR="639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Mean±SD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90" marR="6399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620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 err="1">
                          <a:effectLst/>
                        </a:rPr>
                        <a:t>Ettevalmistuse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saamine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patsiendi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seisundi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hindamiseks</a:t>
                      </a:r>
                      <a:r>
                        <a:rPr lang="en-US" sz="1600" b="0" dirty="0">
                          <a:effectLst/>
                        </a:rPr>
                        <a:t> ja </a:t>
                      </a:r>
                      <a:r>
                        <a:rPr lang="en-US" sz="1600" b="0" dirty="0" err="1">
                          <a:effectLst/>
                        </a:rPr>
                        <a:t>reageerimiseks</a:t>
                      </a:r>
                      <a:endParaRPr lang="et-EE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90" marR="639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2,64±0,53 (n=83)</a:t>
                      </a:r>
                      <a:endParaRPr lang="et-E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90" marR="639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2,81±0,40</a:t>
                      </a:r>
                      <a:endParaRPr lang="et-E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90" marR="6399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620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 err="1">
                          <a:effectLst/>
                        </a:rPr>
                        <a:t>Parem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arusaamine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patofüsioloogiast</a:t>
                      </a:r>
                      <a:endParaRPr lang="et-EE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90" marR="639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2,30±0,58 (n=83)</a:t>
                      </a:r>
                      <a:endParaRPr lang="et-E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90" marR="639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2,73±0,49</a:t>
                      </a:r>
                      <a:endParaRPr lang="et-E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90" marR="6399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620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 err="1">
                          <a:effectLst/>
                        </a:rPr>
                        <a:t>Enesekindlam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õendusprotseduuride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teostamisel</a:t>
                      </a:r>
                      <a:endParaRPr lang="et-EE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90" marR="639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2,41±0,56 (n=83)</a:t>
                      </a:r>
                      <a:endParaRPr lang="et-E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90" marR="639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2,76±0,46</a:t>
                      </a:r>
                      <a:endParaRPr lang="et-E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90" marR="6399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620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 err="1">
                          <a:effectLst/>
                        </a:rPr>
                        <a:t>Julgus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teha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kliinilisi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otsuseid</a:t>
                      </a:r>
                      <a:endParaRPr lang="et-EE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90" marR="639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2,05±0,49 (n=82)</a:t>
                      </a:r>
                      <a:endParaRPr lang="et-E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90" marR="639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2,71±0,49</a:t>
                      </a:r>
                      <a:endParaRPr lang="et-E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90" marR="6399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620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 err="1">
                          <a:effectLst/>
                        </a:rPr>
                        <a:t>Paremad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teadmised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ravimitest</a:t>
                      </a:r>
                      <a:r>
                        <a:rPr lang="en-US" sz="1600" b="0" dirty="0">
                          <a:effectLst/>
                        </a:rPr>
                        <a:t>/</a:t>
                      </a:r>
                      <a:r>
                        <a:rPr lang="en-US" sz="1600" b="0" dirty="0" err="1">
                          <a:effectLst/>
                        </a:rPr>
                        <a:t>ravimite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kasutamisest</a:t>
                      </a:r>
                      <a:endParaRPr lang="et-EE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90" marR="639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2,17±0,73 (n=83)</a:t>
                      </a:r>
                      <a:endParaRPr lang="et-E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90" marR="639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2,71±0,52</a:t>
                      </a:r>
                      <a:endParaRPr lang="et-E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90" marR="6399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620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 err="1">
                          <a:effectLst/>
                        </a:rPr>
                        <a:t>Võimalus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praktiseerida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kliiniliste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otsuste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tegemist</a:t>
                      </a:r>
                      <a:endParaRPr lang="et-EE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90" marR="639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2,51±0,61 (n=82)</a:t>
                      </a:r>
                      <a:endParaRPr lang="et-E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90" marR="639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2,82±0,41</a:t>
                      </a:r>
                      <a:endParaRPr lang="et-E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90" marR="6399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57255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8199" y="72231"/>
            <a:ext cx="11153775" cy="1325563"/>
          </a:xfrm>
        </p:spPr>
        <p:txBody>
          <a:bodyPr/>
          <a:lstStyle/>
          <a:p>
            <a:r>
              <a:rPr lang="en-US" b="1" dirty="0"/>
              <a:t>TULEMUSTE VÕRDLUS VARASEMATE UURINGUTEGA (5)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695325" y="1216819"/>
            <a:ext cx="10515600" cy="4351338"/>
          </a:xfrm>
        </p:spPr>
        <p:txBody>
          <a:bodyPr/>
          <a:lstStyle/>
          <a:p>
            <a:r>
              <a:rPr lang="en-US" dirty="0" err="1"/>
              <a:t>Üliõpilaste</a:t>
            </a:r>
            <a:r>
              <a:rPr lang="en-US" dirty="0"/>
              <a:t> </a:t>
            </a:r>
            <a:r>
              <a:rPr lang="en-US" dirty="0" err="1"/>
              <a:t>hinnang</a:t>
            </a:r>
            <a:r>
              <a:rPr lang="en-US" dirty="0"/>
              <a:t> </a:t>
            </a:r>
            <a:r>
              <a:rPr lang="en-US" dirty="0" err="1"/>
              <a:t>õppimisele</a:t>
            </a:r>
            <a:r>
              <a:rPr lang="en-US" dirty="0"/>
              <a:t> (2)</a:t>
            </a:r>
          </a:p>
          <a:p>
            <a:pPr marL="0" indent="0">
              <a:buNone/>
            </a:pPr>
            <a:endParaRPr lang="et-EE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3723100"/>
              </p:ext>
            </p:extLst>
          </p:nvPr>
        </p:nvGraphicFramePr>
        <p:xfrm>
          <a:off x="219075" y="1610997"/>
          <a:ext cx="11972925" cy="51017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048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9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23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76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816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57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Väide</a:t>
                      </a:r>
                      <a:endParaRPr lang="et-E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Eesti</a:t>
                      </a:r>
                      <a:r>
                        <a:rPr lang="en-US" sz="1600" dirty="0">
                          <a:effectLst/>
                        </a:rPr>
                        <a:t> (2018)</a:t>
                      </a:r>
                      <a:endParaRPr lang="et-EE" sz="16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N=83</a:t>
                      </a:r>
                      <a:endParaRPr lang="et-E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USA </a:t>
                      </a:r>
                      <a:endParaRPr lang="et-EE" sz="16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Leighton </a:t>
                      </a:r>
                      <a:r>
                        <a:rPr lang="en-US" sz="1600" dirty="0" err="1">
                          <a:effectLst/>
                        </a:rPr>
                        <a:t>jt</a:t>
                      </a:r>
                      <a:r>
                        <a:rPr lang="en-US" sz="1600" dirty="0">
                          <a:effectLst/>
                        </a:rPr>
                        <a:t> (2015) N=1288</a:t>
                      </a:r>
                      <a:endParaRPr lang="et-E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57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Üldse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ei</a:t>
                      </a:r>
                      <a:r>
                        <a:rPr lang="en-US" sz="1600" dirty="0">
                          <a:effectLst/>
                        </a:rPr>
                        <a:t> ole </a:t>
                      </a:r>
                      <a:r>
                        <a:rPr lang="en-US" sz="1600" dirty="0" err="1">
                          <a:effectLst/>
                        </a:rPr>
                        <a:t>nõus</a:t>
                      </a:r>
                      <a:endParaRPr lang="et-E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Osaliselt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nõus</a:t>
                      </a:r>
                      <a:endParaRPr lang="et-E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Täiesti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nõus</a:t>
                      </a:r>
                      <a:endParaRPr lang="et-E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Üldse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ei</a:t>
                      </a:r>
                      <a:r>
                        <a:rPr lang="en-US" sz="1600" dirty="0">
                          <a:effectLst/>
                        </a:rPr>
                        <a:t> ole </a:t>
                      </a:r>
                      <a:r>
                        <a:rPr lang="en-US" sz="1600" dirty="0" err="1">
                          <a:effectLst/>
                        </a:rPr>
                        <a:t>nõus</a:t>
                      </a:r>
                      <a:endParaRPr lang="et-E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Osaliselt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nõus</a:t>
                      </a:r>
                      <a:endParaRPr lang="et-E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Täiesti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nõus</a:t>
                      </a:r>
                      <a:endParaRPr lang="et-E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115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Ettevalmistuse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saamine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patsiendi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seisundi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hindamiseks</a:t>
                      </a:r>
                      <a:r>
                        <a:rPr lang="en-US" sz="1600" dirty="0">
                          <a:effectLst/>
                        </a:rPr>
                        <a:t> ja </a:t>
                      </a:r>
                      <a:r>
                        <a:rPr lang="en-US" sz="1600" dirty="0" err="1">
                          <a:effectLst/>
                        </a:rPr>
                        <a:t>reageerimiseks</a:t>
                      </a:r>
                      <a:endParaRPr lang="et-E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 (2,4%)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26 (31,3%)</a:t>
                      </a:r>
                      <a:endParaRPr lang="et-E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55 </a:t>
                      </a:r>
                      <a:r>
                        <a:rPr lang="en-US" sz="1600" b="1" dirty="0">
                          <a:effectLst/>
                        </a:rPr>
                        <a:t>(66,3%)</a:t>
                      </a:r>
                      <a:endParaRPr lang="et-E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 (0,2%)</a:t>
                      </a:r>
                      <a:endParaRPr lang="et-E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232 (18%)</a:t>
                      </a:r>
                      <a:endParaRPr lang="et-E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1036 </a:t>
                      </a:r>
                      <a:r>
                        <a:rPr lang="en-US" sz="1600" b="1" dirty="0">
                          <a:effectLst/>
                        </a:rPr>
                        <a:t>(80,4%)</a:t>
                      </a:r>
                      <a:endParaRPr lang="et-E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57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Parem arusaamine patofüsioloogiast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 (6%)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48 </a:t>
                      </a:r>
                      <a:r>
                        <a:rPr lang="en-US" sz="1600" b="1" dirty="0">
                          <a:effectLst/>
                        </a:rPr>
                        <a:t>(57,8%)</a:t>
                      </a:r>
                      <a:endParaRPr lang="et-E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30 (36,1%)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26 (2%)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292 (22,7%)</a:t>
                      </a:r>
                      <a:endParaRPr lang="et-E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970 </a:t>
                      </a:r>
                      <a:r>
                        <a:rPr lang="en-US" sz="1600" b="1" dirty="0">
                          <a:effectLst/>
                        </a:rPr>
                        <a:t>(75,3%)</a:t>
                      </a:r>
                      <a:endParaRPr lang="et-E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336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Enesekindlam õendusprotseduuride teostamisel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 (3,6%)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43 </a:t>
                      </a:r>
                      <a:r>
                        <a:rPr lang="en-US" sz="1600" b="1" dirty="0">
                          <a:effectLst/>
                        </a:rPr>
                        <a:t>(51,8%)</a:t>
                      </a:r>
                      <a:endParaRPr lang="et-E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37 (44,6%)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17 (1,3%)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278 (21,6%)</a:t>
                      </a:r>
                      <a:endParaRPr lang="et-E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993 </a:t>
                      </a:r>
                      <a:r>
                        <a:rPr lang="en-US" sz="1600" b="1" dirty="0">
                          <a:effectLst/>
                        </a:rPr>
                        <a:t>(77,1%)</a:t>
                      </a:r>
                      <a:endParaRPr lang="et-E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557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Julgus teha kliinilisi otsuseid (n=82)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 (9,6%)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62 </a:t>
                      </a:r>
                      <a:r>
                        <a:rPr lang="en-US" sz="1600" b="1" dirty="0">
                          <a:effectLst/>
                        </a:rPr>
                        <a:t>(74,7%)</a:t>
                      </a:r>
                      <a:endParaRPr lang="et-E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12 (14,5%)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23 (1,8%)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326 (25,3%)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939 </a:t>
                      </a:r>
                      <a:r>
                        <a:rPr lang="en-US" sz="1600" b="1" dirty="0">
                          <a:effectLst/>
                        </a:rPr>
                        <a:t>(72,9%)</a:t>
                      </a:r>
                      <a:endParaRPr lang="et-E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336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Paremad teadmised ravimitest/ravimite kasutamisest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16 (19,3%)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37 </a:t>
                      </a:r>
                      <a:r>
                        <a:rPr lang="en-US" sz="1600" b="1" dirty="0">
                          <a:effectLst/>
                        </a:rPr>
                        <a:t>(44,6%)</a:t>
                      </a:r>
                      <a:endParaRPr lang="et-E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30 (36,1%)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38 (3%)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272 (21,1%)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871 </a:t>
                      </a:r>
                      <a:r>
                        <a:rPr lang="en-US" sz="1600" b="1" dirty="0">
                          <a:effectLst/>
                        </a:rPr>
                        <a:t>(67,6%)</a:t>
                      </a:r>
                      <a:endParaRPr lang="et-E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336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Võimalus praktiseerida kliiniliste otsuste tegemist (n=82)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 (6%)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30 (36,1%)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47 </a:t>
                      </a:r>
                      <a:r>
                        <a:rPr lang="en-US" sz="1600" b="1" dirty="0">
                          <a:effectLst/>
                        </a:rPr>
                        <a:t>(56,6%)</a:t>
                      </a:r>
                      <a:endParaRPr lang="et-E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13 (1%)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208 (16,1%)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1066 </a:t>
                      </a:r>
                      <a:r>
                        <a:rPr lang="en-US" sz="1600" b="1" dirty="0">
                          <a:effectLst/>
                        </a:rPr>
                        <a:t>(82,8%)</a:t>
                      </a:r>
                      <a:endParaRPr lang="et-E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67885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42875" y="0"/>
            <a:ext cx="11058525" cy="1325563"/>
          </a:xfrm>
        </p:spPr>
        <p:txBody>
          <a:bodyPr/>
          <a:lstStyle/>
          <a:p>
            <a:r>
              <a:rPr lang="en-US" b="1" dirty="0"/>
              <a:t>TULEMUSTE VÕRDLUS VARASEMATE UURINGUTEGA (6)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609600" y="1149350"/>
            <a:ext cx="10515600" cy="4351338"/>
          </a:xfrm>
        </p:spPr>
        <p:txBody>
          <a:bodyPr/>
          <a:lstStyle/>
          <a:p>
            <a:r>
              <a:rPr lang="en-US" dirty="0" err="1"/>
              <a:t>Üliõpilaste</a:t>
            </a:r>
            <a:r>
              <a:rPr lang="en-US" dirty="0"/>
              <a:t> </a:t>
            </a:r>
            <a:r>
              <a:rPr lang="en-US" dirty="0" err="1"/>
              <a:t>hinnang</a:t>
            </a:r>
            <a:r>
              <a:rPr lang="en-US" dirty="0"/>
              <a:t> </a:t>
            </a:r>
            <a:r>
              <a:rPr lang="en-US" dirty="0" err="1"/>
              <a:t>enesekindlusele</a:t>
            </a:r>
            <a:r>
              <a:rPr lang="en-US" dirty="0"/>
              <a:t> (1)</a:t>
            </a:r>
          </a:p>
          <a:p>
            <a:pPr marL="0" indent="0">
              <a:buNone/>
            </a:pPr>
            <a:endParaRPr lang="et-EE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0298203"/>
              </p:ext>
            </p:extLst>
          </p:nvPr>
        </p:nvGraphicFramePr>
        <p:xfrm>
          <a:off x="314325" y="1511301"/>
          <a:ext cx="10353675" cy="53238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74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77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1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6042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Väide</a:t>
                      </a:r>
                      <a:endParaRPr lang="et-E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90" marR="639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Eesti (2018)</a:t>
                      </a:r>
                      <a:endParaRPr lang="et-EE" sz="160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N=83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90" marR="639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USA </a:t>
                      </a:r>
                      <a:endParaRPr lang="et-EE" sz="160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Leighton jt (2015)</a:t>
                      </a:r>
                      <a:endParaRPr lang="et-EE" sz="160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N=1288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90" marR="6399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90" marR="639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Mean±SD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90" marR="639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Mean±SD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90" marR="6399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 err="1">
                          <a:effectLst/>
                        </a:rPr>
                        <a:t>Enesekindlam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õendusabi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planeerimisel</a:t>
                      </a:r>
                      <a:r>
                        <a:rPr lang="en-US" sz="1600" b="0" dirty="0">
                          <a:effectLst/>
                        </a:rPr>
                        <a:t> ja </a:t>
                      </a:r>
                      <a:r>
                        <a:rPr lang="en-US" sz="1600" b="0" dirty="0" err="1">
                          <a:effectLst/>
                        </a:rPr>
                        <a:t>vajalike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õendussekkumiste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kavandamisel</a:t>
                      </a:r>
                      <a:endParaRPr lang="et-EE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90" marR="639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2,39±0,58 (n=83)</a:t>
                      </a:r>
                      <a:endParaRPr lang="et-E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90" marR="639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2,79±0,44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90" marR="6399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 err="1">
                          <a:effectLst/>
                        </a:rPr>
                        <a:t>Enesekindlam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patsiendiga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suheldes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endParaRPr lang="et-EE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90" marR="639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2,58±0,63 (n=83)</a:t>
                      </a:r>
                      <a:endParaRPr lang="et-E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90" marR="639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2,82±0,43</a:t>
                      </a:r>
                      <a:endParaRPr lang="et-E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90" marR="6399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 err="1">
                          <a:effectLst/>
                        </a:rPr>
                        <a:t>Enesekindlam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patsiendile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tema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haigusega</a:t>
                      </a:r>
                      <a:r>
                        <a:rPr lang="en-US" sz="1600" b="0" dirty="0">
                          <a:effectLst/>
                        </a:rPr>
                        <a:t> ja </a:t>
                      </a:r>
                      <a:r>
                        <a:rPr lang="en-US" sz="1600" b="0" dirty="0" err="1">
                          <a:effectLst/>
                        </a:rPr>
                        <a:t>õendussekkumistega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seonduva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selgitamisel</a:t>
                      </a:r>
                      <a:endParaRPr lang="et-EE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90" marR="639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2,31±0,66 (n=83)</a:t>
                      </a:r>
                      <a:endParaRPr lang="et-E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90" marR="639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2,78±0,45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90" marR="6399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 err="1">
                          <a:effectLst/>
                        </a:rPr>
                        <a:t>Enesekindlam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patsiendi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kohta</a:t>
                      </a:r>
                      <a:r>
                        <a:rPr lang="en-US" sz="1600" b="0" dirty="0">
                          <a:effectLst/>
                        </a:rPr>
                        <a:t> info </a:t>
                      </a:r>
                      <a:r>
                        <a:rPr lang="en-US" sz="1600" b="0" dirty="0" err="1">
                          <a:effectLst/>
                        </a:rPr>
                        <a:t>andmisel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teistele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tervishoiutöötajatele</a:t>
                      </a:r>
                      <a:endParaRPr lang="et-EE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90" marR="639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2,39±0,64 (n=83)</a:t>
                      </a:r>
                      <a:endParaRPr lang="et-E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90" marR="639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2,80±0,43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90" marR="6399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 err="1">
                          <a:effectLst/>
                        </a:rPr>
                        <a:t>Enesekindlam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patsiendile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nende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õendussekkumiste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osutamisel</a:t>
                      </a:r>
                      <a:r>
                        <a:rPr lang="en-US" sz="1600" b="0" dirty="0">
                          <a:effectLst/>
                        </a:rPr>
                        <a:t>, </a:t>
                      </a:r>
                      <a:r>
                        <a:rPr lang="en-US" sz="1600" b="0" dirty="0" err="1">
                          <a:effectLst/>
                        </a:rPr>
                        <a:t>mis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tagavad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patsiendile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ohutuse</a:t>
                      </a:r>
                      <a:endParaRPr lang="et-EE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90" marR="639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2,40±0,60 (n=82)</a:t>
                      </a:r>
                      <a:endParaRPr lang="et-E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90" marR="639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2,81±0,42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90" marR="6399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 err="1">
                          <a:effectLst/>
                        </a:rPr>
                        <a:t>Enesekindel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tõenduspõhiste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õendusekkumiste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rakendamisel</a:t>
                      </a:r>
                      <a:endParaRPr lang="et-EE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90" marR="639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2,31±0,56 (n=83)</a:t>
                      </a:r>
                      <a:endParaRPr lang="et-E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90" marR="639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2,77±0,47</a:t>
                      </a:r>
                      <a:endParaRPr lang="et-E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90" marR="6399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68908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76301" y="111125"/>
            <a:ext cx="10515600" cy="1325563"/>
          </a:xfrm>
        </p:spPr>
        <p:txBody>
          <a:bodyPr/>
          <a:lstStyle/>
          <a:p>
            <a:r>
              <a:rPr lang="en-US" b="1" dirty="0"/>
              <a:t>TULEMUSTE VÕRDLUS VARASEMATE UURINGUTEGA (6)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617536" y="1334557"/>
            <a:ext cx="10515600" cy="4351338"/>
          </a:xfrm>
        </p:spPr>
        <p:txBody>
          <a:bodyPr/>
          <a:lstStyle/>
          <a:p>
            <a:r>
              <a:rPr lang="en-US" dirty="0" err="1"/>
              <a:t>Üliõpilaste</a:t>
            </a:r>
            <a:r>
              <a:rPr lang="en-US" dirty="0"/>
              <a:t> </a:t>
            </a:r>
            <a:r>
              <a:rPr lang="en-US" dirty="0" err="1"/>
              <a:t>hinnang</a:t>
            </a:r>
            <a:r>
              <a:rPr lang="en-US" dirty="0"/>
              <a:t> </a:t>
            </a:r>
            <a:r>
              <a:rPr lang="en-US" dirty="0" err="1"/>
              <a:t>enesekindlusele</a:t>
            </a:r>
            <a:r>
              <a:rPr lang="en-US" dirty="0"/>
              <a:t> (2)</a:t>
            </a:r>
          </a:p>
          <a:p>
            <a:pPr marL="0" indent="0">
              <a:buNone/>
            </a:pPr>
            <a:endParaRPr lang="et-EE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1311985"/>
              </p:ext>
            </p:extLst>
          </p:nvPr>
        </p:nvGraphicFramePr>
        <p:xfrm>
          <a:off x="245533" y="1718735"/>
          <a:ext cx="11777136" cy="52516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55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64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64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89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20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376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101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37553"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Väide</a:t>
                      </a:r>
                      <a:endParaRPr lang="et-E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t-E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Eesti</a:t>
                      </a:r>
                      <a:r>
                        <a:rPr lang="en-US" sz="1400" dirty="0">
                          <a:effectLst/>
                        </a:rPr>
                        <a:t> (2018)</a:t>
                      </a:r>
                      <a:endParaRPr lang="et-EE" sz="14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N=83</a:t>
                      </a:r>
                      <a:endParaRPr lang="et-E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USA </a:t>
                      </a:r>
                      <a:endParaRPr lang="et-EE" sz="14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Leighton </a:t>
                      </a:r>
                      <a:r>
                        <a:rPr lang="en-US" sz="1400" dirty="0" err="1">
                          <a:effectLst/>
                        </a:rPr>
                        <a:t>jt</a:t>
                      </a:r>
                      <a:r>
                        <a:rPr lang="en-US" sz="1400" dirty="0">
                          <a:effectLst/>
                        </a:rPr>
                        <a:t> (2015)</a:t>
                      </a:r>
                      <a:endParaRPr lang="et-EE" sz="14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N=1288</a:t>
                      </a:r>
                      <a:endParaRPr lang="et-E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819">
                <a:tc v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t-E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Üldse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ei</a:t>
                      </a:r>
                      <a:r>
                        <a:rPr lang="en-US" sz="1400" dirty="0">
                          <a:effectLst/>
                        </a:rPr>
                        <a:t> ole </a:t>
                      </a:r>
                      <a:r>
                        <a:rPr lang="en-US" sz="1400" dirty="0" err="1">
                          <a:effectLst/>
                        </a:rPr>
                        <a:t>nõus</a:t>
                      </a:r>
                      <a:endParaRPr lang="et-E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Osaliselt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nõus</a:t>
                      </a:r>
                      <a:endParaRPr lang="et-E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Täiesti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nõus</a:t>
                      </a:r>
                      <a:endParaRPr lang="et-E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Üldse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ei</a:t>
                      </a:r>
                      <a:r>
                        <a:rPr lang="en-US" sz="1400" dirty="0">
                          <a:effectLst/>
                        </a:rPr>
                        <a:t> ole </a:t>
                      </a:r>
                      <a:r>
                        <a:rPr lang="en-US" sz="1400" dirty="0" err="1">
                          <a:effectLst/>
                        </a:rPr>
                        <a:t>nõus</a:t>
                      </a:r>
                      <a:endParaRPr lang="et-E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Osaliselt nõus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Täiesti nõus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836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err="1">
                          <a:effectLst/>
                        </a:rPr>
                        <a:t>Enesekindlam</a:t>
                      </a:r>
                      <a:r>
                        <a:rPr lang="en-US" sz="1400" b="0" dirty="0">
                          <a:effectLst/>
                        </a:rPr>
                        <a:t> </a:t>
                      </a:r>
                      <a:r>
                        <a:rPr lang="en-US" sz="1400" b="0" dirty="0" err="1">
                          <a:effectLst/>
                        </a:rPr>
                        <a:t>õendusabi</a:t>
                      </a:r>
                      <a:r>
                        <a:rPr lang="en-US" sz="1400" b="0" dirty="0">
                          <a:effectLst/>
                        </a:rPr>
                        <a:t> </a:t>
                      </a:r>
                      <a:r>
                        <a:rPr lang="en-US" sz="1400" b="0" dirty="0" err="1">
                          <a:effectLst/>
                        </a:rPr>
                        <a:t>planeerimisel</a:t>
                      </a:r>
                      <a:r>
                        <a:rPr lang="en-US" sz="1400" b="0" dirty="0">
                          <a:effectLst/>
                        </a:rPr>
                        <a:t> ja </a:t>
                      </a:r>
                      <a:r>
                        <a:rPr lang="en-US" sz="1400" b="0" dirty="0" err="1">
                          <a:effectLst/>
                        </a:rPr>
                        <a:t>vajalike</a:t>
                      </a:r>
                      <a:r>
                        <a:rPr lang="en-US" sz="1400" b="0" dirty="0">
                          <a:effectLst/>
                        </a:rPr>
                        <a:t> </a:t>
                      </a:r>
                      <a:r>
                        <a:rPr lang="en-US" sz="1400" b="0" dirty="0" err="1">
                          <a:effectLst/>
                        </a:rPr>
                        <a:t>õendussekkumiste</a:t>
                      </a:r>
                      <a:r>
                        <a:rPr lang="en-US" sz="1400" b="0" dirty="0">
                          <a:effectLst/>
                        </a:rPr>
                        <a:t> </a:t>
                      </a:r>
                      <a:r>
                        <a:rPr lang="en-US" sz="1400" b="0" dirty="0" err="1">
                          <a:effectLst/>
                        </a:rPr>
                        <a:t>kavandamisel</a:t>
                      </a:r>
                      <a:endParaRPr lang="et-EE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 (4,8%)</a:t>
                      </a:r>
                      <a:endParaRPr lang="et-E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43 </a:t>
                      </a:r>
                      <a:r>
                        <a:rPr lang="en-US" sz="1400" b="1" dirty="0">
                          <a:effectLst/>
                        </a:rPr>
                        <a:t>(51,8%)</a:t>
                      </a:r>
                      <a:endParaRPr lang="et-EE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36 (43,4%)</a:t>
                      </a:r>
                      <a:endParaRPr lang="et-E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16 (1,2%)</a:t>
                      </a:r>
                      <a:endParaRPr lang="et-E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241 (18,7%)</a:t>
                      </a:r>
                      <a:endParaRPr lang="et-E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1030 </a:t>
                      </a:r>
                      <a:r>
                        <a:rPr lang="en-US" sz="1400" b="1" dirty="0">
                          <a:effectLst/>
                        </a:rPr>
                        <a:t>(80%)</a:t>
                      </a:r>
                      <a:endParaRPr lang="et-EE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81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err="1">
                          <a:effectLst/>
                        </a:rPr>
                        <a:t>Enesekindlam</a:t>
                      </a:r>
                      <a:r>
                        <a:rPr lang="en-US" sz="1400" b="0" dirty="0">
                          <a:effectLst/>
                        </a:rPr>
                        <a:t> </a:t>
                      </a:r>
                      <a:r>
                        <a:rPr lang="en-US" sz="1400" b="0" dirty="0" err="1">
                          <a:effectLst/>
                        </a:rPr>
                        <a:t>patsiendiga</a:t>
                      </a:r>
                      <a:r>
                        <a:rPr lang="en-US" sz="1400" b="0" dirty="0">
                          <a:effectLst/>
                        </a:rPr>
                        <a:t> </a:t>
                      </a:r>
                      <a:r>
                        <a:rPr lang="en-US" sz="1400" b="0" dirty="0" err="1">
                          <a:effectLst/>
                        </a:rPr>
                        <a:t>suheldes</a:t>
                      </a:r>
                      <a:r>
                        <a:rPr lang="en-US" sz="1400" b="0" dirty="0">
                          <a:effectLst/>
                        </a:rPr>
                        <a:t> </a:t>
                      </a:r>
                      <a:endParaRPr lang="et-EE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 (7,2%)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23 (27,7%)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54 </a:t>
                      </a:r>
                      <a:r>
                        <a:rPr lang="en-US" sz="1400" b="1" dirty="0">
                          <a:effectLst/>
                        </a:rPr>
                        <a:t>(65,1%)</a:t>
                      </a:r>
                      <a:endParaRPr lang="et-EE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22 (1,7%)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189 (14,7%)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1077 </a:t>
                      </a:r>
                      <a:r>
                        <a:rPr lang="en-US" sz="1400" b="1" dirty="0">
                          <a:effectLst/>
                        </a:rPr>
                        <a:t>(83,6%)</a:t>
                      </a:r>
                      <a:endParaRPr lang="et-EE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92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err="1">
                          <a:effectLst/>
                        </a:rPr>
                        <a:t>Enesekindlam</a:t>
                      </a:r>
                      <a:r>
                        <a:rPr lang="en-US" sz="1400" b="0" dirty="0">
                          <a:effectLst/>
                        </a:rPr>
                        <a:t> </a:t>
                      </a:r>
                      <a:r>
                        <a:rPr lang="en-US" sz="1400" b="0" dirty="0" err="1">
                          <a:effectLst/>
                        </a:rPr>
                        <a:t>patsiendile</a:t>
                      </a:r>
                      <a:r>
                        <a:rPr lang="en-US" sz="1400" b="0" dirty="0">
                          <a:effectLst/>
                        </a:rPr>
                        <a:t> </a:t>
                      </a:r>
                      <a:r>
                        <a:rPr lang="en-US" sz="1400" b="0" dirty="0" err="1">
                          <a:effectLst/>
                        </a:rPr>
                        <a:t>tema</a:t>
                      </a:r>
                      <a:r>
                        <a:rPr lang="en-US" sz="1400" b="0" dirty="0">
                          <a:effectLst/>
                        </a:rPr>
                        <a:t> </a:t>
                      </a:r>
                      <a:r>
                        <a:rPr lang="en-US" sz="1400" b="0" dirty="0" err="1">
                          <a:effectLst/>
                        </a:rPr>
                        <a:t>haigusega</a:t>
                      </a:r>
                      <a:r>
                        <a:rPr lang="en-US" sz="1400" b="0" dirty="0">
                          <a:effectLst/>
                        </a:rPr>
                        <a:t> ja </a:t>
                      </a:r>
                      <a:r>
                        <a:rPr lang="en-US" sz="1400" b="0" dirty="0" err="1">
                          <a:effectLst/>
                        </a:rPr>
                        <a:t>õendussekkumistega</a:t>
                      </a:r>
                      <a:r>
                        <a:rPr lang="en-US" sz="1400" b="0" dirty="0">
                          <a:effectLst/>
                        </a:rPr>
                        <a:t> </a:t>
                      </a:r>
                      <a:r>
                        <a:rPr lang="en-US" sz="1400" b="0" dirty="0" err="1">
                          <a:effectLst/>
                        </a:rPr>
                        <a:t>seonduva</a:t>
                      </a:r>
                      <a:r>
                        <a:rPr lang="en-US" sz="1400" b="0" dirty="0">
                          <a:effectLst/>
                        </a:rPr>
                        <a:t> </a:t>
                      </a:r>
                      <a:r>
                        <a:rPr lang="en-US" sz="1400" b="0" dirty="0" err="1">
                          <a:effectLst/>
                        </a:rPr>
                        <a:t>selgitamisel</a:t>
                      </a:r>
                      <a:endParaRPr lang="et-EE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 (10,8%)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39 </a:t>
                      </a:r>
                      <a:r>
                        <a:rPr lang="en-US" sz="1400" b="1" dirty="0">
                          <a:effectLst/>
                        </a:rPr>
                        <a:t>(47%)</a:t>
                      </a:r>
                      <a:endParaRPr lang="et-EE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35 (42,2%)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21 (1,6%)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244 (18,9%)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1023 </a:t>
                      </a:r>
                      <a:r>
                        <a:rPr lang="en-US" sz="1400" b="1" dirty="0">
                          <a:effectLst/>
                        </a:rPr>
                        <a:t>(79,4%)</a:t>
                      </a:r>
                      <a:endParaRPr lang="et-EE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836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Enesekindlam patsiendi kohta info andmisel teistele tervishoiutöötajatele</a:t>
                      </a:r>
                      <a:endParaRPr lang="et-EE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 (8,4%)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37 (44,6%)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39 </a:t>
                      </a:r>
                      <a:r>
                        <a:rPr lang="en-US" sz="1400" b="1" dirty="0">
                          <a:effectLst/>
                        </a:rPr>
                        <a:t>(47%)</a:t>
                      </a:r>
                      <a:endParaRPr lang="et-EE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17 (1,3%)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227 (17,6%)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1044 </a:t>
                      </a:r>
                      <a:r>
                        <a:rPr lang="en-US" sz="1400" b="1" dirty="0">
                          <a:effectLst/>
                        </a:rPr>
                        <a:t>(81,1%)</a:t>
                      </a:r>
                      <a:endParaRPr lang="et-EE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836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err="1">
                          <a:effectLst/>
                        </a:rPr>
                        <a:t>Enesekindlam</a:t>
                      </a:r>
                      <a:r>
                        <a:rPr lang="en-US" sz="1400" b="0" dirty="0">
                          <a:effectLst/>
                        </a:rPr>
                        <a:t> </a:t>
                      </a:r>
                      <a:r>
                        <a:rPr lang="en-US" sz="1400" b="0" dirty="0" err="1">
                          <a:effectLst/>
                        </a:rPr>
                        <a:t>patsiendile</a:t>
                      </a:r>
                      <a:r>
                        <a:rPr lang="en-US" sz="1400" b="0" dirty="0">
                          <a:effectLst/>
                        </a:rPr>
                        <a:t> </a:t>
                      </a:r>
                      <a:r>
                        <a:rPr lang="en-US" sz="1400" b="0" dirty="0" err="1">
                          <a:effectLst/>
                        </a:rPr>
                        <a:t>nende</a:t>
                      </a:r>
                      <a:r>
                        <a:rPr lang="en-US" sz="1400" b="0" dirty="0">
                          <a:effectLst/>
                        </a:rPr>
                        <a:t> </a:t>
                      </a:r>
                      <a:r>
                        <a:rPr lang="en-US" sz="1400" b="0" dirty="0" err="1">
                          <a:effectLst/>
                        </a:rPr>
                        <a:t>õendussekkumiste</a:t>
                      </a:r>
                      <a:r>
                        <a:rPr lang="en-US" sz="1400" b="0" dirty="0">
                          <a:effectLst/>
                        </a:rPr>
                        <a:t> </a:t>
                      </a:r>
                      <a:r>
                        <a:rPr lang="en-US" sz="1400" b="0" dirty="0" err="1">
                          <a:effectLst/>
                        </a:rPr>
                        <a:t>osutamisel</a:t>
                      </a:r>
                      <a:r>
                        <a:rPr lang="en-US" sz="1400" b="0" dirty="0">
                          <a:effectLst/>
                        </a:rPr>
                        <a:t>, </a:t>
                      </a:r>
                      <a:r>
                        <a:rPr lang="en-US" sz="1400" b="0" dirty="0" err="1">
                          <a:effectLst/>
                        </a:rPr>
                        <a:t>mis</a:t>
                      </a:r>
                      <a:r>
                        <a:rPr lang="en-US" sz="1400" b="0" dirty="0">
                          <a:effectLst/>
                        </a:rPr>
                        <a:t> </a:t>
                      </a:r>
                      <a:r>
                        <a:rPr lang="en-US" sz="1400" b="0" dirty="0" err="1">
                          <a:effectLst/>
                        </a:rPr>
                        <a:t>tagavad</a:t>
                      </a:r>
                      <a:r>
                        <a:rPr lang="en-US" sz="1400" b="0" dirty="0">
                          <a:effectLst/>
                        </a:rPr>
                        <a:t> </a:t>
                      </a:r>
                      <a:r>
                        <a:rPr lang="en-US" sz="1400" b="0" dirty="0" err="1">
                          <a:effectLst/>
                        </a:rPr>
                        <a:t>patsiendile</a:t>
                      </a:r>
                      <a:r>
                        <a:rPr lang="en-US" sz="1400" b="0" dirty="0">
                          <a:effectLst/>
                        </a:rPr>
                        <a:t> </a:t>
                      </a:r>
                      <a:r>
                        <a:rPr lang="en-US" sz="1400" b="0" dirty="0" err="1">
                          <a:effectLst/>
                        </a:rPr>
                        <a:t>ohutuse</a:t>
                      </a:r>
                      <a:endParaRPr lang="et-EE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 (6%)</a:t>
                      </a:r>
                      <a:endParaRPr lang="et-E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40 (</a:t>
                      </a:r>
                      <a:r>
                        <a:rPr lang="en-US" sz="1400" b="1" dirty="0">
                          <a:effectLst/>
                        </a:rPr>
                        <a:t>48,2%)</a:t>
                      </a:r>
                      <a:endParaRPr lang="et-EE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38 (45,8%)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 (1,2%)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214 (16,6%)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1057 </a:t>
                      </a:r>
                      <a:r>
                        <a:rPr lang="en-US" sz="1400" b="1" dirty="0">
                          <a:effectLst/>
                        </a:rPr>
                        <a:t>(82,1%)</a:t>
                      </a:r>
                      <a:endParaRPr lang="et-EE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836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err="1">
                          <a:effectLst/>
                        </a:rPr>
                        <a:t>Enesekindel</a:t>
                      </a:r>
                      <a:r>
                        <a:rPr lang="en-US" sz="1400" b="0" dirty="0">
                          <a:effectLst/>
                        </a:rPr>
                        <a:t> </a:t>
                      </a:r>
                      <a:r>
                        <a:rPr lang="en-US" sz="1400" b="0" dirty="0" err="1">
                          <a:effectLst/>
                        </a:rPr>
                        <a:t>tõenduspõhiste</a:t>
                      </a:r>
                      <a:r>
                        <a:rPr lang="en-US" sz="1400" b="0" dirty="0">
                          <a:effectLst/>
                        </a:rPr>
                        <a:t> </a:t>
                      </a:r>
                      <a:r>
                        <a:rPr lang="en-US" sz="1400" b="0" dirty="0" err="1">
                          <a:effectLst/>
                        </a:rPr>
                        <a:t>õendusekkumiste</a:t>
                      </a:r>
                      <a:r>
                        <a:rPr lang="en-US" sz="1400" b="0" dirty="0">
                          <a:effectLst/>
                        </a:rPr>
                        <a:t> </a:t>
                      </a:r>
                      <a:r>
                        <a:rPr lang="en-US" sz="1400" b="0" dirty="0" err="1">
                          <a:effectLst/>
                        </a:rPr>
                        <a:t>rakendamisel</a:t>
                      </a:r>
                      <a:endParaRPr lang="et-EE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 (4,8%)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49 </a:t>
                      </a:r>
                      <a:r>
                        <a:rPr lang="en-US" sz="1400" b="1" dirty="0">
                          <a:effectLst/>
                        </a:rPr>
                        <a:t>(59%)</a:t>
                      </a:r>
                      <a:endParaRPr lang="et-EE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30 (36,1%)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28 (2,2%)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244 (18,9%)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1016 </a:t>
                      </a:r>
                      <a:r>
                        <a:rPr lang="en-US" sz="1400" b="1" dirty="0">
                          <a:effectLst/>
                        </a:rPr>
                        <a:t>(78,9%)</a:t>
                      </a:r>
                      <a:endParaRPr lang="et-EE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964483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8200" y="100012"/>
            <a:ext cx="10515600" cy="1325563"/>
          </a:xfrm>
        </p:spPr>
        <p:txBody>
          <a:bodyPr/>
          <a:lstStyle/>
          <a:p>
            <a:r>
              <a:rPr lang="en-US" b="1" dirty="0"/>
              <a:t>TULEMUSTE VÕRDLUS VARASEMATE UURINGUTEGA (7)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838200" y="1339850"/>
            <a:ext cx="10515600" cy="4351338"/>
          </a:xfrm>
        </p:spPr>
        <p:txBody>
          <a:bodyPr/>
          <a:lstStyle/>
          <a:p>
            <a:r>
              <a:rPr lang="en-US" dirty="0" err="1"/>
              <a:t>Üliõpilaste</a:t>
            </a:r>
            <a:r>
              <a:rPr lang="en-US" dirty="0"/>
              <a:t> </a:t>
            </a:r>
            <a:r>
              <a:rPr lang="en-US" dirty="0" err="1"/>
              <a:t>hinnang</a:t>
            </a:r>
            <a:r>
              <a:rPr lang="en-US" dirty="0"/>
              <a:t> </a:t>
            </a:r>
            <a:r>
              <a:rPr lang="en-US" dirty="0" err="1"/>
              <a:t>debriifingule</a:t>
            </a:r>
            <a:r>
              <a:rPr lang="en-US" dirty="0"/>
              <a:t> (1)</a:t>
            </a:r>
          </a:p>
          <a:p>
            <a:pPr marL="0" indent="0">
              <a:buNone/>
            </a:pPr>
            <a:endParaRPr lang="et-EE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9166028"/>
              </p:ext>
            </p:extLst>
          </p:nvPr>
        </p:nvGraphicFramePr>
        <p:xfrm>
          <a:off x="295277" y="1729740"/>
          <a:ext cx="10582274" cy="49390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6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61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00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049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Väide</a:t>
                      </a:r>
                      <a:endParaRPr lang="et-E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Eesti</a:t>
                      </a:r>
                      <a:r>
                        <a:rPr lang="en-US" sz="1600" dirty="0">
                          <a:effectLst/>
                        </a:rPr>
                        <a:t> (2018)</a:t>
                      </a:r>
                      <a:endParaRPr lang="et-EE" sz="16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N=83</a:t>
                      </a:r>
                      <a:endParaRPr lang="et-E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USA </a:t>
                      </a:r>
                      <a:endParaRPr lang="et-EE" sz="16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Leighton jt (2015)</a:t>
                      </a:r>
                      <a:endParaRPr lang="et-EE" sz="16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N=1288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Mean±SD</a:t>
                      </a:r>
                      <a:endParaRPr lang="et-E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Mean±SD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 err="1">
                          <a:effectLst/>
                        </a:rPr>
                        <a:t>Simulatsioonile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järgnev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arutelu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toetas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õppimist</a:t>
                      </a:r>
                      <a:endParaRPr lang="et-EE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2,58±0,57</a:t>
                      </a:r>
                      <a:endParaRPr lang="et-EE" sz="1600" b="1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(n=83)</a:t>
                      </a:r>
                      <a:endParaRPr lang="et-E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2,90±0,32</a:t>
                      </a:r>
                      <a:endParaRPr lang="et-E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 err="1">
                          <a:effectLst/>
                        </a:rPr>
                        <a:t>Simulatsioonile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järgnev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arutelu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aitas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sõnastada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oma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tundeid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enne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stsenaariumile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keskendumist</a:t>
                      </a:r>
                      <a:endParaRPr lang="et-EE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2,33±0,65</a:t>
                      </a:r>
                      <a:endParaRPr lang="et-EE" sz="16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(n=81)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2,87±0,36</a:t>
                      </a:r>
                      <a:endParaRPr lang="et-E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 err="1">
                          <a:effectLst/>
                        </a:rPr>
                        <a:t>Simulatsioonile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järgnev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arutelu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oli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väärtuslik</a:t>
                      </a:r>
                      <a:r>
                        <a:rPr lang="en-US" sz="1600" b="0" dirty="0">
                          <a:effectLst/>
                        </a:rPr>
                        <a:t>, </a:t>
                      </a:r>
                      <a:r>
                        <a:rPr lang="en-US" sz="1600" b="0" dirty="0" err="1">
                          <a:effectLst/>
                        </a:rPr>
                        <a:t>sest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arendas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kliinilise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otsustamise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võimekust</a:t>
                      </a:r>
                      <a:endParaRPr lang="et-EE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2,48±0,67</a:t>
                      </a:r>
                      <a:endParaRPr lang="et-EE" sz="16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(n=83)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2,90±0,32</a:t>
                      </a:r>
                      <a:endParaRPr lang="et-E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 err="1">
                          <a:effectLst/>
                        </a:rPr>
                        <a:t>Simulatsioonile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järgnev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arutelu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andis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võimaluse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eneserefleksiooniks</a:t>
                      </a:r>
                      <a:endParaRPr lang="et-EE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2,42±0,61</a:t>
                      </a:r>
                      <a:endParaRPr lang="et-EE" sz="16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(n=83)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2,90±0,32</a:t>
                      </a:r>
                      <a:endParaRPr lang="et-E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 err="1">
                          <a:effectLst/>
                        </a:rPr>
                        <a:t>Simulatsioonile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järneva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arutelu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jooksul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toimus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pidev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konstruktiivne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hindamine</a:t>
                      </a:r>
                      <a:r>
                        <a:rPr lang="en-US" sz="1600" b="0" dirty="0">
                          <a:effectLst/>
                        </a:rPr>
                        <a:t>/</a:t>
                      </a:r>
                      <a:r>
                        <a:rPr lang="en-US" sz="1600" b="0" dirty="0" err="1">
                          <a:effectLst/>
                        </a:rPr>
                        <a:t>tagasiside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saamine</a:t>
                      </a:r>
                      <a:endParaRPr lang="et-EE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2,43±0,65</a:t>
                      </a:r>
                      <a:endParaRPr lang="et-EE" sz="16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(n=83)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2,90±0,31</a:t>
                      </a:r>
                      <a:endParaRPr lang="et-E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25387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19150" y="136525"/>
            <a:ext cx="10515600" cy="1325563"/>
          </a:xfrm>
        </p:spPr>
        <p:txBody>
          <a:bodyPr/>
          <a:lstStyle/>
          <a:p>
            <a:r>
              <a:rPr lang="en-US" b="1" dirty="0"/>
              <a:t>TULEMUSTE VÕRDLUS VARASEMATE UURINGUTEGA (8)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614362" y="1311275"/>
            <a:ext cx="10515600" cy="4351338"/>
          </a:xfrm>
        </p:spPr>
        <p:txBody>
          <a:bodyPr/>
          <a:lstStyle/>
          <a:p>
            <a:r>
              <a:rPr lang="en-US" dirty="0" err="1"/>
              <a:t>Üliõpilaste</a:t>
            </a:r>
            <a:r>
              <a:rPr lang="en-US" dirty="0"/>
              <a:t> </a:t>
            </a:r>
            <a:r>
              <a:rPr lang="en-US" dirty="0" err="1"/>
              <a:t>hinnang</a:t>
            </a:r>
            <a:r>
              <a:rPr lang="en-US" dirty="0"/>
              <a:t> </a:t>
            </a:r>
            <a:r>
              <a:rPr lang="en-US" dirty="0" err="1"/>
              <a:t>debriifingule</a:t>
            </a:r>
            <a:r>
              <a:rPr lang="en-US" dirty="0"/>
              <a:t> (2)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t-EE" dirty="0"/>
          </a:p>
          <a:p>
            <a:endParaRPr lang="et-EE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504892"/>
              </p:ext>
            </p:extLst>
          </p:nvPr>
        </p:nvGraphicFramePr>
        <p:xfrm>
          <a:off x="228599" y="1740958"/>
          <a:ext cx="11650134" cy="48284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011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25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25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05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13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80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38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01282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Väide</a:t>
                      </a:r>
                      <a:endParaRPr lang="et-E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Eesti</a:t>
                      </a:r>
                      <a:r>
                        <a:rPr lang="en-US" sz="1600" dirty="0">
                          <a:effectLst/>
                        </a:rPr>
                        <a:t> (2018)</a:t>
                      </a:r>
                      <a:endParaRPr lang="et-EE" sz="16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N=83</a:t>
                      </a:r>
                      <a:endParaRPr lang="et-E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USA </a:t>
                      </a:r>
                      <a:endParaRPr lang="et-EE" sz="16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Leighton </a:t>
                      </a:r>
                      <a:r>
                        <a:rPr lang="en-US" sz="1600" dirty="0" err="1">
                          <a:effectLst/>
                        </a:rPr>
                        <a:t>jt</a:t>
                      </a:r>
                      <a:r>
                        <a:rPr lang="en-US" sz="1600" dirty="0">
                          <a:effectLst/>
                        </a:rPr>
                        <a:t> (2015)</a:t>
                      </a:r>
                      <a:endParaRPr lang="et-EE" sz="16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N=1288 </a:t>
                      </a:r>
                      <a:endParaRPr lang="et-E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t-E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t-E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41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t-E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Üldse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ei</a:t>
                      </a:r>
                      <a:r>
                        <a:rPr lang="en-US" sz="1600" dirty="0">
                          <a:effectLst/>
                        </a:rPr>
                        <a:t> ole </a:t>
                      </a:r>
                      <a:r>
                        <a:rPr lang="en-US" sz="1600" dirty="0" err="1">
                          <a:effectLst/>
                        </a:rPr>
                        <a:t>nõus</a:t>
                      </a:r>
                      <a:endParaRPr lang="et-E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Osaliselt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nõus</a:t>
                      </a:r>
                      <a:endParaRPr lang="et-E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Täiesti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nõus</a:t>
                      </a:r>
                      <a:endParaRPr lang="et-E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Üldse ei ole nõus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Osaliselt nõus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Täiesti nõus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162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 err="1">
                          <a:effectLst/>
                        </a:rPr>
                        <a:t>Simulatsioonile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järgnev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arutelu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toetas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õppimist</a:t>
                      </a:r>
                      <a:endParaRPr lang="et-EE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 (3,6%)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29 (34,9%)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51 </a:t>
                      </a:r>
                      <a:r>
                        <a:rPr lang="en-US" sz="1600" b="1" dirty="0">
                          <a:effectLst/>
                        </a:rPr>
                        <a:t>(61,4%)</a:t>
                      </a:r>
                      <a:endParaRPr lang="et-E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 (0,5%)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115 (8,9%)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1165 </a:t>
                      </a:r>
                      <a:r>
                        <a:rPr lang="en-US" sz="1600" b="1" dirty="0">
                          <a:effectLst/>
                        </a:rPr>
                        <a:t>(90,5%)</a:t>
                      </a:r>
                      <a:endParaRPr lang="et-E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162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 err="1">
                          <a:effectLst/>
                        </a:rPr>
                        <a:t>Simulatsioonile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järgnev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arutelu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aitas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sõnastada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oma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tundeid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enne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stsenaariumile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keskendumist</a:t>
                      </a:r>
                      <a:r>
                        <a:rPr lang="en-US" sz="1600" b="0" dirty="0">
                          <a:effectLst/>
                        </a:rPr>
                        <a:t> (n=81)</a:t>
                      </a:r>
                      <a:endParaRPr lang="et-EE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 (9,6%)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38 </a:t>
                      </a:r>
                      <a:r>
                        <a:rPr lang="en-US" sz="1600" b="1" dirty="0">
                          <a:effectLst/>
                        </a:rPr>
                        <a:t>(45,8%)</a:t>
                      </a:r>
                      <a:endParaRPr lang="et-E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35 (42,2%)</a:t>
                      </a:r>
                      <a:endParaRPr lang="et-E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12 (0,9%)</a:t>
                      </a:r>
                      <a:endParaRPr lang="et-E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143 (11,1%)</a:t>
                      </a:r>
                      <a:endParaRPr lang="et-E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1132 </a:t>
                      </a:r>
                      <a:r>
                        <a:rPr lang="en-US" sz="1600" b="1" dirty="0">
                          <a:effectLst/>
                        </a:rPr>
                        <a:t>(87,9%)</a:t>
                      </a:r>
                      <a:endParaRPr lang="et-E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162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 err="1">
                          <a:effectLst/>
                        </a:rPr>
                        <a:t>Simulatsioonile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järgnev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arutelu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oli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väärtuslik</a:t>
                      </a:r>
                      <a:r>
                        <a:rPr lang="en-US" sz="1600" b="0" dirty="0">
                          <a:effectLst/>
                        </a:rPr>
                        <a:t>, </a:t>
                      </a:r>
                      <a:r>
                        <a:rPr lang="en-US" sz="1600" b="0" dirty="0" err="1">
                          <a:effectLst/>
                        </a:rPr>
                        <a:t>sest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arendas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kliinilise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otsustamise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võimekust</a:t>
                      </a:r>
                      <a:endParaRPr lang="et-EE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 (9,6%)</a:t>
                      </a:r>
                      <a:endParaRPr lang="et-E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27 (32,5%)</a:t>
                      </a:r>
                      <a:endParaRPr lang="et-E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48 </a:t>
                      </a:r>
                      <a:r>
                        <a:rPr lang="en-US" sz="1600" b="1" dirty="0">
                          <a:effectLst/>
                        </a:rPr>
                        <a:t>(57,8%)</a:t>
                      </a:r>
                      <a:endParaRPr lang="et-E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 (0,5%)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118 (9,2%)</a:t>
                      </a:r>
                      <a:endParaRPr lang="et-E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1163 </a:t>
                      </a:r>
                      <a:r>
                        <a:rPr lang="en-US" sz="1600" b="1" dirty="0">
                          <a:effectLst/>
                        </a:rPr>
                        <a:t>(90,3%)</a:t>
                      </a:r>
                      <a:endParaRPr lang="et-E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162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 err="1">
                          <a:effectLst/>
                        </a:rPr>
                        <a:t>Simulatsioonile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järgnev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arutelu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andis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võimaluse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eneserefleksiooniks</a:t>
                      </a:r>
                      <a:endParaRPr lang="et-EE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 (6%)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38 (45,8%)</a:t>
                      </a:r>
                      <a:endParaRPr lang="et-E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40 </a:t>
                      </a:r>
                      <a:r>
                        <a:rPr lang="en-US" sz="1600" b="1" dirty="0">
                          <a:effectLst/>
                        </a:rPr>
                        <a:t>(48,2%)</a:t>
                      </a:r>
                      <a:endParaRPr lang="et-E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 (0,5%)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112 (8,7%)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1168 </a:t>
                      </a:r>
                      <a:r>
                        <a:rPr lang="en-US" sz="1600" b="1" dirty="0">
                          <a:effectLst/>
                        </a:rPr>
                        <a:t>(90,7%)</a:t>
                      </a:r>
                      <a:endParaRPr lang="et-E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162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 err="1">
                          <a:effectLst/>
                        </a:rPr>
                        <a:t>Simulatsioonile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järneva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arutelu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jooksul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toimus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pidev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konstruktiivne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hindamine</a:t>
                      </a:r>
                      <a:r>
                        <a:rPr lang="en-US" sz="1600" b="0" dirty="0">
                          <a:effectLst/>
                        </a:rPr>
                        <a:t>/</a:t>
                      </a:r>
                      <a:r>
                        <a:rPr lang="en-US" sz="1600" b="0" dirty="0" err="1">
                          <a:effectLst/>
                        </a:rPr>
                        <a:t>tagasiside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saamine</a:t>
                      </a:r>
                      <a:endParaRPr lang="et-EE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 (8,4%)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33 (39,8%)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43 </a:t>
                      </a:r>
                      <a:r>
                        <a:rPr lang="en-US" sz="1600" b="1" dirty="0">
                          <a:effectLst/>
                        </a:rPr>
                        <a:t>(51,8%)</a:t>
                      </a:r>
                      <a:endParaRPr lang="et-E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 (0,5%)</a:t>
                      </a:r>
                      <a:endParaRPr lang="et-E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115 (8,9%)</a:t>
                      </a:r>
                      <a:endParaRPr lang="et-E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1166 </a:t>
                      </a:r>
                      <a:r>
                        <a:rPr lang="en-US" sz="1600" b="1" dirty="0">
                          <a:effectLst/>
                        </a:rPr>
                        <a:t>(90,5%)</a:t>
                      </a:r>
                      <a:endParaRPr lang="et-E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369004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JÄRELDUSED</a:t>
            </a:r>
            <a:endParaRPr lang="et-EE" b="1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Kõige</a:t>
            </a:r>
            <a:r>
              <a:rPr lang="en-US" dirty="0"/>
              <a:t> </a:t>
            </a:r>
            <a:r>
              <a:rPr lang="en-US" dirty="0" err="1"/>
              <a:t>kõrgemalt</a:t>
            </a:r>
            <a:r>
              <a:rPr lang="en-US" dirty="0"/>
              <a:t> </a:t>
            </a:r>
            <a:r>
              <a:rPr lang="en-US" dirty="0" err="1"/>
              <a:t>hinnati</a:t>
            </a:r>
            <a:r>
              <a:rPr lang="en-US" dirty="0"/>
              <a:t> </a:t>
            </a:r>
            <a:r>
              <a:rPr lang="en-US" dirty="0" err="1"/>
              <a:t>simulatsioonõppe</a:t>
            </a:r>
            <a:r>
              <a:rPr lang="en-US" dirty="0"/>
              <a:t> </a:t>
            </a:r>
            <a:r>
              <a:rPr lang="en-US" dirty="0" err="1"/>
              <a:t>efektiivsust</a:t>
            </a:r>
            <a:r>
              <a:rPr lang="en-US" dirty="0"/>
              <a:t> </a:t>
            </a:r>
            <a:r>
              <a:rPr lang="en-US" dirty="0" err="1"/>
              <a:t>prebriifingule</a:t>
            </a:r>
            <a:r>
              <a:rPr lang="en-US" dirty="0"/>
              <a:t>, </a:t>
            </a:r>
            <a:r>
              <a:rPr lang="en-US" dirty="0" err="1"/>
              <a:t>kus</a:t>
            </a:r>
            <a:r>
              <a:rPr lang="en-US" dirty="0"/>
              <a:t> </a:t>
            </a:r>
            <a:r>
              <a:rPr lang="en-US" dirty="0" err="1"/>
              <a:t>kõige</a:t>
            </a:r>
            <a:r>
              <a:rPr lang="en-US" dirty="0"/>
              <a:t> </a:t>
            </a:r>
            <a:r>
              <a:rPr lang="en-US" dirty="0" err="1"/>
              <a:t>kõrgemalt</a:t>
            </a:r>
            <a:r>
              <a:rPr lang="en-US" dirty="0"/>
              <a:t> </a:t>
            </a:r>
            <a:r>
              <a:rPr lang="en-US" dirty="0" err="1"/>
              <a:t>hinnati</a:t>
            </a:r>
            <a:r>
              <a:rPr lang="en-US" dirty="0"/>
              <a:t> </a:t>
            </a:r>
            <a:r>
              <a:rPr lang="en-US" dirty="0" err="1"/>
              <a:t>simulatsioonile</a:t>
            </a:r>
            <a:r>
              <a:rPr lang="en-US" dirty="0"/>
              <a:t> </a:t>
            </a:r>
            <a:r>
              <a:rPr lang="en-US" dirty="0" err="1"/>
              <a:t>eelneva</a:t>
            </a:r>
            <a:r>
              <a:rPr lang="en-US" dirty="0"/>
              <a:t> </a:t>
            </a:r>
            <a:r>
              <a:rPr lang="en-US" dirty="0" err="1"/>
              <a:t>arutelu</a:t>
            </a:r>
            <a:r>
              <a:rPr lang="en-US" dirty="0"/>
              <a:t> </a:t>
            </a:r>
            <a:r>
              <a:rPr lang="en-US" dirty="0" err="1"/>
              <a:t>kasulikkust</a:t>
            </a:r>
            <a:r>
              <a:rPr lang="en-US" dirty="0"/>
              <a:t>. </a:t>
            </a:r>
            <a:r>
              <a:rPr lang="en-US" dirty="0" err="1"/>
              <a:t>Kõige</a:t>
            </a:r>
            <a:r>
              <a:rPr lang="en-US" dirty="0"/>
              <a:t> </a:t>
            </a:r>
            <a:r>
              <a:rPr lang="en-US" dirty="0" err="1"/>
              <a:t>madalamalt</a:t>
            </a:r>
            <a:r>
              <a:rPr lang="en-US" dirty="0"/>
              <a:t> </a:t>
            </a:r>
            <a:r>
              <a:rPr lang="en-US" dirty="0" err="1"/>
              <a:t>hinnati</a:t>
            </a:r>
            <a:r>
              <a:rPr lang="en-US" dirty="0"/>
              <a:t> </a:t>
            </a:r>
            <a:r>
              <a:rPr lang="en-US" dirty="0" err="1"/>
              <a:t>simulatsioonõppe</a:t>
            </a:r>
            <a:r>
              <a:rPr lang="en-US" dirty="0"/>
              <a:t> </a:t>
            </a:r>
            <a:r>
              <a:rPr lang="en-US" dirty="0" err="1"/>
              <a:t>efektiivsust</a:t>
            </a:r>
            <a:r>
              <a:rPr lang="en-US" dirty="0"/>
              <a:t> </a:t>
            </a:r>
            <a:r>
              <a:rPr lang="en-US" dirty="0" err="1"/>
              <a:t>õppimise</a:t>
            </a:r>
            <a:r>
              <a:rPr lang="en-US" dirty="0"/>
              <a:t> </a:t>
            </a:r>
            <a:r>
              <a:rPr lang="en-US" dirty="0" err="1"/>
              <a:t>seisukohalt</a:t>
            </a:r>
            <a:r>
              <a:rPr lang="en-US" dirty="0"/>
              <a:t>, </a:t>
            </a:r>
            <a:r>
              <a:rPr lang="en-US" dirty="0" err="1"/>
              <a:t>kus</a:t>
            </a:r>
            <a:r>
              <a:rPr lang="en-US" dirty="0"/>
              <a:t> </a:t>
            </a:r>
            <a:r>
              <a:rPr lang="en-US" dirty="0" err="1"/>
              <a:t>kõige</a:t>
            </a:r>
            <a:r>
              <a:rPr lang="en-US" dirty="0"/>
              <a:t> </a:t>
            </a:r>
            <a:r>
              <a:rPr lang="en-US" dirty="0" err="1"/>
              <a:t>madalama</a:t>
            </a:r>
            <a:r>
              <a:rPr lang="en-US" dirty="0"/>
              <a:t> </a:t>
            </a:r>
            <a:r>
              <a:rPr lang="en-US" dirty="0" err="1"/>
              <a:t>hinnangu</a:t>
            </a:r>
            <a:r>
              <a:rPr lang="en-US" dirty="0"/>
              <a:t> </a:t>
            </a:r>
            <a:r>
              <a:rPr lang="en-US" dirty="0" err="1"/>
              <a:t>sai</a:t>
            </a:r>
            <a:r>
              <a:rPr lang="en-US" dirty="0"/>
              <a:t> </a:t>
            </a:r>
            <a:r>
              <a:rPr lang="en-US" dirty="0" err="1"/>
              <a:t>julgus</a:t>
            </a:r>
            <a:r>
              <a:rPr lang="en-US" dirty="0"/>
              <a:t> </a:t>
            </a:r>
            <a:r>
              <a:rPr lang="en-US" dirty="0" err="1"/>
              <a:t>teha</a:t>
            </a:r>
            <a:r>
              <a:rPr lang="en-US" dirty="0"/>
              <a:t> </a:t>
            </a:r>
            <a:r>
              <a:rPr lang="en-US" dirty="0" err="1"/>
              <a:t>kliinilisi</a:t>
            </a:r>
            <a:r>
              <a:rPr lang="en-US" dirty="0"/>
              <a:t> </a:t>
            </a:r>
            <a:r>
              <a:rPr lang="en-US" dirty="0" err="1"/>
              <a:t>otsuseid</a:t>
            </a:r>
            <a:r>
              <a:rPr lang="en-US" dirty="0"/>
              <a:t>. </a:t>
            </a:r>
            <a:r>
              <a:rPr lang="en-US" dirty="0" err="1"/>
              <a:t>Simulatsioonõppe</a:t>
            </a:r>
            <a:r>
              <a:rPr lang="en-US" dirty="0"/>
              <a:t> </a:t>
            </a:r>
            <a:r>
              <a:rPr lang="en-US" dirty="0" err="1"/>
              <a:t>efektiivsus</a:t>
            </a:r>
            <a:r>
              <a:rPr lang="en-US" dirty="0"/>
              <a:t> on </a:t>
            </a:r>
            <a:r>
              <a:rPr lang="en-US" dirty="0" err="1"/>
              <a:t>seotud</a:t>
            </a:r>
            <a:r>
              <a:rPr lang="en-US" dirty="0"/>
              <a:t> </a:t>
            </a:r>
            <a:r>
              <a:rPr lang="en-US" dirty="0" err="1"/>
              <a:t>eelneva</a:t>
            </a:r>
            <a:r>
              <a:rPr lang="en-US" dirty="0"/>
              <a:t> </a:t>
            </a:r>
            <a:r>
              <a:rPr lang="en-US" dirty="0" err="1"/>
              <a:t>töökogemusega</a:t>
            </a:r>
            <a:r>
              <a:rPr lang="en-US" dirty="0"/>
              <a:t> </a:t>
            </a:r>
            <a:r>
              <a:rPr lang="en-US" dirty="0" err="1"/>
              <a:t>tervishoius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SET-M </a:t>
            </a:r>
            <a:r>
              <a:rPr lang="en-US" dirty="0" err="1"/>
              <a:t>mõõdik</a:t>
            </a:r>
            <a:r>
              <a:rPr lang="en-US" dirty="0"/>
              <a:t> on </a:t>
            </a:r>
            <a:r>
              <a:rPr lang="en-US" dirty="0" err="1"/>
              <a:t>kasutajasõbralik</a:t>
            </a:r>
            <a:r>
              <a:rPr lang="en-US" dirty="0"/>
              <a:t>, </a:t>
            </a:r>
            <a:r>
              <a:rPr lang="en-US" dirty="0" err="1"/>
              <a:t>kus</a:t>
            </a:r>
            <a:r>
              <a:rPr lang="en-US" dirty="0"/>
              <a:t> </a:t>
            </a:r>
            <a:r>
              <a:rPr lang="en-US" dirty="0" err="1"/>
              <a:t>kõige</a:t>
            </a:r>
            <a:r>
              <a:rPr lang="en-US" dirty="0"/>
              <a:t> </a:t>
            </a:r>
            <a:r>
              <a:rPr lang="en-US" dirty="0" err="1"/>
              <a:t>kõrgemalt</a:t>
            </a:r>
            <a:r>
              <a:rPr lang="en-US" dirty="0"/>
              <a:t> </a:t>
            </a:r>
            <a:r>
              <a:rPr lang="en-US" dirty="0" err="1"/>
              <a:t>hinnati</a:t>
            </a:r>
            <a:r>
              <a:rPr lang="en-US" dirty="0"/>
              <a:t> </a:t>
            </a:r>
            <a:r>
              <a:rPr lang="en-US" dirty="0" err="1"/>
              <a:t>mõõdiku</a:t>
            </a:r>
            <a:r>
              <a:rPr lang="en-US" dirty="0"/>
              <a:t> </a:t>
            </a:r>
            <a:r>
              <a:rPr lang="en-US" dirty="0" err="1"/>
              <a:t>sõnastuse</a:t>
            </a:r>
            <a:r>
              <a:rPr lang="en-US" dirty="0"/>
              <a:t> </a:t>
            </a:r>
            <a:r>
              <a:rPr lang="en-US" dirty="0" err="1"/>
              <a:t>arusaadavust</a:t>
            </a:r>
            <a:r>
              <a:rPr lang="en-US" dirty="0"/>
              <a:t>. </a:t>
            </a:r>
            <a:r>
              <a:rPr lang="en-US" dirty="0" err="1"/>
              <a:t>Kõige</a:t>
            </a:r>
            <a:r>
              <a:rPr lang="en-US" dirty="0"/>
              <a:t> </a:t>
            </a:r>
            <a:r>
              <a:rPr lang="en-US" dirty="0" err="1"/>
              <a:t>madalamalt</a:t>
            </a:r>
            <a:r>
              <a:rPr lang="en-US" dirty="0"/>
              <a:t> </a:t>
            </a:r>
            <a:r>
              <a:rPr lang="en-US" dirty="0" err="1"/>
              <a:t>hinnati</a:t>
            </a:r>
            <a:r>
              <a:rPr lang="en-US" dirty="0"/>
              <a:t> </a:t>
            </a:r>
            <a:r>
              <a:rPr lang="en-US" dirty="0" err="1"/>
              <a:t>mõõdiku</a:t>
            </a:r>
            <a:r>
              <a:rPr lang="en-US" dirty="0"/>
              <a:t> </a:t>
            </a:r>
            <a:r>
              <a:rPr lang="en-US" dirty="0" err="1"/>
              <a:t>sobivust</a:t>
            </a:r>
            <a:r>
              <a:rPr lang="en-US" dirty="0"/>
              <a:t> </a:t>
            </a:r>
            <a:r>
              <a:rPr lang="en-US" dirty="0" err="1"/>
              <a:t>õppevahendiks</a:t>
            </a:r>
            <a:r>
              <a:rPr lang="en-US" dirty="0"/>
              <a:t>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984591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graphicFrame>
        <p:nvGraphicFramePr>
          <p:cNvPr id="4" name="Sisu kohatäid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962776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88330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graphicFrame>
        <p:nvGraphicFramePr>
          <p:cNvPr id="4" name="Sisu kohatäid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356299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20853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 dirty="0"/>
          </a:p>
        </p:txBody>
      </p:sp>
      <p:graphicFrame>
        <p:nvGraphicFramePr>
          <p:cNvPr id="4" name="Sisu kohatäid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036410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79568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graphicFrame>
        <p:nvGraphicFramePr>
          <p:cNvPr id="4" name="Sisu kohatäid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488887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343400" y="3132667"/>
            <a:ext cx="215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39,7%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641687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SIMULATSIOONÕPPE EFEKTIIVSUS </a:t>
            </a:r>
            <a:br>
              <a:rPr lang="et-EE" dirty="0"/>
            </a:b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/>
              <a:t>SET-M </a:t>
            </a:r>
            <a:r>
              <a:rPr lang="en-US" dirty="0" err="1"/>
              <a:t>mõõdik</a:t>
            </a:r>
            <a:r>
              <a:rPr lang="en-US" dirty="0"/>
              <a:t> </a:t>
            </a:r>
            <a:r>
              <a:rPr lang="en-US" dirty="0" err="1"/>
              <a:t>jaguneb</a:t>
            </a:r>
            <a:r>
              <a:rPr lang="en-US" dirty="0"/>
              <a:t> </a:t>
            </a:r>
            <a:r>
              <a:rPr lang="en-US" dirty="0" err="1"/>
              <a:t>neljaks</a:t>
            </a:r>
            <a:r>
              <a:rPr lang="en-US" dirty="0"/>
              <a:t> </a:t>
            </a:r>
            <a:r>
              <a:rPr lang="en-US" dirty="0" err="1"/>
              <a:t>alaskaalaks</a:t>
            </a:r>
            <a:r>
              <a:rPr lang="en-US" dirty="0"/>
              <a:t>:</a:t>
            </a:r>
            <a:endParaRPr lang="et-EE" dirty="0"/>
          </a:p>
          <a:p>
            <a:pPr lvl="0" algn="just"/>
            <a:r>
              <a:rPr lang="en-US" dirty="0" err="1"/>
              <a:t>Prebriifing</a:t>
            </a:r>
            <a:r>
              <a:rPr lang="en-US" dirty="0"/>
              <a:t> (</a:t>
            </a:r>
            <a:r>
              <a:rPr lang="en-US" dirty="0" err="1"/>
              <a:t>Prebriefing</a:t>
            </a:r>
            <a:r>
              <a:rPr lang="en-US" dirty="0"/>
              <a:t>) –</a:t>
            </a:r>
            <a:r>
              <a:rPr lang="en-US" dirty="0" err="1"/>
              <a:t>väited</a:t>
            </a:r>
            <a:r>
              <a:rPr lang="en-US" dirty="0"/>
              <a:t> 1,2 (2 </a:t>
            </a:r>
            <a:r>
              <a:rPr lang="en-US" dirty="0" err="1"/>
              <a:t>väidet</a:t>
            </a:r>
            <a:r>
              <a:rPr lang="en-US" dirty="0"/>
              <a:t>)</a:t>
            </a:r>
            <a:endParaRPr lang="et-EE" dirty="0"/>
          </a:p>
          <a:p>
            <a:pPr lvl="0" algn="just"/>
            <a:r>
              <a:rPr lang="en-US" dirty="0" err="1"/>
              <a:t>Õppimine</a:t>
            </a:r>
            <a:r>
              <a:rPr lang="en-US" dirty="0"/>
              <a:t>(Learning) – </a:t>
            </a:r>
            <a:r>
              <a:rPr lang="en-US" dirty="0" err="1"/>
              <a:t>väited</a:t>
            </a:r>
            <a:r>
              <a:rPr lang="en-US" dirty="0"/>
              <a:t> 3, 4, 5, 6, 7, 8 (6 </a:t>
            </a:r>
            <a:r>
              <a:rPr lang="en-US" dirty="0" err="1"/>
              <a:t>väidet</a:t>
            </a:r>
            <a:r>
              <a:rPr lang="en-US" dirty="0"/>
              <a:t>)</a:t>
            </a:r>
            <a:endParaRPr lang="et-EE" dirty="0"/>
          </a:p>
          <a:p>
            <a:pPr lvl="0" algn="just"/>
            <a:r>
              <a:rPr lang="en-US" dirty="0" err="1"/>
              <a:t>Enesekindlus</a:t>
            </a:r>
            <a:r>
              <a:rPr lang="en-US" dirty="0"/>
              <a:t>(Confidence) – </a:t>
            </a:r>
            <a:r>
              <a:rPr lang="en-US" dirty="0" err="1"/>
              <a:t>väited</a:t>
            </a:r>
            <a:r>
              <a:rPr lang="en-US" dirty="0"/>
              <a:t> 9, 10, 11, 12, 13, 14 (6 </a:t>
            </a:r>
            <a:r>
              <a:rPr lang="en-US" dirty="0" err="1"/>
              <a:t>väidet</a:t>
            </a:r>
            <a:r>
              <a:rPr lang="en-US" dirty="0"/>
              <a:t>)</a:t>
            </a:r>
            <a:endParaRPr lang="et-EE" dirty="0"/>
          </a:p>
          <a:p>
            <a:pPr lvl="0" algn="just"/>
            <a:r>
              <a:rPr lang="en-US" dirty="0" err="1"/>
              <a:t>Debriifing</a:t>
            </a:r>
            <a:r>
              <a:rPr lang="en-US" dirty="0"/>
              <a:t> (Debriefing) – </a:t>
            </a:r>
            <a:r>
              <a:rPr lang="en-US" dirty="0" err="1"/>
              <a:t>väited</a:t>
            </a:r>
            <a:r>
              <a:rPr lang="en-US" dirty="0"/>
              <a:t> 15, 16, 17, 18, 19 (5 </a:t>
            </a:r>
            <a:r>
              <a:rPr lang="en-US" dirty="0" err="1"/>
              <a:t>väidet</a:t>
            </a:r>
            <a:r>
              <a:rPr lang="en-US" dirty="0"/>
              <a:t>)</a:t>
            </a:r>
            <a:endParaRPr lang="et-EE" dirty="0"/>
          </a:p>
          <a:p>
            <a:pPr marL="0" indent="0" algn="just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3850076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ÜLIÕPILASTE HINNANG PREBRIIFINGULE (1)</a:t>
            </a:r>
            <a:endParaRPr lang="et-EE" b="1" dirty="0"/>
          </a:p>
        </p:txBody>
      </p:sp>
      <p:graphicFrame>
        <p:nvGraphicFramePr>
          <p:cNvPr id="4" name="Sisu kohatäid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8356475"/>
              </p:ext>
            </p:extLst>
          </p:nvPr>
        </p:nvGraphicFramePr>
        <p:xfrm>
          <a:off x="978217" y="2015067"/>
          <a:ext cx="8479050" cy="30903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655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62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72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7206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Väide</a:t>
                      </a:r>
                      <a:endParaRPr lang="et-E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Mean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SD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91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err="1">
                          <a:effectLst/>
                        </a:rPr>
                        <a:t>Simulatsioonile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eelnev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arutelu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tõstis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enesekindlust</a:t>
                      </a:r>
                      <a:r>
                        <a:rPr lang="en-US" sz="2400" b="0" dirty="0">
                          <a:effectLst/>
                        </a:rPr>
                        <a:t> (n=83)</a:t>
                      </a:r>
                      <a:endParaRPr lang="et-EE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2,31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0,54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91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err="1">
                          <a:effectLst/>
                        </a:rPr>
                        <a:t>Simulatsioonile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eelnev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arutelu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oli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õppimisele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kasutoov</a:t>
                      </a:r>
                      <a:r>
                        <a:rPr lang="en-US" sz="2400" b="0" dirty="0">
                          <a:effectLst/>
                        </a:rPr>
                        <a:t> (n=83)</a:t>
                      </a:r>
                      <a:endParaRPr lang="et-EE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2,63</a:t>
                      </a:r>
                      <a:endParaRPr lang="et-EE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0,58</a:t>
                      </a:r>
                      <a:endParaRPr lang="et-E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219200" y="1490133"/>
            <a:ext cx="33189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Skaala</a:t>
            </a:r>
            <a:r>
              <a:rPr lang="en-US" sz="2400" dirty="0"/>
              <a:t> </a:t>
            </a:r>
            <a:r>
              <a:rPr lang="en-US" sz="2400" dirty="0" err="1"/>
              <a:t>keskmine</a:t>
            </a:r>
            <a:r>
              <a:rPr lang="en-US" sz="2400" dirty="0"/>
              <a:t> 2,47</a:t>
            </a:r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348351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2316</Words>
  <Application>Microsoft Office PowerPoint</Application>
  <PresentationFormat>Laiekraan</PresentationFormat>
  <Paragraphs>576</Paragraphs>
  <Slides>36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4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36</vt:i4>
      </vt:variant>
    </vt:vector>
  </HeadingPairs>
  <TitlesOfParts>
    <vt:vector size="41" baseType="lpstr">
      <vt:lpstr>Arial</vt:lpstr>
      <vt:lpstr>Calibri</vt:lpstr>
      <vt:lpstr>Calibri Light</vt:lpstr>
      <vt:lpstr>Times New Roman</vt:lpstr>
      <vt:lpstr>Office'i kujundus</vt:lpstr>
      <vt:lpstr>  SIMULATSIOONÕPPE EFEKTIIVUSE  MÕÕDIKU SET-M (Simulation Effectiveness Tool) KASULIKKUS PRAKTIKAS  TALLINNA TERVISHOIU KÕRGKOOLI NÄITEL</vt:lpstr>
      <vt:lpstr>ANDMETE ANALÜÜSI MEETODID</vt:lpstr>
      <vt:lpstr>PowerPointi esitlus</vt:lpstr>
      <vt:lpstr>PowerPointi esitlus</vt:lpstr>
      <vt:lpstr>PowerPointi esitlus</vt:lpstr>
      <vt:lpstr>PowerPointi esitlus</vt:lpstr>
      <vt:lpstr>PowerPointi esitlus</vt:lpstr>
      <vt:lpstr>SIMULATSIOONÕPPE EFEKTIIVSUS  </vt:lpstr>
      <vt:lpstr>ÜLIÕPILASTE HINNANG PREBRIIFINGULE (1)</vt:lpstr>
      <vt:lpstr>ÜLIÕPILASTE HINNANG PREBRIIFINGULE (2)</vt:lpstr>
      <vt:lpstr>ÜLIÕPILASTE HINNANG ÕPPIMISELE (1)</vt:lpstr>
      <vt:lpstr>ÜLIÕPILASTE HINNANG ÕPPIMISELE (2)</vt:lpstr>
      <vt:lpstr>ÜLIÕPILASTE HINNANG ÕPPIMISELE (3)</vt:lpstr>
      <vt:lpstr>ÜLIÕPILASTE HINNANG ÕPPIMISELE (4)</vt:lpstr>
      <vt:lpstr>ÜLIÕPILASTE HINNANG ENESEKINDLUSELE (1)</vt:lpstr>
      <vt:lpstr>ÜLIÕPILASTE HINNANG ENESEKINDLUSELE (2)</vt:lpstr>
      <vt:lpstr>ÜLIÕPILASTE HINNANG ENESEKINDLUSELE (3)</vt:lpstr>
      <vt:lpstr>ÜLIÕPILASTE HINNANG ENESEKINDLUSELE (4)</vt:lpstr>
      <vt:lpstr>ÜLIÕPILASTE HINNANG ENESEKINDLUSELE (5)</vt:lpstr>
      <vt:lpstr>ÜLIÕPILASTE HINNANG ENESEKINDLUSELE (6)</vt:lpstr>
      <vt:lpstr>ÜLIÕPILASTE HINNANG DEBRIIFINGULE (1)</vt:lpstr>
      <vt:lpstr>ÜLIÕPILASTE HINNANG DEBRIIFINGULE (2)</vt:lpstr>
      <vt:lpstr>KOKKUVÕTE SKAALADE ARITMEETILISTEST KESKMISTEST</vt:lpstr>
      <vt:lpstr>SET-M MÕÕDIKU KASUTAJASÕBRALIKKUS (1) </vt:lpstr>
      <vt:lpstr>SET-M MÕÕDIKU KASUTAJASÕBRALIKKUS (2) </vt:lpstr>
      <vt:lpstr>MÕÕDIKU RELIAABLUS</vt:lpstr>
      <vt:lpstr>TULEMUSTE VÕRDLUS VARASEMATE UURINGUTEGA (1) </vt:lpstr>
      <vt:lpstr>TULEMUSTE VÕRDLUS VARASEMATE UURINGUTEGA (2)</vt:lpstr>
      <vt:lpstr>TULEMUSTE VÕRDLUS VARASEMATE UURINGUTEGA (3)</vt:lpstr>
      <vt:lpstr>TULEMUSTE VÕRDLUS VARASEMATE UURINGUTEGA (4)</vt:lpstr>
      <vt:lpstr>TULEMUSTE VÕRDLUS VARASEMATE UURINGUTEGA (5)</vt:lpstr>
      <vt:lpstr>TULEMUSTE VÕRDLUS VARASEMATE UURINGUTEGA (6)</vt:lpstr>
      <vt:lpstr>TULEMUSTE VÕRDLUS VARASEMATE UURINGUTEGA (6)</vt:lpstr>
      <vt:lpstr>TULEMUSTE VÕRDLUS VARASEMATE UURINGUTEGA (7)</vt:lpstr>
      <vt:lpstr>TULEMUSTE VÕRDLUS VARASEMATE UURINGUTEGA (8)</vt:lpstr>
      <vt:lpstr>JÄRELDUSED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SIMULATSIOONÕPPE EFEKTIIVUSE MÕÕDIKU SET-M (Simulation Effectiveness Tool) KASULIKKUS PRAKTIKAS TALLINNA TERVISHOIU KÕRGKOOLI NÄITEL</dc:title>
  <dc:creator>Windows User</dc:creator>
  <cp:lastModifiedBy>Piret Gilden</cp:lastModifiedBy>
  <cp:revision>26</cp:revision>
  <dcterms:created xsi:type="dcterms:W3CDTF">2018-11-18T21:03:50Z</dcterms:created>
  <dcterms:modified xsi:type="dcterms:W3CDTF">2018-11-21T08:39:42Z</dcterms:modified>
</cp:coreProperties>
</file>