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1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ma\Desktop\SET-M\Joonis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Õpperühmad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Leht1!$A$3:$A$5</c:f>
              <c:strCache>
                <c:ptCount val="3"/>
                <c:pt idx="0">
                  <c:v>Õ22</c:v>
                </c:pt>
                <c:pt idx="1">
                  <c:v>Õ23</c:v>
                </c:pt>
                <c:pt idx="2">
                  <c:v>Õ24</c:v>
                </c:pt>
              </c:strCache>
            </c:strRef>
          </c:cat>
          <c:val>
            <c:numRef>
              <c:f>Leht1!$B$3:$B$5</c:f>
              <c:numCache>
                <c:formatCode>0.0%</c:formatCode>
                <c:ptCount val="3"/>
                <c:pt idx="0">
                  <c:v>0.33700000000000002</c:v>
                </c:pt>
                <c:pt idx="1">
                  <c:v>0.28899999999999998</c:v>
                </c:pt>
                <c:pt idx="2">
                  <c:v>0.373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2-4F33-A096-345F6F016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8859072"/>
        <c:axId val="1178859616"/>
      </c:barChart>
      <c:catAx>
        <c:axId val="117885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9616"/>
        <c:crosses val="autoZero"/>
        <c:auto val="1"/>
        <c:lblAlgn val="ctr"/>
        <c:lblOffset val="100"/>
        <c:noMultiLvlLbl val="0"/>
      </c:catAx>
      <c:valAx>
        <c:axId val="117885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Mõõdiku kasutajasõbralikkus</a:t>
            </a:r>
          </a:p>
        </c:rich>
      </c:tx>
      <c:layout>
        <c:manualLayout>
          <c:xMode val="edge"/>
          <c:yMode val="edge"/>
          <c:x val="0.26350000000000001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Leht1!$A$80</c:f>
              <c:strCache>
                <c:ptCount val="1"/>
                <c:pt idx="0">
                  <c:v>Üldse ei ole nõus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Leht1!$B$79:$I$79</c:f>
              <c:strCache>
                <c:ptCount val="8"/>
                <c:pt idx="0">
                  <c:v>Mõõdikut on lihtne täita</c:v>
                </c:pt>
                <c:pt idx="1">
                  <c:v>Mõõdiku täitmine on liiga aeganõudev</c:v>
                </c:pt>
                <c:pt idx="2">
                  <c:v>Mõõdikus hinnatavad aspektid on asjakohased</c:v>
                </c:pt>
                <c:pt idx="3">
                  <c:v>Mõõdiku ülesehitus on loogiline</c:v>
                </c:pt>
                <c:pt idx="4">
                  <c:v>Mõõdiku sõnastus on arusaadav</c:v>
                </c:pt>
                <c:pt idx="5">
                  <c:v>Mõõdikut on keeruline rakendada</c:v>
                </c:pt>
                <c:pt idx="6">
                  <c:v>Mõõdik sobib minu teadmiste analüüsimiseks</c:v>
                </c:pt>
                <c:pt idx="7">
                  <c:v>Mõõdik sobib õppevahendiks</c:v>
                </c:pt>
              </c:strCache>
            </c:strRef>
          </c:cat>
          <c:val>
            <c:numRef>
              <c:f>Leht1!$B$80:$I$80</c:f>
              <c:numCache>
                <c:formatCode>0.0%</c:formatCode>
                <c:ptCount val="8"/>
                <c:pt idx="0">
                  <c:v>3.5999999999999997E-2</c:v>
                </c:pt>
                <c:pt idx="1">
                  <c:v>0.61399999999999999</c:v>
                </c:pt>
                <c:pt idx="3">
                  <c:v>1.2E-2</c:v>
                </c:pt>
                <c:pt idx="4" formatCode="0%">
                  <c:v>0.06</c:v>
                </c:pt>
                <c:pt idx="5">
                  <c:v>0.56600000000000006</c:v>
                </c:pt>
                <c:pt idx="6">
                  <c:v>4.8000000000000001E-2</c:v>
                </c:pt>
                <c:pt idx="7">
                  <c:v>0.13300000000000001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A-4A3A-83B7-8CD39A695A76}"/>
            </c:ext>
          </c:extLst>
        </c:ser>
        <c:ser>
          <c:idx val="1"/>
          <c:order val="1"/>
          <c:tx>
            <c:strRef>
              <c:f>Leht1!$A$81</c:f>
              <c:strCache>
                <c:ptCount val="1"/>
                <c:pt idx="0">
                  <c:v>Osaliselt nõus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Leht1!$B$79:$I$79</c:f>
              <c:strCache>
                <c:ptCount val="8"/>
                <c:pt idx="0">
                  <c:v>Mõõdikut on lihtne täita</c:v>
                </c:pt>
                <c:pt idx="1">
                  <c:v>Mõõdiku täitmine on liiga aeganõudev</c:v>
                </c:pt>
                <c:pt idx="2">
                  <c:v>Mõõdikus hinnatavad aspektid on asjakohased</c:v>
                </c:pt>
                <c:pt idx="3">
                  <c:v>Mõõdiku ülesehitus on loogiline</c:v>
                </c:pt>
                <c:pt idx="4">
                  <c:v>Mõõdiku sõnastus on arusaadav</c:v>
                </c:pt>
                <c:pt idx="5">
                  <c:v>Mõõdikut on keeruline rakendada</c:v>
                </c:pt>
                <c:pt idx="6">
                  <c:v>Mõõdik sobib minu teadmiste analüüsimiseks</c:v>
                </c:pt>
                <c:pt idx="7">
                  <c:v>Mõõdik sobib õppevahendiks</c:v>
                </c:pt>
              </c:strCache>
            </c:strRef>
          </c:cat>
          <c:val>
            <c:numRef>
              <c:f>Leht1!$B$81:$I$81</c:f>
              <c:numCache>
                <c:formatCode>0.0%</c:formatCode>
                <c:ptCount val="8"/>
                <c:pt idx="0">
                  <c:v>0.41</c:v>
                </c:pt>
                <c:pt idx="1">
                  <c:v>0.33700000000000002</c:v>
                </c:pt>
                <c:pt idx="2">
                  <c:v>0.34899999999999998</c:v>
                </c:pt>
                <c:pt idx="3">
                  <c:v>0.26500000000000001</c:v>
                </c:pt>
                <c:pt idx="4">
                  <c:v>0.157</c:v>
                </c:pt>
                <c:pt idx="5">
                  <c:v>0.373</c:v>
                </c:pt>
                <c:pt idx="6">
                  <c:v>0.49399999999999999</c:v>
                </c:pt>
                <c:pt idx="7">
                  <c:v>0.42199999999999999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EA-4A3A-83B7-8CD39A695A76}"/>
            </c:ext>
          </c:extLst>
        </c:ser>
        <c:ser>
          <c:idx val="2"/>
          <c:order val="2"/>
          <c:tx>
            <c:strRef>
              <c:f>Leht1!$A$82</c:f>
              <c:strCache>
                <c:ptCount val="1"/>
                <c:pt idx="0">
                  <c:v>Täiesti nõus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0185067526415994E-16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EA-4A3A-83B7-8CD39A695A76}"/>
                </c:ext>
              </c:extLst>
            </c:dLbl>
            <c:dLbl>
              <c:idx val="7"/>
              <c:layout>
                <c:manualLayout>
                  <c:x val="-1.0185067526415994E-1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EA-4A3A-83B7-8CD39A695A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Leht1!$B$79:$I$79</c:f>
              <c:strCache>
                <c:ptCount val="8"/>
                <c:pt idx="0">
                  <c:v>Mõõdikut on lihtne täita</c:v>
                </c:pt>
                <c:pt idx="1">
                  <c:v>Mõõdiku täitmine on liiga aeganõudev</c:v>
                </c:pt>
                <c:pt idx="2">
                  <c:v>Mõõdikus hinnatavad aspektid on asjakohased</c:v>
                </c:pt>
                <c:pt idx="3">
                  <c:v>Mõõdiku ülesehitus on loogiline</c:v>
                </c:pt>
                <c:pt idx="4">
                  <c:v>Mõõdiku sõnastus on arusaadav</c:v>
                </c:pt>
                <c:pt idx="5">
                  <c:v>Mõõdikut on keeruline rakendada</c:v>
                </c:pt>
                <c:pt idx="6">
                  <c:v>Mõõdik sobib minu teadmiste analüüsimiseks</c:v>
                </c:pt>
                <c:pt idx="7">
                  <c:v>Mõõdik sobib õppevahendiks</c:v>
                </c:pt>
              </c:strCache>
            </c:strRef>
          </c:cat>
          <c:val>
            <c:numRef>
              <c:f>Leht1!$B$82:$I$82</c:f>
              <c:numCache>
                <c:formatCode>0.0%</c:formatCode>
                <c:ptCount val="8"/>
                <c:pt idx="0">
                  <c:v>0.55400000000000005</c:v>
                </c:pt>
                <c:pt idx="1">
                  <c:v>4.8000000000000001E-2</c:v>
                </c:pt>
                <c:pt idx="2">
                  <c:v>0.65100000000000002</c:v>
                </c:pt>
                <c:pt idx="3">
                  <c:v>0.72299999999999998</c:v>
                </c:pt>
                <c:pt idx="4">
                  <c:v>0.78300000000000003</c:v>
                </c:pt>
                <c:pt idx="5">
                  <c:v>4.8000000000000001E-2</c:v>
                </c:pt>
                <c:pt idx="6">
                  <c:v>0.434</c:v>
                </c:pt>
                <c:pt idx="7">
                  <c:v>0.434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EA-4A3A-83B7-8CD39A695A76}"/>
            </c:ext>
          </c:extLst>
        </c:ser>
        <c:ser>
          <c:idx val="3"/>
          <c:order val="3"/>
          <c:tx>
            <c:strRef>
              <c:f>Leht1!$A$83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Leht1!$B$79:$I$79</c:f>
              <c:strCache>
                <c:ptCount val="8"/>
                <c:pt idx="0">
                  <c:v>Mõõdikut on lihtne täita</c:v>
                </c:pt>
                <c:pt idx="1">
                  <c:v>Mõõdiku täitmine on liiga aeganõudev</c:v>
                </c:pt>
                <c:pt idx="2">
                  <c:v>Mõõdikus hinnatavad aspektid on asjakohased</c:v>
                </c:pt>
                <c:pt idx="3">
                  <c:v>Mõõdiku ülesehitus on loogiline</c:v>
                </c:pt>
                <c:pt idx="4">
                  <c:v>Mõõdiku sõnastus on arusaadav</c:v>
                </c:pt>
                <c:pt idx="5">
                  <c:v>Mõõdikut on keeruline rakendada</c:v>
                </c:pt>
                <c:pt idx="6">
                  <c:v>Mõõdik sobib minu teadmiste analüüsimiseks</c:v>
                </c:pt>
                <c:pt idx="7">
                  <c:v>Mõõdik sobib õppevahendiks</c:v>
                </c:pt>
              </c:strCache>
            </c:strRef>
          </c:cat>
          <c:val>
            <c:numRef>
              <c:f>Leht1!$B$83:$I$83</c:f>
              <c:numCache>
                <c:formatCode>General</c:formatCode>
                <c:ptCount val="8"/>
                <c:pt idx="5" formatCode="0.0%">
                  <c:v>1.2E-2</c:v>
                </c:pt>
                <c:pt idx="7" formatCode="0.0%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EA-4A3A-83B7-8CD39A695A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8854176"/>
        <c:axId val="1178855264"/>
      </c:barChart>
      <c:catAx>
        <c:axId val="117885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5264"/>
        <c:crosses val="autoZero"/>
        <c:auto val="1"/>
        <c:lblAlgn val="ctr"/>
        <c:lblOffset val="100"/>
        <c:noMultiLvlLbl val="0"/>
      </c:catAx>
      <c:valAx>
        <c:axId val="1178855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910586176727913"/>
          <c:y val="0.15414224263633713"/>
          <c:w val="0.217005249343832"/>
          <c:h val="0.31250218722659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Sugu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Leht1!$A$11:$A$13</c:f>
              <c:strCache>
                <c:ptCount val="3"/>
                <c:pt idx="0">
                  <c:v>Naine</c:v>
                </c:pt>
                <c:pt idx="1">
                  <c:v>Mees</c:v>
                </c:pt>
                <c:pt idx="2">
                  <c:v>Vastamata</c:v>
                </c:pt>
              </c:strCache>
            </c:strRef>
          </c:cat>
          <c:val>
            <c:numRef>
              <c:f>Leht1!$B$11:$B$13</c:f>
              <c:numCache>
                <c:formatCode>0.0%</c:formatCode>
                <c:ptCount val="3"/>
                <c:pt idx="0">
                  <c:v>0.63900000000000001</c:v>
                </c:pt>
                <c:pt idx="1">
                  <c:v>9.6000000000000002E-2</c:v>
                </c:pt>
                <c:pt idx="2">
                  <c:v>0.26500000000000001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7-4A9C-8827-273387676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0355216"/>
        <c:axId val="1178863968"/>
      </c:barChart>
      <c:catAx>
        <c:axId val="10703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3968"/>
        <c:crosses val="autoZero"/>
        <c:auto val="1"/>
        <c:lblAlgn val="ctr"/>
        <c:lblOffset val="100"/>
        <c:noMultiLvlLbl val="0"/>
      </c:catAx>
      <c:valAx>
        <c:axId val="117886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7035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Rahvus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Leht1!$A$30:$A$32</c:f>
              <c:strCache>
                <c:ptCount val="3"/>
                <c:pt idx="0">
                  <c:v>Eestlane</c:v>
                </c:pt>
                <c:pt idx="1">
                  <c:v>Venelane</c:v>
                </c:pt>
                <c:pt idx="2">
                  <c:v>Vastamata</c:v>
                </c:pt>
              </c:strCache>
            </c:strRef>
          </c:cat>
          <c:val>
            <c:numRef>
              <c:f>Leht1!$B$30:$B$32</c:f>
              <c:numCache>
                <c:formatCode>0.0%</c:formatCode>
                <c:ptCount val="3"/>
                <c:pt idx="0">
                  <c:v>0.83099999999999996</c:v>
                </c:pt>
                <c:pt idx="1">
                  <c:v>0.13300000000000001</c:v>
                </c:pt>
                <c:pt idx="2">
                  <c:v>3.5999999999999997E-2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99-4FF2-BC92-95E9BDFC6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8865056"/>
        <c:axId val="1178852000"/>
      </c:barChart>
      <c:catAx>
        <c:axId val="117886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2000"/>
        <c:crosses val="autoZero"/>
        <c:auto val="1"/>
        <c:lblAlgn val="ctr"/>
        <c:lblOffset val="100"/>
        <c:noMultiLvlLbl val="0"/>
      </c:catAx>
      <c:valAx>
        <c:axId val="117885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Eelnev simulatsioonõppe kogemus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Leht1!$A$34:$A$37</c:f>
              <c:strCache>
                <c:ptCount val="4"/>
                <c:pt idx="0">
                  <c:v>1 aasta</c:v>
                </c:pt>
                <c:pt idx="1">
                  <c:v>2 aastat</c:v>
                </c:pt>
                <c:pt idx="2">
                  <c:v>Kogemus puudub</c:v>
                </c:pt>
                <c:pt idx="3">
                  <c:v>Vastamata</c:v>
                </c:pt>
              </c:strCache>
            </c:strRef>
          </c:cat>
          <c:val>
            <c:numRef>
              <c:f>Leht1!$B$34:$B$37</c:f>
              <c:numCache>
                <c:formatCode>0.0%</c:formatCode>
                <c:ptCount val="4"/>
                <c:pt idx="0">
                  <c:v>0.67500000000000004</c:v>
                </c:pt>
                <c:pt idx="1">
                  <c:v>0.14499999999999999</c:v>
                </c:pt>
                <c:pt idx="2">
                  <c:v>7.1999999999999995E-2</c:v>
                </c:pt>
                <c:pt idx="3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8-4E23-89AF-DE271F65A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8853632"/>
        <c:axId val="1178864512"/>
      </c:barChart>
      <c:catAx>
        <c:axId val="117885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4512"/>
        <c:crosses val="autoZero"/>
        <c:auto val="1"/>
        <c:lblAlgn val="ctr"/>
        <c:lblOffset val="100"/>
        <c:noMultiLvlLbl val="0"/>
      </c:catAx>
      <c:valAx>
        <c:axId val="117886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Varasem töökogemus tervishoius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Leht1!$A$39:$A$46</c:f>
              <c:strCache>
                <c:ptCount val="8"/>
                <c:pt idx="0">
                  <c:v>1 aasta</c:v>
                </c:pt>
                <c:pt idx="1">
                  <c:v>2 aastat</c:v>
                </c:pt>
                <c:pt idx="2">
                  <c:v>3 aastat</c:v>
                </c:pt>
                <c:pt idx="3">
                  <c:v>4 aastat</c:v>
                </c:pt>
                <c:pt idx="4">
                  <c:v>6 aastat</c:v>
                </c:pt>
                <c:pt idx="5">
                  <c:v>7 aastat</c:v>
                </c:pt>
                <c:pt idx="6">
                  <c:v>Töökogemus puudub</c:v>
                </c:pt>
                <c:pt idx="7">
                  <c:v>Vastamata</c:v>
                </c:pt>
              </c:strCache>
            </c:strRef>
          </c:cat>
          <c:val>
            <c:numRef>
              <c:f>Leht1!$B$39:$B$46</c:f>
              <c:numCache>
                <c:formatCode>0%</c:formatCode>
                <c:ptCount val="8"/>
                <c:pt idx="0" formatCode="0.0%">
                  <c:v>0.18099999999999999</c:v>
                </c:pt>
                <c:pt idx="1">
                  <c:v>0.06</c:v>
                </c:pt>
                <c:pt idx="2" formatCode="0.0%">
                  <c:v>7.1999999999999995E-2</c:v>
                </c:pt>
                <c:pt idx="3" formatCode="0.0%">
                  <c:v>4.8000000000000001E-2</c:v>
                </c:pt>
                <c:pt idx="4" formatCode="0.0%">
                  <c:v>2.4E-2</c:v>
                </c:pt>
                <c:pt idx="5" formatCode="0.0%">
                  <c:v>1.2E-2</c:v>
                </c:pt>
                <c:pt idx="6" formatCode="0.0%">
                  <c:v>0.55400000000000005</c:v>
                </c:pt>
                <c:pt idx="7" formatCode="0.0%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6F-4C8B-A836-27119CDE1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8857984"/>
        <c:axId val="1178853088"/>
      </c:barChart>
      <c:catAx>
        <c:axId val="117885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3088"/>
        <c:crosses val="autoZero"/>
        <c:auto val="1"/>
        <c:lblAlgn val="ctr"/>
        <c:lblOffset val="100"/>
        <c:noMultiLvlLbl val="0"/>
      </c:catAx>
      <c:valAx>
        <c:axId val="117885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Prebriifing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Leht1!$A$48</c:f>
              <c:strCache>
                <c:ptCount val="1"/>
                <c:pt idx="0">
                  <c:v>Üldse ei ole nõus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Leht1!$B$47:$C$47</c:f>
              <c:strCache>
                <c:ptCount val="2"/>
                <c:pt idx="0">
                  <c:v>Simulatsioonile eelnev arutelu tõstis enesekindlust</c:v>
                </c:pt>
                <c:pt idx="1">
                  <c:v>Simulatsioonile eelnev arutelu oli õppimisele kasutoov</c:v>
                </c:pt>
              </c:strCache>
            </c:strRef>
          </c:cat>
          <c:val>
            <c:numRef>
              <c:f>Leht1!$B$48:$C$48</c:f>
              <c:numCache>
                <c:formatCode>0.0%</c:formatCode>
                <c:ptCount val="2"/>
                <c:pt idx="0">
                  <c:v>3.5999999999999997E-2</c:v>
                </c:pt>
                <c:pt idx="1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D8-408B-AF0F-46BB20CA4B21}"/>
            </c:ext>
          </c:extLst>
        </c:ser>
        <c:ser>
          <c:idx val="1"/>
          <c:order val="1"/>
          <c:tx>
            <c:strRef>
              <c:f>Leht1!$A$49</c:f>
              <c:strCache>
                <c:ptCount val="1"/>
                <c:pt idx="0">
                  <c:v>Osaliselt nõus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Leht1!$B$47:$C$47</c:f>
              <c:strCache>
                <c:ptCount val="2"/>
                <c:pt idx="0">
                  <c:v>Simulatsioonile eelnev arutelu tõstis enesekindlust</c:v>
                </c:pt>
                <c:pt idx="1">
                  <c:v>Simulatsioonile eelnev arutelu oli õppimisele kasutoov</c:v>
                </c:pt>
              </c:strCache>
            </c:strRef>
          </c:cat>
          <c:val>
            <c:numRef>
              <c:f>Leht1!$B$49:$C$49</c:f>
              <c:numCache>
                <c:formatCode>0.0%</c:formatCode>
                <c:ptCount val="2"/>
                <c:pt idx="0">
                  <c:v>0.61399999999999999</c:v>
                </c:pt>
                <c:pt idx="1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D8-408B-AF0F-46BB20CA4B21}"/>
            </c:ext>
          </c:extLst>
        </c:ser>
        <c:ser>
          <c:idx val="2"/>
          <c:order val="2"/>
          <c:tx>
            <c:strRef>
              <c:f>Leht1!$A$50</c:f>
              <c:strCache>
                <c:ptCount val="1"/>
                <c:pt idx="0">
                  <c:v>Täiesti nõus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Leht1!$B$47:$C$47</c:f>
              <c:strCache>
                <c:ptCount val="2"/>
                <c:pt idx="0">
                  <c:v>Simulatsioonile eelnev arutelu tõstis enesekindlust</c:v>
                </c:pt>
                <c:pt idx="1">
                  <c:v>Simulatsioonile eelnev arutelu oli õppimisele kasutoov</c:v>
                </c:pt>
              </c:strCache>
            </c:strRef>
          </c:cat>
          <c:val>
            <c:numRef>
              <c:f>Leht1!$B$50:$C$50</c:f>
              <c:numCache>
                <c:formatCode>0.0%</c:formatCode>
                <c:ptCount val="2"/>
                <c:pt idx="0">
                  <c:v>0.34899999999999998</c:v>
                </c:pt>
                <c:pt idx="1">
                  <c:v>0.67500000000000004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D8-408B-AF0F-46BB20CA4B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8856896"/>
        <c:axId val="1178852544"/>
      </c:barChart>
      <c:catAx>
        <c:axId val="117885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2544"/>
        <c:crosses val="autoZero"/>
        <c:auto val="1"/>
        <c:lblAlgn val="ctr"/>
        <c:lblOffset val="100"/>
        <c:noMultiLvlLbl val="0"/>
      </c:catAx>
      <c:valAx>
        <c:axId val="117885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118319449199281"/>
          <c:y val="2.5879396176532333E-3"/>
          <c:w val="0.217005249343832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t-E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Õppimine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Leht1!$A$55</c:f>
              <c:strCache>
                <c:ptCount val="1"/>
                <c:pt idx="0">
                  <c:v>Üldse ei ole nõus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Leht1!$B$54:$G$54</c:f>
              <c:strCache>
                <c:ptCount val="6"/>
                <c:pt idx="0">
                  <c:v>Ettevalmistuse saamine patsiendi seisundi hindamiseks ja regeerimiseks</c:v>
                </c:pt>
                <c:pt idx="1">
                  <c:v>Parem arusaamine patofüsioloogiast</c:v>
                </c:pt>
                <c:pt idx="2">
                  <c:v>Enesekindlam õendusprotseduuride teostamisel</c:v>
                </c:pt>
                <c:pt idx="3">
                  <c:v>Julgus teha kliinilisi otsuseid</c:v>
                </c:pt>
                <c:pt idx="4">
                  <c:v>Paremad teadmised ravimitest/ravimite kasutamisest</c:v>
                </c:pt>
                <c:pt idx="5">
                  <c:v>Võimalus praktiseerida kliiniliste otsuste tegemist</c:v>
                </c:pt>
              </c:strCache>
            </c:strRef>
          </c:cat>
          <c:val>
            <c:numRef>
              <c:f>Leht1!$B$55:$G$55</c:f>
              <c:numCache>
                <c:formatCode>0%</c:formatCode>
                <c:ptCount val="6"/>
                <c:pt idx="0" formatCode="0.0%">
                  <c:v>2.4E-2</c:v>
                </c:pt>
                <c:pt idx="1">
                  <c:v>0.06</c:v>
                </c:pt>
                <c:pt idx="2" formatCode="0.0%">
                  <c:v>3.5999999999999997E-2</c:v>
                </c:pt>
                <c:pt idx="3" formatCode="0.0%">
                  <c:v>9.6000000000000002E-2</c:v>
                </c:pt>
                <c:pt idx="4" formatCode="0.0%">
                  <c:v>0.193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0-4610-907F-4C6E6E47507E}"/>
            </c:ext>
          </c:extLst>
        </c:ser>
        <c:ser>
          <c:idx val="1"/>
          <c:order val="1"/>
          <c:tx>
            <c:strRef>
              <c:f>Leht1!$A$56</c:f>
              <c:strCache>
                <c:ptCount val="1"/>
                <c:pt idx="0">
                  <c:v>Osaliselt nõus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Leht1!$B$54:$G$54</c:f>
              <c:strCache>
                <c:ptCount val="6"/>
                <c:pt idx="0">
                  <c:v>Ettevalmistuse saamine patsiendi seisundi hindamiseks ja regeerimiseks</c:v>
                </c:pt>
                <c:pt idx="1">
                  <c:v>Parem arusaamine patofüsioloogiast</c:v>
                </c:pt>
                <c:pt idx="2">
                  <c:v>Enesekindlam õendusprotseduuride teostamisel</c:v>
                </c:pt>
                <c:pt idx="3">
                  <c:v>Julgus teha kliinilisi otsuseid</c:v>
                </c:pt>
                <c:pt idx="4">
                  <c:v>Paremad teadmised ravimitest/ravimite kasutamisest</c:v>
                </c:pt>
                <c:pt idx="5">
                  <c:v>Võimalus praktiseerida kliiniliste otsuste tegemist</c:v>
                </c:pt>
              </c:strCache>
            </c:strRef>
          </c:cat>
          <c:val>
            <c:numRef>
              <c:f>Leht1!$B$56:$G$56</c:f>
              <c:numCache>
                <c:formatCode>0.0%</c:formatCode>
                <c:ptCount val="6"/>
                <c:pt idx="0">
                  <c:v>0.313</c:v>
                </c:pt>
                <c:pt idx="1">
                  <c:v>0.57799999999999996</c:v>
                </c:pt>
                <c:pt idx="2">
                  <c:v>0.51800000000000002</c:v>
                </c:pt>
                <c:pt idx="3">
                  <c:v>0.747</c:v>
                </c:pt>
                <c:pt idx="4">
                  <c:v>0.44600000000000001</c:v>
                </c:pt>
                <c:pt idx="5">
                  <c:v>0.36099999999999999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0-4610-907F-4C6E6E47507E}"/>
            </c:ext>
          </c:extLst>
        </c:ser>
        <c:ser>
          <c:idx val="2"/>
          <c:order val="2"/>
          <c:tx>
            <c:strRef>
              <c:f>Leht1!$A$57</c:f>
              <c:strCache>
                <c:ptCount val="1"/>
                <c:pt idx="0">
                  <c:v>Täiesti nõus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Leht1!$B$54:$G$54</c:f>
              <c:strCache>
                <c:ptCount val="6"/>
                <c:pt idx="0">
                  <c:v>Ettevalmistuse saamine patsiendi seisundi hindamiseks ja regeerimiseks</c:v>
                </c:pt>
                <c:pt idx="1">
                  <c:v>Parem arusaamine patofüsioloogiast</c:v>
                </c:pt>
                <c:pt idx="2">
                  <c:v>Enesekindlam õendusprotseduuride teostamisel</c:v>
                </c:pt>
                <c:pt idx="3">
                  <c:v>Julgus teha kliinilisi otsuseid</c:v>
                </c:pt>
                <c:pt idx="4">
                  <c:v>Paremad teadmised ravimitest/ravimite kasutamisest</c:v>
                </c:pt>
                <c:pt idx="5">
                  <c:v>Võimalus praktiseerida kliiniliste otsuste tegemist</c:v>
                </c:pt>
              </c:strCache>
            </c:strRef>
          </c:cat>
          <c:val>
            <c:numRef>
              <c:f>Leht1!$B$57:$G$57</c:f>
              <c:numCache>
                <c:formatCode>0.0%</c:formatCode>
                <c:ptCount val="6"/>
                <c:pt idx="0">
                  <c:v>0.66300000000000003</c:v>
                </c:pt>
                <c:pt idx="1">
                  <c:v>0.36099999999999999</c:v>
                </c:pt>
                <c:pt idx="2">
                  <c:v>0.44600000000000001</c:v>
                </c:pt>
                <c:pt idx="3">
                  <c:v>0.14499999999999999</c:v>
                </c:pt>
                <c:pt idx="4">
                  <c:v>0.36099999999999999</c:v>
                </c:pt>
                <c:pt idx="5">
                  <c:v>0.56599999999999995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0-4610-907F-4C6E6E47507E}"/>
            </c:ext>
          </c:extLst>
        </c:ser>
        <c:ser>
          <c:idx val="3"/>
          <c:order val="3"/>
          <c:tx>
            <c:strRef>
              <c:f>Leht1!$A$58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Leht1!$B$54:$G$54</c:f>
              <c:strCache>
                <c:ptCount val="6"/>
                <c:pt idx="0">
                  <c:v>Ettevalmistuse saamine patsiendi seisundi hindamiseks ja regeerimiseks</c:v>
                </c:pt>
                <c:pt idx="1">
                  <c:v>Parem arusaamine patofüsioloogiast</c:v>
                </c:pt>
                <c:pt idx="2">
                  <c:v>Enesekindlam õendusprotseduuride teostamisel</c:v>
                </c:pt>
                <c:pt idx="3">
                  <c:v>Julgus teha kliinilisi otsuseid</c:v>
                </c:pt>
                <c:pt idx="4">
                  <c:v>Paremad teadmised ravimitest/ravimite kasutamisest</c:v>
                </c:pt>
                <c:pt idx="5">
                  <c:v>Võimalus praktiseerida kliiniliste otsuste tegemist</c:v>
                </c:pt>
              </c:strCache>
            </c:strRef>
          </c:cat>
          <c:val>
            <c:numRef>
              <c:f>Leht1!$B$58:$G$58</c:f>
              <c:numCache>
                <c:formatCode>General</c:formatCode>
                <c:ptCount val="6"/>
                <c:pt idx="3" formatCode="0.0%">
                  <c:v>1.2E-2</c:v>
                </c:pt>
                <c:pt idx="5" formatCode="0.0%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0-4610-907F-4C6E6E475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8860160"/>
        <c:axId val="1178856352"/>
      </c:barChart>
      <c:catAx>
        <c:axId val="117886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6352"/>
        <c:crosses val="autoZero"/>
        <c:auto val="1"/>
        <c:lblAlgn val="ctr"/>
        <c:lblOffset val="100"/>
        <c:noMultiLvlLbl val="0"/>
      </c:catAx>
      <c:valAx>
        <c:axId val="1178856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677658739311787"/>
          <c:y val="0.1645898057616226"/>
          <c:w val="0.18322341260688205"/>
          <c:h val="0.241612395270320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t-E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Enesekindlus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Leht1!$A$62</c:f>
              <c:strCache>
                <c:ptCount val="1"/>
                <c:pt idx="0">
                  <c:v>Üldse ei ole nõus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Leht1!$B$61:$G$61</c:f>
              <c:strCache>
                <c:ptCount val="6"/>
                <c:pt idx="0">
                  <c:v>Enesekindlam õendusabi planeerimisel ja vajalike õendussekkumiste kavandamisel</c:v>
                </c:pt>
                <c:pt idx="1">
                  <c:v>Enesekindlam suheldes patsiendiga</c:v>
                </c:pt>
                <c:pt idx="2">
                  <c:v>Enesekindlam patsiendile tema haigusega ja õendussekkumistega seonduva selgitamisel</c:v>
                </c:pt>
                <c:pt idx="3">
                  <c:v>Enesekindlam info andmisel patsiendi kohta teistele tervishoiutöötajatele</c:v>
                </c:pt>
                <c:pt idx="4">
                  <c:v>Enesekindlam osutamaks patsiendile õendussekkumisi, mis tagavad patsiendile ohutuse</c:v>
                </c:pt>
                <c:pt idx="5">
                  <c:v>Enesekindel tõenduspõhiste õendussekkumiste rakendamisel</c:v>
                </c:pt>
              </c:strCache>
            </c:strRef>
          </c:cat>
          <c:val>
            <c:numRef>
              <c:f>Leht1!$B$62:$G$62</c:f>
              <c:numCache>
                <c:formatCode>0.0%</c:formatCode>
                <c:ptCount val="6"/>
                <c:pt idx="0">
                  <c:v>4.8000000000000001E-2</c:v>
                </c:pt>
                <c:pt idx="1">
                  <c:v>7.1999999999999995E-2</c:v>
                </c:pt>
                <c:pt idx="2">
                  <c:v>0.108</c:v>
                </c:pt>
                <c:pt idx="3">
                  <c:v>8.4000000000000005E-2</c:v>
                </c:pt>
                <c:pt idx="4" formatCode="0%">
                  <c:v>0.06</c:v>
                </c:pt>
                <c:pt idx="5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B-44F4-88DF-1AB96A71CD96}"/>
            </c:ext>
          </c:extLst>
        </c:ser>
        <c:ser>
          <c:idx val="1"/>
          <c:order val="1"/>
          <c:tx>
            <c:strRef>
              <c:f>Leht1!$A$63</c:f>
              <c:strCache>
                <c:ptCount val="1"/>
                <c:pt idx="0">
                  <c:v>Osaliselt nõus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Leht1!$B$61:$G$61</c:f>
              <c:strCache>
                <c:ptCount val="6"/>
                <c:pt idx="0">
                  <c:v>Enesekindlam õendusabi planeerimisel ja vajalike õendussekkumiste kavandamisel</c:v>
                </c:pt>
                <c:pt idx="1">
                  <c:v>Enesekindlam suheldes patsiendiga</c:v>
                </c:pt>
                <c:pt idx="2">
                  <c:v>Enesekindlam patsiendile tema haigusega ja õendussekkumistega seonduva selgitamisel</c:v>
                </c:pt>
                <c:pt idx="3">
                  <c:v>Enesekindlam info andmisel patsiendi kohta teistele tervishoiutöötajatele</c:v>
                </c:pt>
                <c:pt idx="4">
                  <c:v>Enesekindlam osutamaks patsiendile õendussekkumisi, mis tagavad patsiendile ohutuse</c:v>
                </c:pt>
                <c:pt idx="5">
                  <c:v>Enesekindel tõenduspõhiste õendussekkumiste rakendamisel</c:v>
                </c:pt>
              </c:strCache>
            </c:strRef>
          </c:cat>
          <c:val>
            <c:numRef>
              <c:f>Leht1!$B$63:$G$63</c:f>
              <c:numCache>
                <c:formatCode>0.0%</c:formatCode>
                <c:ptCount val="6"/>
                <c:pt idx="0">
                  <c:v>0.51800000000000002</c:v>
                </c:pt>
                <c:pt idx="1">
                  <c:v>0.27700000000000002</c:v>
                </c:pt>
                <c:pt idx="2" formatCode="0%">
                  <c:v>0.47</c:v>
                </c:pt>
                <c:pt idx="3">
                  <c:v>0.44600000000000001</c:v>
                </c:pt>
                <c:pt idx="4">
                  <c:v>0.48199999999999998</c:v>
                </c:pt>
                <c:pt idx="5" formatCode="0%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B-44F4-88DF-1AB96A71CD96}"/>
            </c:ext>
          </c:extLst>
        </c:ser>
        <c:ser>
          <c:idx val="2"/>
          <c:order val="2"/>
          <c:tx>
            <c:strRef>
              <c:f>Leht1!$A$64</c:f>
              <c:strCache>
                <c:ptCount val="1"/>
                <c:pt idx="0">
                  <c:v>Täiesti nõus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Leht1!$B$61:$G$61</c:f>
              <c:strCache>
                <c:ptCount val="6"/>
                <c:pt idx="0">
                  <c:v>Enesekindlam õendusabi planeerimisel ja vajalike õendussekkumiste kavandamisel</c:v>
                </c:pt>
                <c:pt idx="1">
                  <c:v>Enesekindlam suheldes patsiendiga</c:v>
                </c:pt>
                <c:pt idx="2">
                  <c:v>Enesekindlam patsiendile tema haigusega ja õendussekkumistega seonduva selgitamisel</c:v>
                </c:pt>
                <c:pt idx="3">
                  <c:v>Enesekindlam info andmisel patsiendi kohta teistele tervishoiutöötajatele</c:v>
                </c:pt>
                <c:pt idx="4">
                  <c:v>Enesekindlam osutamaks patsiendile õendussekkumisi, mis tagavad patsiendile ohutuse</c:v>
                </c:pt>
                <c:pt idx="5">
                  <c:v>Enesekindel tõenduspõhiste õendussekkumiste rakendamisel</c:v>
                </c:pt>
              </c:strCache>
            </c:strRef>
          </c:cat>
          <c:val>
            <c:numRef>
              <c:f>Leht1!$B$64:$G$64</c:f>
              <c:numCache>
                <c:formatCode>0.0%</c:formatCode>
                <c:ptCount val="6"/>
                <c:pt idx="0">
                  <c:v>0.434</c:v>
                </c:pt>
                <c:pt idx="1">
                  <c:v>0.65100000000000002</c:v>
                </c:pt>
                <c:pt idx="2">
                  <c:v>0.42199999999999999</c:v>
                </c:pt>
                <c:pt idx="3">
                  <c:v>0.47</c:v>
                </c:pt>
                <c:pt idx="4">
                  <c:v>0.45800000000000002</c:v>
                </c:pt>
                <c:pt idx="5">
                  <c:v>0.36099999999999999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7B-44F4-88DF-1AB96A71C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8854720"/>
        <c:axId val="1178862336"/>
      </c:barChart>
      <c:catAx>
        <c:axId val="117885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2336"/>
        <c:crosses val="autoZero"/>
        <c:auto val="1"/>
        <c:lblAlgn val="ctr"/>
        <c:lblOffset val="100"/>
        <c:noMultiLvlLbl val="0"/>
      </c:catAx>
      <c:valAx>
        <c:axId val="1178862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299477347940205"/>
          <c:y val="6.4779919588609958E-2"/>
          <c:w val="0.217005249343832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t-E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Debriifing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Leht1!$A$72</c:f>
              <c:strCache>
                <c:ptCount val="1"/>
                <c:pt idx="0">
                  <c:v>Üldse ei ole nõus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Leht1!$B$71:$F$71</c:f>
              <c:strCache>
                <c:ptCount val="5"/>
                <c:pt idx="0">
                  <c:v>Simulatsioonijärgne arutelu toetas õppimist</c:v>
                </c:pt>
                <c:pt idx="1">
                  <c:v>Simulatsioonijärgne arutelu aitas sõnastada oma tundeid enne stsenaariumile keskendumist</c:v>
                </c:pt>
                <c:pt idx="2">
                  <c:v>Simulatsioonijärgne arutelu arendas kliinilise otsustamise võimekust</c:v>
                </c:pt>
                <c:pt idx="3">
                  <c:v>Simulatsioonijärge arutelu andis võimaluse eneserefleksiooniks</c:v>
                </c:pt>
                <c:pt idx="4">
                  <c:v>Simulatsioonijärgse arutelu jooksul toimus pidev konstruktiivne hindamine/tagasiside saamine</c:v>
                </c:pt>
              </c:strCache>
            </c:strRef>
          </c:cat>
          <c:val>
            <c:numRef>
              <c:f>Leht1!$B$72:$F$72</c:f>
              <c:numCache>
                <c:formatCode>0.0%</c:formatCode>
                <c:ptCount val="5"/>
                <c:pt idx="0">
                  <c:v>3.5999999999999997E-2</c:v>
                </c:pt>
                <c:pt idx="1">
                  <c:v>9.6000000000000002E-2</c:v>
                </c:pt>
                <c:pt idx="2">
                  <c:v>9.6000000000000002E-2</c:v>
                </c:pt>
                <c:pt idx="3" formatCode="0%">
                  <c:v>0.06</c:v>
                </c:pt>
                <c:pt idx="4">
                  <c:v>8.4000000000000005E-2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0E-4C55-BCEC-6CC8CF4D167A}"/>
            </c:ext>
          </c:extLst>
        </c:ser>
        <c:ser>
          <c:idx val="1"/>
          <c:order val="1"/>
          <c:tx>
            <c:strRef>
              <c:f>Leht1!$A$73</c:f>
              <c:strCache>
                <c:ptCount val="1"/>
                <c:pt idx="0">
                  <c:v>Osaliselt nõus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Leht1!$B$71:$F$71</c:f>
              <c:strCache>
                <c:ptCount val="5"/>
                <c:pt idx="0">
                  <c:v>Simulatsioonijärgne arutelu toetas õppimist</c:v>
                </c:pt>
                <c:pt idx="1">
                  <c:v>Simulatsioonijärgne arutelu aitas sõnastada oma tundeid enne stsenaariumile keskendumist</c:v>
                </c:pt>
                <c:pt idx="2">
                  <c:v>Simulatsioonijärgne arutelu arendas kliinilise otsustamise võimekust</c:v>
                </c:pt>
                <c:pt idx="3">
                  <c:v>Simulatsioonijärge arutelu andis võimaluse eneserefleksiooniks</c:v>
                </c:pt>
                <c:pt idx="4">
                  <c:v>Simulatsioonijärgse arutelu jooksul toimus pidev konstruktiivne hindamine/tagasiside saamine</c:v>
                </c:pt>
              </c:strCache>
            </c:strRef>
          </c:cat>
          <c:val>
            <c:numRef>
              <c:f>Leht1!$B$73:$F$73</c:f>
              <c:numCache>
                <c:formatCode>0.0%</c:formatCode>
                <c:ptCount val="5"/>
                <c:pt idx="0">
                  <c:v>0.34899999999999998</c:v>
                </c:pt>
                <c:pt idx="1">
                  <c:v>0.45800000000000002</c:v>
                </c:pt>
                <c:pt idx="2">
                  <c:v>0.32500000000000001</c:v>
                </c:pt>
                <c:pt idx="3">
                  <c:v>0.45800000000000002</c:v>
                </c:pt>
                <c:pt idx="4">
                  <c:v>0.39800000000000002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0E-4C55-BCEC-6CC8CF4D167A}"/>
            </c:ext>
          </c:extLst>
        </c:ser>
        <c:ser>
          <c:idx val="2"/>
          <c:order val="2"/>
          <c:tx>
            <c:strRef>
              <c:f>Leht1!$A$74</c:f>
              <c:strCache>
                <c:ptCount val="1"/>
                <c:pt idx="0">
                  <c:v>Täiesti nõus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Leht1!$B$71:$F$71</c:f>
              <c:strCache>
                <c:ptCount val="5"/>
                <c:pt idx="0">
                  <c:v>Simulatsioonijärgne arutelu toetas õppimist</c:v>
                </c:pt>
                <c:pt idx="1">
                  <c:v>Simulatsioonijärgne arutelu aitas sõnastada oma tundeid enne stsenaariumile keskendumist</c:v>
                </c:pt>
                <c:pt idx="2">
                  <c:v>Simulatsioonijärgne arutelu arendas kliinilise otsustamise võimekust</c:v>
                </c:pt>
                <c:pt idx="3">
                  <c:v>Simulatsioonijärge arutelu andis võimaluse eneserefleksiooniks</c:v>
                </c:pt>
                <c:pt idx="4">
                  <c:v>Simulatsioonijärgse arutelu jooksul toimus pidev konstruktiivne hindamine/tagasiside saamine</c:v>
                </c:pt>
              </c:strCache>
            </c:strRef>
          </c:cat>
          <c:val>
            <c:numRef>
              <c:f>Leht1!$B$74:$F$74</c:f>
              <c:numCache>
                <c:formatCode>0.0%</c:formatCode>
                <c:ptCount val="5"/>
                <c:pt idx="0">
                  <c:v>0.61399999999999999</c:v>
                </c:pt>
                <c:pt idx="1">
                  <c:v>0.42199999999999999</c:v>
                </c:pt>
                <c:pt idx="2">
                  <c:v>0.57799999999999996</c:v>
                </c:pt>
                <c:pt idx="3">
                  <c:v>0.48199999999999998</c:v>
                </c:pt>
                <c:pt idx="4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0E-4C55-BCEC-6CC8CF4D167A}"/>
            </c:ext>
          </c:extLst>
        </c:ser>
        <c:ser>
          <c:idx val="3"/>
          <c:order val="3"/>
          <c:tx>
            <c:strRef>
              <c:f>Leht1!$A$75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0E-4C55-BCEC-6CC8CF4D16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Leht1!$B$71:$F$71</c:f>
              <c:strCache>
                <c:ptCount val="5"/>
                <c:pt idx="0">
                  <c:v>Simulatsioonijärgne arutelu toetas õppimist</c:v>
                </c:pt>
                <c:pt idx="1">
                  <c:v>Simulatsioonijärgne arutelu aitas sõnastada oma tundeid enne stsenaariumile keskendumist</c:v>
                </c:pt>
                <c:pt idx="2">
                  <c:v>Simulatsioonijärgne arutelu arendas kliinilise otsustamise võimekust</c:v>
                </c:pt>
                <c:pt idx="3">
                  <c:v>Simulatsioonijärge arutelu andis võimaluse eneserefleksiooniks</c:v>
                </c:pt>
                <c:pt idx="4">
                  <c:v>Simulatsioonijärgse arutelu jooksul toimus pidev konstruktiivne hindamine/tagasiside saamine</c:v>
                </c:pt>
              </c:strCache>
            </c:strRef>
          </c:cat>
          <c:val>
            <c:numRef>
              <c:f>Leht1!$B$75:$F$75</c:f>
              <c:numCache>
                <c:formatCode>0.0%</c:formatCode>
                <c:ptCount val="5"/>
                <c:pt idx="1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0E-4C55-BCEC-6CC8CF4D1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8863424"/>
        <c:axId val="1178857440"/>
      </c:barChart>
      <c:catAx>
        <c:axId val="1178863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57440"/>
        <c:crosses val="autoZero"/>
        <c:auto val="1"/>
        <c:lblAlgn val="ctr"/>
        <c:lblOffset val="100"/>
        <c:noMultiLvlLbl val="0"/>
      </c:catAx>
      <c:valAx>
        <c:axId val="1178857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17886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929858522691053"/>
          <c:y val="8.899054216751115E-2"/>
          <c:w val="0.217005249343832"/>
          <c:h val="0.31250218722659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0.11433</cdr:x>
      <cdr:y>0.43853</cdr:y>
    </cdr:from>
    <cdr:to>
      <cdr:x>0.74074</cdr:x>
      <cdr:y>0.62921</cdr:y>
    </cdr:to>
    <cdr:sp macro="" textlink="">
      <cdr:nvSpPr>
        <cdr:cNvPr id="2" name="Allanool 1"/>
        <cdr:cNvSpPr/>
      </cdr:nvSpPr>
      <cdr:spPr>
        <a:xfrm xmlns:a="http://schemas.openxmlformats.org/drawingml/2006/main" rot="10800000">
          <a:off x="1202267" y="1908173"/>
          <a:ext cx="6587066" cy="829733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t-E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laadi muutmiseks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8941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90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949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240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89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5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830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540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837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129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629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0446-09F8-4095-9CF4-5E7D278AB5E0}" type="datetimeFigureOut">
              <a:rPr lang="et-EE" smtClean="0"/>
              <a:t>21.11.2018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AC39D-ED27-4185-B843-593EBA6BD5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621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763995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t-EE" sz="4000" b="1" dirty="0"/>
            </a:br>
            <a:br>
              <a:rPr lang="et-EE" sz="4000" b="1" dirty="0"/>
            </a:br>
            <a:r>
              <a:rPr lang="et-EE" sz="4000" b="1" dirty="0"/>
              <a:t>SIMULATSIOONÕPPE EFEKTIIVUSE </a:t>
            </a:r>
            <a:br>
              <a:rPr lang="et-EE" sz="4000" b="1" dirty="0"/>
            </a:br>
            <a:r>
              <a:rPr lang="et-EE" sz="4000" b="1" dirty="0"/>
              <a:t>MÕÕDIKU SET-M (</a:t>
            </a:r>
            <a:r>
              <a:rPr lang="et-EE" sz="4000" b="1" i="1" dirty="0" err="1"/>
              <a:t>Simulation</a:t>
            </a:r>
            <a:r>
              <a:rPr lang="et-EE" sz="4000" b="1" i="1" dirty="0"/>
              <a:t> </a:t>
            </a:r>
            <a:r>
              <a:rPr lang="et-EE" sz="4000" b="1" i="1" dirty="0" err="1"/>
              <a:t>Effectiveness</a:t>
            </a:r>
            <a:r>
              <a:rPr lang="et-EE" sz="4000" b="1" i="1" dirty="0"/>
              <a:t> Tool</a:t>
            </a:r>
            <a:r>
              <a:rPr lang="et-EE" sz="4000" b="1" dirty="0"/>
              <a:t>) KASULIKKUS PRAKTIKAS </a:t>
            </a:r>
            <a:br>
              <a:rPr lang="et-EE" sz="4000" b="1" dirty="0"/>
            </a:br>
            <a:r>
              <a:rPr lang="et-EE" sz="4000" b="1" dirty="0"/>
              <a:t>TALLINNA TERV</a:t>
            </a:r>
            <a:r>
              <a:rPr lang="en-US" sz="4000" b="1" dirty="0"/>
              <a:t>IS</a:t>
            </a:r>
            <a:r>
              <a:rPr lang="et-EE" sz="4000" b="1" dirty="0"/>
              <a:t>HOIU KÕRGKOOLI NÄITEL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685297" y="5378950"/>
            <a:ext cx="9144000" cy="1655762"/>
          </a:xfrm>
        </p:spPr>
        <p:txBody>
          <a:bodyPr/>
          <a:lstStyle/>
          <a:p>
            <a:r>
              <a:rPr lang="en-US" dirty="0"/>
              <a:t>Irma Nool, RN, MSc</a:t>
            </a:r>
            <a:endParaRPr lang="et-EE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F83694E-E73F-416B-A85A-01C7CEF0A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256" y="381000"/>
            <a:ext cx="8668011" cy="132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0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PREBRIIFINGULE (2)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790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50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ÕPPIMISELE (1)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679446"/>
              </p:ext>
            </p:extLst>
          </p:nvPr>
        </p:nvGraphicFramePr>
        <p:xfrm>
          <a:off x="1047750" y="1800227"/>
          <a:ext cx="9744076" cy="4333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76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Väide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Mean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SD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5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Ettevalmistuse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saamine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patsiendi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seisundi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hindamiseks</a:t>
                      </a:r>
                      <a:r>
                        <a:rPr lang="en-US" sz="2000" b="0" dirty="0">
                          <a:effectLst/>
                        </a:rPr>
                        <a:t> ja </a:t>
                      </a:r>
                      <a:r>
                        <a:rPr lang="en-US" sz="2000" b="0" dirty="0" err="1">
                          <a:effectLst/>
                        </a:rPr>
                        <a:t>reageerimiseks</a:t>
                      </a:r>
                      <a:r>
                        <a:rPr lang="en-US" sz="2000" b="0" dirty="0">
                          <a:effectLst/>
                        </a:rPr>
                        <a:t> (n=83)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2,64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0,53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Parem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arusaamine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patofüsioloogiast</a:t>
                      </a:r>
                      <a:r>
                        <a:rPr lang="en-US" sz="2000" b="0" dirty="0">
                          <a:effectLst/>
                        </a:rPr>
                        <a:t> (n=83)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2,30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0,58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Enesekindlam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õendusprotseduuride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teostamisel</a:t>
                      </a:r>
                      <a:r>
                        <a:rPr lang="en-US" sz="2000" b="0" dirty="0">
                          <a:effectLst/>
                        </a:rPr>
                        <a:t> (n=83)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2,41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0,56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Julgus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teha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kliinilisi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otsuseid</a:t>
                      </a:r>
                      <a:r>
                        <a:rPr lang="en-US" sz="2000" b="0" dirty="0">
                          <a:effectLst/>
                        </a:rPr>
                        <a:t> (n=82)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2,05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0,49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Paremad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teadmised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ravimitest</a:t>
                      </a:r>
                      <a:r>
                        <a:rPr lang="en-US" sz="2000" b="0" dirty="0">
                          <a:effectLst/>
                        </a:rPr>
                        <a:t>/</a:t>
                      </a:r>
                      <a:r>
                        <a:rPr lang="en-US" sz="2000" b="0" dirty="0" err="1">
                          <a:effectLst/>
                        </a:rPr>
                        <a:t>ravimite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kasutamisest</a:t>
                      </a:r>
                      <a:r>
                        <a:rPr lang="en-US" sz="2000" b="0" dirty="0">
                          <a:effectLst/>
                        </a:rPr>
                        <a:t> (n=83)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2,17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0,73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Võimalus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praktiseerida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kliiniliste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otsuste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tegemist</a:t>
                      </a:r>
                      <a:r>
                        <a:rPr lang="en-US" sz="2000" b="0" dirty="0">
                          <a:effectLst/>
                        </a:rPr>
                        <a:t> (n=82)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2,51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0,61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61533" y="1321356"/>
            <a:ext cx="3208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Skaala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2,35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80853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ÕPPIMISELE (2)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148665"/>
              </p:ext>
            </p:extLst>
          </p:nvPr>
        </p:nvGraphicFramePr>
        <p:xfrm>
          <a:off x="542925" y="1466850"/>
          <a:ext cx="1114425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99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ÕPPIMISELE (3)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902090"/>
              </p:ext>
            </p:extLst>
          </p:nvPr>
        </p:nvGraphicFramePr>
        <p:xfrm>
          <a:off x="1323975" y="1819275"/>
          <a:ext cx="9239251" cy="4487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6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0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Eelnev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töökogemus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tervishoius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Julgus teha kliinilisi otsuseid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2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Üldse ei ole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Osaliselt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Täiesti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Omab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 (6,3%)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21 (65,6%)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 (28,1%)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 (13%)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38 (82,6%)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 (4,3%)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84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ÕPPIMISELE (4)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744003"/>
              </p:ext>
            </p:extLst>
          </p:nvPr>
        </p:nvGraphicFramePr>
        <p:xfrm>
          <a:off x="838200" y="1809750"/>
          <a:ext cx="10696574" cy="2257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668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SET-M väited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err="1">
                          <a:effectLst/>
                        </a:rPr>
                        <a:t>Mean±SD</a:t>
                      </a:r>
                      <a:r>
                        <a:rPr lang="et-EE" sz="2400" dirty="0">
                          <a:effectLst/>
                        </a:rPr>
                        <a:t> eelneva töökogemusega tervishoius (n=32)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err="1">
                          <a:effectLst/>
                        </a:rPr>
                        <a:t>Mean±SD</a:t>
                      </a:r>
                      <a:r>
                        <a:rPr lang="et-EE" sz="2400" dirty="0">
                          <a:effectLst/>
                        </a:rPr>
                        <a:t> eelneva töökogemuseta tervishoius (n=46)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Olulisuse tõenäosus,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p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1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</a:rPr>
                        <a:t>Julgus teha kliinilisi otsuseid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2,22±0,55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1,91±0,41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p=0,01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99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97467" y="245533"/>
            <a:ext cx="10515600" cy="965199"/>
          </a:xfrm>
        </p:spPr>
        <p:txBody>
          <a:bodyPr/>
          <a:lstStyle/>
          <a:p>
            <a:r>
              <a:rPr lang="en-US" b="1" dirty="0"/>
              <a:t>ÜLIÕPILASTE HINNANG ENESEKINDLUSELE (1)</a:t>
            </a:r>
            <a:endParaRPr lang="et-EE" b="1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10411"/>
              </p:ext>
            </p:extLst>
          </p:nvPr>
        </p:nvGraphicFramePr>
        <p:xfrm>
          <a:off x="601134" y="1802341"/>
          <a:ext cx="10667999" cy="433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9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Väide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8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Enesekindlam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õendusabi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planeerimisel</a:t>
                      </a:r>
                      <a:r>
                        <a:rPr lang="en-US" sz="2400" b="0" dirty="0">
                          <a:effectLst/>
                        </a:rPr>
                        <a:t> ja </a:t>
                      </a:r>
                      <a:r>
                        <a:rPr lang="en-US" sz="2400" b="0" dirty="0" err="1">
                          <a:effectLst/>
                        </a:rPr>
                        <a:t>vajalike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õendussekkumiste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kavandamisel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0,58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Enesekindlam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patsiendiga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suheldes</a:t>
                      </a:r>
                      <a:r>
                        <a:rPr lang="en-US" sz="2400" b="0" dirty="0">
                          <a:effectLst/>
                        </a:rPr>
                        <a:t> 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2,58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8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Enesekindlam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patsiendile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tema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haigusega</a:t>
                      </a:r>
                      <a:r>
                        <a:rPr lang="en-US" sz="2400" b="0" dirty="0">
                          <a:effectLst/>
                        </a:rPr>
                        <a:t> ja </a:t>
                      </a:r>
                      <a:r>
                        <a:rPr lang="en-US" sz="2400" b="0" dirty="0" err="1">
                          <a:effectLst/>
                        </a:rPr>
                        <a:t>õendussekkumistega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seonduva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selgitamisel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0,66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8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Enesekindlam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patsiendi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kohta</a:t>
                      </a:r>
                      <a:r>
                        <a:rPr lang="en-US" sz="2400" b="0" dirty="0">
                          <a:effectLst/>
                        </a:rPr>
                        <a:t> info </a:t>
                      </a:r>
                      <a:r>
                        <a:rPr lang="en-US" sz="2400" b="0" dirty="0" err="1">
                          <a:effectLst/>
                        </a:rPr>
                        <a:t>andmisel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teistele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tervishoiutöötajatele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0,64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8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Enesekindlam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patsiendile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nende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õendussekkumiste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osutamisel</a:t>
                      </a:r>
                      <a:r>
                        <a:rPr lang="en-US" sz="2400" b="0" dirty="0">
                          <a:effectLst/>
                        </a:rPr>
                        <a:t>, </a:t>
                      </a:r>
                      <a:r>
                        <a:rPr lang="en-US" sz="2400" b="0" dirty="0" err="1">
                          <a:effectLst/>
                        </a:rPr>
                        <a:t>mis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tagavad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patsiendile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ohutuse</a:t>
                      </a:r>
                      <a:r>
                        <a:rPr lang="en-US" sz="2400" b="0" dirty="0">
                          <a:effectLst/>
                        </a:rPr>
                        <a:t> (n=82)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2,40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0,60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8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Enesekindel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tõenduspõhiste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õendusekkumiste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rakendamisel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0,56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7333" y="1210732"/>
            <a:ext cx="292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Skaala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2,40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591352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ENESEKINDLUSELE (2)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354510"/>
              </p:ext>
            </p:extLst>
          </p:nvPr>
        </p:nvGraphicFramePr>
        <p:xfrm>
          <a:off x="400050" y="1381125"/>
          <a:ext cx="1095375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56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ENESEKINDLUSELE (3)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365016"/>
              </p:ext>
            </p:extLst>
          </p:nvPr>
        </p:nvGraphicFramePr>
        <p:xfrm>
          <a:off x="1703705" y="1524794"/>
          <a:ext cx="7945120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2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0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Eelnev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töökogemus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tervishoius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Enesekindlus patsiendile tema haigusega ja õendussekkumistega seonduva selgitamisel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Üldse ei ole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Osaliselt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Täiesti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Omab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13 (39,4%)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 (57,6%)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0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 (17,4%)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23 (50%)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 (32,6%)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81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ENESEKINDLUSELE (4)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303323"/>
              </p:ext>
            </p:extLst>
          </p:nvPr>
        </p:nvGraphicFramePr>
        <p:xfrm>
          <a:off x="1238251" y="1690688"/>
          <a:ext cx="9229724" cy="5154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8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9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1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4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Eelnev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töökogemus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tervishoius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Enesekindlus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patsiendile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nende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õendussekkumiste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osutamisel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mis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tagavad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patsiendi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ohutuse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Üldse ei ole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Osaliselt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Täiesti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Omab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 (6,1%)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 (30,3%)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21 (63,6%)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 (4,3%)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 (63%)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 (32,6%)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84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ENESEKINDLUSELE (5)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937302"/>
              </p:ext>
            </p:extLst>
          </p:nvPr>
        </p:nvGraphicFramePr>
        <p:xfrm>
          <a:off x="1485901" y="1838326"/>
          <a:ext cx="9248774" cy="4652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4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87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Eelnev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töökogemus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tervishoius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Enesekindlus tõenduspõhiste õendusekkumiste rakendamisel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9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Üldse ei ole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Osaliselt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Täiesti nõus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9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Omab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 (6,1%)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 (36,4%)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 (57,6%)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87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eelnevat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töökogemust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(2,2%)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34 (73,9%)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 (23,9%)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635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ANDMETE ANALÜÜSI MEETODID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Sotsiaalteaduste</a:t>
            </a:r>
            <a:r>
              <a:rPr lang="en-US" dirty="0"/>
              <a:t> </a:t>
            </a:r>
            <a:r>
              <a:rPr lang="en-US" dirty="0" err="1"/>
              <a:t>statistikapakett</a:t>
            </a:r>
            <a:r>
              <a:rPr lang="en-US" dirty="0"/>
              <a:t> SPSS 22.0. </a:t>
            </a:r>
          </a:p>
          <a:p>
            <a:pPr algn="just"/>
            <a:r>
              <a:rPr lang="en-US" dirty="0" err="1"/>
              <a:t>Kirjeldav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: </a:t>
            </a:r>
          </a:p>
          <a:p>
            <a:pPr lvl="1" algn="just"/>
            <a:r>
              <a:rPr lang="en-US" dirty="0" err="1"/>
              <a:t>arvulised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protsentuaalsed</a:t>
            </a:r>
            <a:r>
              <a:rPr lang="en-US" dirty="0"/>
              <a:t> </a:t>
            </a:r>
            <a:r>
              <a:rPr lang="en-US" dirty="0" err="1"/>
              <a:t>näitajad</a:t>
            </a:r>
            <a:r>
              <a:rPr lang="en-US" dirty="0"/>
              <a:t>. </a:t>
            </a:r>
          </a:p>
          <a:p>
            <a:pPr lvl="1" algn="just"/>
            <a:r>
              <a:rPr lang="en-US" dirty="0" err="1"/>
              <a:t>väidete</a:t>
            </a:r>
            <a:r>
              <a:rPr lang="en-US" dirty="0"/>
              <a:t> </a:t>
            </a:r>
            <a:r>
              <a:rPr lang="en-US" dirty="0" err="1"/>
              <a:t>aritmeetilised</a:t>
            </a:r>
            <a:r>
              <a:rPr lang="en-US" dirty="0"/>
              <a:t> </a:t>
            </a:r>
            <a:r>
              <a:rPr lang="en-US" dirty="0" err="1"/>
              <a:t>keskmised</a:t>
            </a:r>
            <a:r>
              <a:rPr lang="en-US" dirty="0"/>
              <a:t> ja </a:t>
            </a:r>
            <a:r>
              <a:rPr lang="en-US" dirty="0" err="1"/>
              <a:t>standardhälve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Eelneva</a:t>
            </a:r>
            <a:r>
              <a:rPr lang="en-US" dirty="0"/>
              <a:t> </a:t>
            </a:r>
            <a:r>
              <a:rPr lang="en-US" dirty="0" err="1"/>
              <a:t>simulatsioonikogemuse</a:t>
            </a:r>
            <a:r>
              <a:rPr lang="en-US" dirty="0"/>
              <a:t> ja </a:t>
            </a:r>
            <a:r>
              <a:rPr lang="en-US" dirty="0" err="1"/>
              <a:t>eelneva</a:t>
            </a:r>
            <a:r>
              <a:rPr lang="en-US" dirty="0"/>
              <a:t> </a:t>
            </a:r>
            <a:r>
              <a:rPr lang="en-US" dirty="0" err="1"/>
              <a:t>tervishoius</a:t>
            </a:r>
            <a:r>
              <a:rPr lang="en-US" dirty="0"/>
              <a:t> </a:t>
            </a:r>
            <a:r>
              <a:rPr lang="en-US" dirty="0" err="1"/>
              <a:t>töökogemuse</a:t>
            </a:r>
            <a:r>
              <a:rPr lang="en-US" dirty="0"/>
              <a:t> </a:t>
            </a:r>
            <a:r>
              <a:rPr lang="en-US" dirty="0" err="1"/>
              <a:t>protsentuaalsete</a:t>
            </a:r>
            <a:r>
              <a:rPr lang="en-US" dirty="0"/>
              <a:t> </a:t>
            </a:r>
            <a:r>
              <a:rPr lang="en-US" dirty="0" err="1"/>
              <a:t>näitajate</a:t>
            </a:r>
            <a:r>
              <a:rPr lang="en-US" dirty="0"/>
              <a:t> </a:t>
            </a:r>
            <a:r>
              <a:rPr lang="en-US" dirty="0" err="1"/>
              <a:t>võrdlemiseks</a:t>
            </a:r>
            <a:r>
              <a:rPr lang="en-US" dirty="0"/>
              <a:t> </a:t>
            </a:r>
            <a:r>
              <a:rPr lang="en-US" dirty="0" err="1"/>
              <a:t>hii-ruut</a:t>
            </a:r>
            <a:r>
              <a:rPr lang="en-US" dirty="0"/>
              <a:t> test</a:t>
            </a:r>
          </a:p>
          <a:p>
            <a:pPr algn="just"/>
            <a:r>
              <a:rPr lang="en-US" dirty="0"/>
              <a:t> </a:t>
            </a:r>
            <a:r>
              <a:rPr lang="en-US" dirty="0" err="1"/>
              <a:t>Aritmeetiliste</a:t>
            </a:r>
            <a:r>
              <a:rPr lang="en-US" dirty="0"/>
              <a:t> </a:t>
            </a:r>
            <a:r>
              <a:rPr lang="en-US" dirty="0" err="1"/>
              <a:t>keskmiste</a:t>
            </a:r>
            <a:r>
              <a:rPr lang="en-US" dirty="0"/>
              <a:t> </a:t>
            </a:r>
            <a:r>
              <a:rPr lang="en-US" dirty="0" err="1"/>
              <a:t>võrdlemiseks</a:t>
            </a:r>
            <a:r>
              <a:rPr lang="en-US" dirty="0"/>
              <a:t> t-test (</a:t>
            </a:r>
            <a:r>
              <a:rPr lang="en-US" i="1" dirty="0"/>
              <a:t>independent samples t-test</a:t>
            </a:r>
            <a:r>
              <a:rPr lang="en-US" dirty="0"/>
              <a:t>).</a:t>
            </a:r>
          </a:p>
          <a:p>
            <a:pPr lvl="1" algn="just"/>
            <a:r>
              <a:rPr lang="en-US" dirty="0" err="1"/>
              <a:t>Statistiliselt</a:t>
            </a:r>
            <a:r>
              <a:rPr lang="en-US" dirty="0"/>
              <a:t> </a:t>
            </a:r>
            <a:r>
              <a:rPr lang="en-US" dirty="0" err="1"/>
              <a:t>oluliseks</a:t>
            </a:r>
            <a:r>
              <a:rPr lang="en-US" dirty="0"/>
              <a:t> </a:t>
            </a:r>
            <a:r>
              <a:rPr lang="en-US" dirty="0" err="1"/>
              <a:t>arvestati</a:t>
            </a:r>
            <a:r>
              <a:rPr lang="en-US" dirty="0"/>
              <a:t> </a:t>
            </a:r>
            <a:r>
              <a:rPr lang="en-US" dirty="0" err="1"/>
              <a:t>seosed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p&lt;0.05</a:t>
            </a:r>
            <a:endParaRPr lang="et-EE" dirty="0"/>
          </a:p>
          <a:p>
            <a:pPr algn="just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86339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ENESEKINDLUSELE (6)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660866"/>
              </p:ext>
            </p:extLst>
          </p:nvPr>
        </p:nvGraphicFramePr>
        <p:xfrm>
          <a:off x="962026" y="1690688"/>
          <a:ext cx="10391775" cy="4929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5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85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SET-M väited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Mean±SD eelneva töökogemusega tervishoius (n=32)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Mean±SD eelneva töökogemuseta tervishoius (n=46)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Olulisuse tõenäosus,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p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1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Enesekindlus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patsiendile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tema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haigusega</a:t>
                      </a:r>
                      <a:r>
                        <a:rPr lang="en-US" sz="2000" b="0" dirty="0">
                          <a:effectLst/>
                        </a:rPr>
                        <a:t> ja </a:t>
                      </a:r>
                      <a:r>
                        <a:rPr lang="en-US" sz="2000" b="0" dirty="0" err="1">
                          <a:effectLst/>
                        </a:rPr>
                        <a:t>õendussekkumistega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seonduva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selgitamisel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2,22±0,55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1,91±0,41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p=0,01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1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Enesekindlam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patsiendi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kohta</a:t>
                      </a:r>
                      <a:r>
                        <a:rPr lang="en-US" sz="2000" b="1" dirty="0">
                          <a:effectLst/>
                        </a:rPr>
                        <a:t> info </a:t>
                      </a:r>
                      <a:r>
                        <a:rPr lang="en-US" sz="2000" b="1" dirty="0" err="1">
                          <a:effectLst/>
                        </a:rPr>
                        <a:t>andmisel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teistele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tervishoiutöötajatele</a:t>
                      </a:r>
                      <a:endParaRPr lang="et-E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2,55±0,56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2,15±0,70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p=0,009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1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Enesekindlam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patsiendile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nende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õendussekkumiste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osutamisel</a:t>
                      </a:r>
                      <a:r>
                        <a:rPr lang="en-US" sz="2000" b="0" dirty="0">
                          <a:effectLst/>
                        </a:rPr>
                        <a:t>, </a:t>
                      </a:r>
                      <a:r>
                        <a:rPr lang="en-US" sz="2000" b="0" dirty="0" err="1">
                          <a:effectLst/>
                        </a:rPr>
                        <a:t>mis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tagavad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patsiendile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ohutuse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2,58±0,61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2,28±0,54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p=0,015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9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Enesekindel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tõenduspõhiste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õendusekkumiste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0" dirty="0" err="1">
                          <a:effectLst/>
                        </a:rPr>
                        <a:t>rakendamisel</a:t>
                      </a:r>
                      <a:endParaRPr lang="et-EE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2,52±0,62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</a:rPr>
                        <a:t>2,22±0,47</a:t>
                      </a:r>
                      <a:endParaRPr lang="et-E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p=0,023</a:t>
                      </a: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642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53534" y="93664"/>
            <a:ext cx="10515600" cy="1325563"/>
          </a:xfrm>
        </p:spPr>
        <p:txBody>
          <a:bodyPr/>
          <a:lstStyle/>
          <a:p>
            <a:r>
              <a:rPr lang="en-US" b="1" dirty="0"/>
              <a:t>ÜLIÕPILASTE HINNANG DEBRIIFINGULE (1)</a:t>
            </a:r>
            <a:endParaRPr lang="et-EE" b="1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981513"/>
              </p:ext>
            </p:extLst>
          </p:nvPr>
        </p:nvGraphicFramePr>
        <p:xfrm>
          <a:off x="914401" y="1419227"/>
          <a:ext cx="10067924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2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Väide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2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järgnev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toetas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õppimist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2,58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0,57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järgnev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aitas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sõnastada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oma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tundeid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enne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stsenaariumile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keskendumist</a:t>
                      </a:r>
                      <a:r>
                        <a:rPr lang="en-US" sz="2400" b="0" dirty="0">
                          <a:effectLst/>
                        </a:rPr>
                        <a:t> (n=81)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0,65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järgnev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oli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väärtuslik</a:t>
                      </a:r>
                      <a:r>
                        <a:rPr lang="en-US" sz="2400" b="0" dirty="0">
                          <a:effectLst/>
                        </a:rPr>
                        <a:t>, </a:t>
                      </a:r>
                      <a:r>
                        <a:rPr lang="en-US" sz="2400" b="0" dirty="0" err="1">
                          <a:effectLst/>
                        </a:rPr>
                        <a:t>sest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arendas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kliinilise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otsustamise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võimekust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2,48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0,67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järgnev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andis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võimaluse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eneserefleksiooniks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2,42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0,61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järneva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jooksul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toimus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pidev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konstruktiivne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hindamine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dirty="0" err="1">
                          <a:effectLst/>
                        </a:rPr>
                        <a:t>tagasiside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saamine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2,43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0,65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1" y="1049895"/>
            <a:ext cx="3920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Skaala</a:t>
            </a:r>
            <a:r>
              <a:rPr lang="en-US" sz="2000" dirty="0"/>
              <a:t> </a:t>
            </a:r>
            <a:r>
              <a:rPr lang="en-US" sz="2000" dirty="0" err="1"/>
              <a:t>keskmine</a:t>
            </a:r>
            <a:r>
              <a:rPr lang="en-US" sz="2000" dirty="0"/>
              <a:t> 2,45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55682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DEBRIIFINGULE (2)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013304"/>
              </p:ext>
            </p:extLst>
          </p:nvPr>
        </p:nvGraphicFramePr>
        <p:xfrm>
          <a:off x="514350" y="1371600"/>
          <a:ext cx="10839450" cy="480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312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KOKKUVÕTE SKAALADE ARITMEETILISTEST KESKMISTEST</a:t>
            </a:r>
            <a:endParaRPr lang="et-EE" b="1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682353"/>
              </p:ext>
            </p:extLst>
          </p:nvPr>
        </p:nvGraphicFramePr>
        <p:xfrm>
          <a:off x="8382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Skaala</a:t>
                      </a:r>
                      <a:endParaRPr lang="et-E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Aritmeetiline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keskmine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Prebriifing</a:t>
                      </a:r>
                      <a:r>
                        <a:rPr lang="en-US" dirty="0"/>
                        <a:t> (2 </a:t>
                      </a:r>
                      <a:r>
                        <a:rPr lang="en-US" dirty="0" err="1"/>
                        <a:t>väidet</a:t>
                      </a:r>
                      <a:r>
                        <a:rPr lang="en-US" dirty="0"/>
                        <a:t>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2,47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Õppimine</a:t>
                      </a:r>
                      <a:r>
                        <a:rPr lang="en-US" dirty="0"/>
                        <a:t> (6 </a:t>
                      </a:r>
                      <a:r>
                        <a:rPr lang="en-US" dirty="0" err="1"/>
                        <a:t>väidet</a:t>
                      </a:r>
                      <a:r>
                        <a:rPr lang="en-US" dirty="0"/>
                        <a:t>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2,35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Enesekindlus</a:t>
                      </a:r>
                      <a:r>
                        <a:rPr lang="en-US" dirty="0"/>
                        <a:t> (6 </a:t>
                      </a:r>
                      <a:r>
                        <a:rPr lang="en-US" dirty="0" err="1"/>
                        <a:t>väidet</a:t>
                      </a:r>
                      <a:r>
                        <a:rPr lang="en-US" dirty="0"/>
                        <a:t>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2,40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Debriifing</a:t>
                      </a:r>
                      <a:r>
                        <a:rPr lang="en-US" dirty="0"/>
                        <a:t> (5 </a:t>
                      </a:r>
                      <a:r>
                        <a:rPr lang="en-US" dirty="0" err="1"/>
                        <a:t>väidet</a:t>
                      </a:r>
                      <a:r>
                        <a:rPr lang="en-US" dirty="0"/>
                        <a:t>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2,45</a:t>
                      </a:r>
                      <a:endParaRPr lang="et-E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03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SET-M MÕÕDIKU KASUTAJASÕBRALIKKUS (1)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759136"/>
              </p:ext>
            </p:extLst>
          </p:nvPr>
        </p:nvGraphicFramePr>
        <p:xfrm>
          <a:off x="1038226" y="1495425"/>
          <a:ext cx="9686924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4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Väide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Mõõdikut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lihtne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täita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2,52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0,57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täitmine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liiga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aeganõudev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2,57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hinnatavad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aspektid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asjakohased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2,65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0,48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ülesehitus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loogiline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2,71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0,48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sõnastus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arusaadav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2,72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0,57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Mõõdikut</a:t>
                      </a:r>
                      <a:r>
                        <a:rPr lang="en-US" sz="2400" b="0" dirty="0">
                          <a:effectLst/>
                        </a:rPr>
                        <a:t> on </a:t>
                      </a:r>
                      <a:r>
                        <a:rPr lang="en-US" sz="2400" b="0" dirty="0" err="1">
                          <a:effectLst/>
                        </a:rPr>
                        <a:t>keeruline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rakendada</a:t>
                      </a:r>
                      <a:r>
                        <a:rPr lang="en-US" sz="2400" b="0" dirty="0">
                          <a:effectLst/>
                        </a:rPr>
                        <a:t> (n=82)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2,52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sobib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minu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teadmiste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analüüsimiseks</a:t>
                      </a:r>
                      <a:r>
                        <a:rPr lang="en-US" sz="2400" b="0" dirty="0">
                          <a:effectLst/>
                        </a:rPr>
                        <a:t> (n=81)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2,40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Mõõdik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sobib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õpevahendiks</a:t>
                      </a:r>
                      <a:r>
                        <a:rPr lang="en-US" sz="2400" b="0" dirty="0">
                          <a:effectLst/>
                        </a:rPr>
                        <a:t> (n=82)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2,30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0,70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281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SET-M MÕÕDIKU KASUTAJASÕBRALIKKUS (2)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5" name="Sisu kohatäid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521722"/>
              </p:ext>
            </p:extLst>
          </p:nvPr>
        </p:nvGraphicFramePr>
        <p:xfrm>
          <a:off x="524933" y="1219200"/>
          <a:ext cx="11565467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792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MÕÕDIKU RELIAABLUS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t-EE" b="1" dirty="0" err="1"/>
              <a:t>Reliaablus</a:t>
            </a:r>
            <a:r>
              <a:rPr lang="et-EE" b="1" dirty="0"/>
              <a:t> </a:t>
            </a:r>
            <a:r>
              <a:rPr lang="et-EE" dirty="0"/>
              <a:t>ehk usaldusväärsus viitab mõõtmistäpsusele ehk mõõtmise järjekindlusele. Testi </a:t>
            </a:r>
            <a:r>
              <a:rPr lang="et-EE" dirty="0" err="1"/>
              <a:t>sisereliaabluse</a:t>
            </a:r>
            <a:r>
              <a:rPr lang="et-EE" dirty="0"/>
              <a:t> mõõduks on </a:t>
            </a:r>
            <a:r>
              <a:rPr lang="et-EE" dirty="0" err="1"/>
              <a:t>Cronbachi</a:t>
            </a:r>
            <a:r>
              <a:rPr lang="et-EE" dirty="0"/>
              <a:t> α (alfa), mille piisavaks suuruseks loetakse 0,7.</a:t>
            </a:r>
            <a:endParaRPr lang="en-US" dirty="0"/>
          </a:p>
          <a:p>
            <a:pPr marL="0" indent="0" algn="just">
              <a:buNone/>
            </a:pPr>
            <a:endParaRPr lang="et-EE" dirty="0"/>
          </a:p>
          <a:p>
            <a:pPr algn="just"/>
            <a:r>
              <a:rPr lang="en-US" dirty="0" err="1"/>
              <a:t>Mõõdiku</a:t>
            </a:r>
            <a:r>
              <a:rPr lang="en-US" dirty="0"/>
              <a:t> </a:t>
            </a:r>
            <a:r>
              <a:rPr lang="en-US" dirty="0" err="1"/>
              <a:t>sisemine</a:t>
            </a:r>
            <a:r>
              <a:rPr lang="en-US" dirty="0"/>
              <a:t> </a:t>
            </a:r>
            <a:r>
              <a:rPr lang="en-US" dirty="0" err="1"/>
              <a:t>reliaablus</a:t>
            </a:r>
            <a:r>
              <a:rPr lang="en-US" dirty="0"/>
              <a:t> </a:t>
            </a:r>
            <a:r>
              <a:rPr lang="et-EE" dirty="0"/>
              <a:t>α </a:t>
            </a:r>
            <a:r>
              <a:rPr lang="en-US" dirty="0"/>
              <a:t>= 0,925 </a:t>
            </a:r>
          </a:p>
          <a:p>
            <a:pPr algn="just"/>
            <a:endParaRPr lang="et-EE" dirty="0"/>
          </a:p>
          <a:p>
            <a:pPr algn="just"/>
            <a:r>
              <a:rPr lang="en-US" dirty="0" err="1"/>
              <a:t>Prebriifingu</a:t>
            </a:r>
            <a:r>
              <a:rPr lang="en-US" dirty="0"/>
              <a:t> </a:t>
            </a:r>
            <a:r>
              <a:rPr lang="en-US" dirty="0" err="1"/>
              <a:t>alaskaala</a:t>
            </a:r>
            <a:r>
              <a:rPr lang="en-US" dirty="0"/>
              <a:t> </a:t>
            </a:r>
            <a:r>
              <a:rPr lang="en-US" dirty="0" err="1"/>
              <a:t>reliaablus</a:t>
            </a:r>
            <a:r>
              <a:rPr lang="en-US" dirty="0"/>
              <a:t> </a:t>
            </a:r>
            <a:r>
              <a:rPr lang="et-EE" dirty="0"/>
              <a:t>α </a:t>
            </a:r>
            <a:r>
              <a:rPr lang="en-US" dirty="0"/>
              <a:t>= 0,589</a:t>
            </a:r>
            <a:endParaRPr lang="et-EE" dirty="0"/>
          </a:p>
          <a:p>
            <a:pPr algn="just"/>
            <a:r>
              <a:rPr lang="en-US" dirty="0" err="1"/>
              <a:t>Õppimise</a:t>
            </a:r>
            <a:r>
              <a:rPr lang="en-US" dirty="0"/>
              <a:t> </a:t>
            </a:r>
            <a:r>
              <a:rPr lang="en-US" dirty="0" err="1"/>
              <a:t>alaskaala</a:t>
            </a:r>
            <a:r>
              <a:rPr lang="en-US" dirty="0"/>
              <a:t> </a:t>
            </a:r>
            <a:r>
              <a:rPr lang="en-US" dirty="0" err="1"/>
              <a:t>reliaablus</a:t>
            </a:r>
            <a:r>
              <a:rPr lang="en-US" dirty="0"/>
              <a:t> </a:t>
            </a:r>
            <a:r>
              <a:rPr lang="et-EE" dirty="0"/>
              <a:t>α</a:t>
            </a:r>
            <a:r>
              <a:rPr lang="en-US" dirty="0"/>
              <a:t> = 0,751</a:t>
            </a:r>
            <a:endParaRPr lang="et-EE" dirty="0"/>
          </a:p>
          <a:p>
            <a:pPr algn="just"/>
            <a:r>
              <a:rPr lang="en-US" dirty="0" err="1"/>
              <a:t>Enesekindluse</a:t>
            </a:r>
            <a:r>
              <a:rPr lang="en-US" dirty="0"/>
              <a:t> </a:t>
            </a:r>
            <a:r>
              <a:rPr lang="en-US" dirty="0" err="1"/>
              <a:t>alaskaala</a:t>
            </a:r>
            <a:r>
              <a:rPr lang="en-US" dirty="0"/>
              <a:t> </a:t>
            </a:r>
            <a:r>
              <a:rPr lang="en-US" dirty="0" err="1"/>
              <a:t>reliaablus</a:t>
            </a:r>
            <a:r>
              <a:rPr lang="en-US" dirty="0"/>
              <a:t> </a:t>
            </a:r>
            <a:r>
              <a:rPr lang="et-EE" dirty="0"/>
              <a:t>α</a:t>
            </a:r>
            <a:r>
              <a:rPr lang="en-US" dirty="0"/>
              <a:t> = 0,849</a:t>
            </a:r>
            <a:endParaRPr lang="et-EE" dirty="0"/>
          </a:p>
          <a:p>
            <a:pPr algn="just"/>
            <a:r>
              <a:rPr lang="en-US" dirty="0" err="1"/>
              <a:t>Debriifingu</a:t>
            </a:r>
            <a:r>
              <a:rPr lang="en-US" dirty="0"/>
              <a:t> </a:t>
            </a:r>
            <a:r>
              <a:rPr lang="en-US" dirty="0" err="1"/>
              <a:t>alaskaala</a:t>
            </a:r>
            <a:r>
              <a:rPr lang="en-US" dirty="0"/>
              <a:t> </a:t>
            </a:r>
            <a:r>
              <a:rPr lang="en-US" dirty="0" err="1"/>
              <a:t>reliaablus</a:t>
            </a:r>
            <a:r>
              <a:rPr lang="en-US" dirty="0"/>
              <a:t> </a:t>
            </a:r>
            <a:r>
              <a:rPr lang="et-EE" dirty="0"/>
              <a:t>α = </a:t>
            </a:r>
            <a:r>
              <a:rPr lang="en-US" dirty="0"/>
              <a:t>0,856</a:t>
            </a:r>
            <a:endParaRPr lang="et-EE" dirty="0"/>
          </a:p>
          <a:p>
            <a:pPr algn="just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8657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71499" y="365125"/>
            <a:ext cx="11325225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TULEMUSTE VÕRDLUS VARASEMATE UURINGUTEGA (1)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68866" y="1283759"/>
            <a:ext cx="10515600" cy="4351338"/>
          </a:xfrm>
        </p:spPr>
        <p:txBody>
          <a:bodyPr/>
          <a:lstStyle/>
          <a:p>
            <a:r>
              <a:rPr lang="en-US" b="1" dirty="0" err="1"/>
              <a:t>Mõõdiku</a:t>
            </a:r>
            <a:r>
              <a:rPr lang="en-US" b="1" dirty="0"/>
              <a:t> </a:t>
            </a:r>
            <a:r>
              <a:rPr lang="en-US" b="1" dirty="0" err="1"/>
              <a:t>reliaablus</a:t>
            </a:r>
            <a:endParaRPr lang="en-US" b="1" dirty="0"/>
          </a:p>
          <a:p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28047"/>
              </p:ext>
            </p:extLst>
          </p:nvPr>
        </p:nvGraphicFramePr>
        <p:xfrm>
          <a:off x="862541" y="1936750"/>
          <a:ext cx="958215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3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5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Skaala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Eesti (2018)</a:t>
                      </a:r>
                      <a:endParaRPr lang="et-EE" sz="2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N=83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USA</a:t>
                      </a:r>
                      <a:endParaRPr lang="et-EE" sz="2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Leighton jt (2015)</a:t>
                      </a:r>
                      <a:endParaRPr lang="et-EE" sz="2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N=1288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Kogu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mõõdik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</a:t>
                      </a:r>
                      <a:r>
                        <a:rPr lang="en-US" sz="2400">
                          <a:effectLst/>
                        </a:rPr>
                        <a:t>= 0,925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= </a:t>
                      </a:r>
                      <a:r>
                        <a:rPr lang="en-US" sz="2400">
                          <a:effectLst/>
                        </a:rPr>
                        <a:t>0,936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Prebriifing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</a:t>
                      </a:r>
                      <a:r>
                        <a:rPr lang="en-US" sz="2400">
                          <a:effectLst/>
                        </a:rPr>
                        <a:t>= 0,589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= 0,833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Õppimine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</a:t>
                      </a:r>
                      <a:r>
                        <a:rPr lang="en-US" sz="2400">
                          <a:effectLst/>
                        </a:rPr>
                        <a:t> = 0,751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= 0,852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Enesekindlus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</a:t>
                      </a:r>
                      <a:r>
                        <a:rPr lang="en-US" sz="2400">
                          <a:effectLst/>
                        </a:rPr>
                        <a:t> = 0,849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= 0,913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Debriifing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α = </a:t>
                      </a:r>
                      <a:r>
                        <a:rPr lang="en-US" sz="2400">
                          <a:effectLst/>
                        </a:rPr>
                        <a:t>0,856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α = 0,908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878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TULEMUSTE VÕRDLUS VARASEMATE UURINGUTEGA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prebriifingule</a:t>
            </a:r>
            <a:r>
              <a:rPr lang="en-US" dirty="0"/>
              <a:t> (1)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12645"/>
              </p:ext>
            </p:extLst>
          </p:nvPr>
        </p:nvGraphicFramePr>
        <p:xfrm>
          <a:off x="905934" y="2326217"/>
          <a:ext cx="10915648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0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Väide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Eesti (2018)</a:t>
                      </a:r>
                      <a:endParaRPr lang="et-EE" sz="2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N=83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USA</a:t>
                      </a:r>
                      <a:endParaRPr lang="et-EE" sz="2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Leighton </a:t>
                      </a:r>
                      <a:r>
                        <a:rPr lang="en-US" sz="2400" dirty="0" err="1">
                          <a:effectLst/>
                        </a:rPr>
                        <a:t>jt</a:t>
                      </a:r>
                      <a:r>
                        <a:rPr lang="en-US" sz="2400" dirty="0">
                          <a:effectLst/>
                        </a:rPr>
                        <a:t> (2015)</a:t>
                      </a:r>
                      <a:endParaRPr lang="et-EE" sz="2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N=1288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Mean±SD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Mean±SD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9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tõstis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enesekindlust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2,31±0,54</a:t>
                      </a:r>
                      <a:endParaRPr lang="et-EE" sz="2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(n=83)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2,79±0,46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9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oli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õppimisele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kasutoov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2,63±0,58</a:t>
                      </a:r>
                      <a:endParaRPr lang="et-EE" sz="24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(n=83)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2,86±0,38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245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TULEMUSTE VÕRDLUS VARASEMATE UURINGUTEGA (3)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prebriifingule</a:t>
            </a:r>
            <a:r>
              <a:rPr lang="en-US" dirty="0"/>
              <a:t> (2)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572612"/>
              </p:ext>
            </p:extLst>
          </p:nvPr>
        </p:nvGraphicFramePr>
        <p:xfrm>
          <a:off x="942973" y="2492533"/>
          <a:ext cx="10029827" cy="4260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5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6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6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96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86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Väide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Eesti</a:t>
                      </a:r>
                      <a:r>
                        <a:rPr lang="en-US" sz="1800" dirty="0">
                          <a:effectLst/>
                        </a:rPr>
                        <a:t> (2018)</a:t>
                      </a:r>
                      <a:endParaRPr lang="et-EE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N=83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USA </a:t>
                      </a:r>
                      <a:endParaRPr lang="et-EE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Leighton </a:t>
                      </a:r>
                      <a:r>
                        <a:rPr lang="en-US" sz="1800" dirty="0" err="1">
                          <a:effectLst/>
                        </a:rPr>
                        <a:t>jt</a:t>
                      </a:r>
                      <a:r>
                        <a:rPr lang="en-US" sz="1800" dirty="0">
                          <a:effectLst/>
                        </a:rPr>
                        <a:t> (2015)</a:t>
                      </a:r>
                      <a:endParaRPr lang="et-EE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N=1288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2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Üldse ei ole nõus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Osaliselt nõus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Täiesti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nõus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Üldse ei ole nõus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Osaliselt nõus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Täiesti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nõus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6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Simulatsioonile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eelnev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arutelu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tõstis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enesekindlust</a:t>
                      </a:r>
                      <a:endParaRPr lang="et-E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 (3,6%)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51 </a:t>
                      </a:r>
                      <a:r>
                        <a:rPr lang="en-US" sz="1800" b="1" dirty="0">
                          <a:effectLst/>
                        </a:rPr>
                        <a:t>(61,4%)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29 (34,9%)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 (1,9%)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226 (17,5%)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1035 </a:t>
                      </a:r>
                      <a:r>
                        <a:rPr lang="en-US" sz="1800" b="1" dirty="0">
                          <a:effectLst/>
                        </a:rPr>
                        <a:t>(80,4%)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Simulatsioonile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eelnev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arutelu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oli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õppimisele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kasutoov</a:t>
                      </a:r>
                      <a:endParaRPr lang="et-EE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 (4,8%)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 (27,7%)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56 </a:t>
                      </a:r>
                      <a:r>
                        <a:rPr lang="en-US" sz="1800" b="1" dirty="0">
                          <a:effectLst/>
                        </a:rPr>
                        <a:t>(67,5%)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(1,2%)</a:t>
                      </a:r>
                      <a:endParaRPr lang="et-E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155 (12%)</a:t>
                      </a:r>
                      <a:endParaRPr lang="et-E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1116 </a:t>
                      </a:r>
                      <a:r>
                        <a:rPr lang="en-US" sz="1800" b="1" dirty="0">
                          <a:effectLst/>
                        </a:rPr>
                        <a:t>(86,6%)</a:t>
                      </a:r>
                      <a:endParaRPr lang="et-E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62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662225"/>
              </p:ext>
            </p:extLst>
          </p:nvPr>
        </p:nvGraphicFramePr>
        <p:xfrm>
          <a:off x="1117600" y="16224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940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TULEMUSTE VÕRDLUS VARASEMATE UURINGUTEGA (4)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771525" y="1690688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õppimisele</a:t>
            </a:r>
            <a:r>
              <a:rPr lang="en-US" dirty="0"/>
              <a:t> (1)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022318"/>
              </p:ext>
            </p:extLst>
          </p:nvPr>
        </p:nvGraphicFramePr>
        <p:xfrm>
          <a:off x="704850" y="2124075"/>
          <a:ext cx="10125075" cy="4775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80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Väide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Eesti</a:t>
                      </a:r>
                      <a:r>
                        <a:rPr lang="en-US" sz="1600" dirty="0">
                          <a:effectLst/>
                        </a:rPr>
                        <a:t> (2018)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N=83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USA 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Leighton jt (2015)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N=1288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Mean±SD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Mean±SD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Ettevalmistuse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saamine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seisundi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hindamiseks</a:t>
                      </a:r>
                      <a:r>
                        <a:rPr lang="en-US" sz="1600" b="0" dirty="0">
                          <a:effectLst/>
                        </a:rPr>
                        <a:t> ja </a:t>
                      </a:r>
                      <a:r>
                        <a:rPr lang="en-US" sz="1600" b="0" dirty="0" err="1">
                          <a:effectLst/>
                        </a:rPr>
                        <a:t>reageerimiseks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2,64±0,53 (n=83)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2,81±0,40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Parem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arusaamine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patofüsioloogiast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2,30±0,58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2,73±0,49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õendusprotseduuride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teostamisel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2,41±0,56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2,76±0,46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Julgus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teha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kliinilisi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otsuseid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2,05±0,49 (n=82)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2,71±0,49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Paremad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teadmised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ravimitest</a:t>
                      </a:r>
                      <a:r>
                        <a:rPr lang="en-US" sz="1600" b="0" dirty="0">
                          <a:effectLst/>
                        </a:rPr>
                        <a:t>/</a:t>
                      </a:r>
                      <a:r>
                        <a:rPr lang="en-US" sz="1600" b="0" dirty="0" err="1">
                          <a:effectLst/>
                        </a:rPr>
                        <a:t>ravimite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kasutamisest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2,17±0,73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2,71±0,52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Võimalus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praktiseerida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kliiniliste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otsuste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tegemist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2,51±0,61 (n=82)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2,82±0,41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725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199" y="72231"/>
            <a:ext cx="11153775" cy="1325563"/>
          </a:xfrm>
        </p:spPr>
        <p:txBody>
          <a:bodyPr/>
          <a:lstStyle/>
          <a:p>
            <a:r>
              <a:rPr lang="en-US" b="1" dirty="0"/>
              <a:t>TULEMUSTE VÕRDLUS VARASEMATE UURINGUTEGA (5)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95325" y="1216819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õppimisele</a:t>
            </a:r>
            <a:r>
              <a:rPr lang="en-US" dirty="0"/>
              <a:t> (2)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723100"/>
              </p:ext>
            </p:extLst>
          </p:nvPr>
        </p:nvGraphicFramePr>
        <p:xfrm>
          <a:off x="219075" y="1610997"/>
          <a:ext cx="11972925" cy="5101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1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Väide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Eesti</a:t>
                      </a:r>
                      <a:r>
                        <a:rPr lang="en-US" sz="1600" dirty="0">
                          <a:effectLst/>
                        </a:rPr>
                        <a:t> (2018)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N=83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USA 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Leighton </a:t>
                      </a:r>
                      <a:r>
                        <a:rPr lang="en-US" sz="1600" dirty="0" err="1">
                          <a:effectLst/>
                        </a:rPr>
                        <a:t>jt</a:t>
                      </a:r>
                      <a:r>
                        <a:rPr lang="en-US" sz="1600" dirty="0">
                          <a:effectLst/>
                        </a:rPr>
                        <a:t> (2015) N=1288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Üldse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ei</a:t>
                      </a:r>
                      <a:r>
                        <a:rPr lang="en-US" sz="1600" dirty="0">
                          <a:effectLst/>
                        </a:rPr>
                        <a:t> ole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Osaliselt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Täiesti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Üldse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ei</a:t>
                      </a:r>
                      <a:r>
                        <a:rPr lang="en-US" sz="1600" dirty="0">
                          <a:effectLst/>
                        </a:rPr>
                        <a:t> ole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Osaliselt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Täiesti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1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Ettevalmistuse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saamine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patsiendi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seisundi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hindamiseks</a:t>
                      </a:r>
                      <a:r>
                        <a:rPr lang="en-US" sz="1600" dirty="0">
                          <a:effectLst/>
                        </a:rPr>
                        <a:t> ja </a:t>
                      </a:r>
                      <a:r>
                        <a:rPr lang="en-US" sz="1600" dirty="0" err="1">
                          <a:effectLst/>
                        </a:rPr>
                        <a:t>reageerimiseks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(2,4%)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 (31,3%)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 </a:t>
                      </a:r>
                      <a:r>
                        <a:rPr lang="en-US" sz="1600" b="1" dirty="0">
                          <a:effectLst/>
                        </a:rPr>
                        <a:t>(66,3%)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(0,2%)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232 (18%)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1036 </a:t>
                      </a:r>
                      <a:r>
                        <a:rPr lang="en-US" sz="1600" b="1" dirty="0">
                          <a:effectLst/>
                        </a:rPr>
                        <a:t>(80,4%)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Parem arusaamine patofüsioloogiast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 </a:t>
                      </a:r>
                      <a:r>
                        <a:rPr lang="en-US" sz="1600" b="1" dirty="0">
                          <a:effectLst/>
                        </a:rPr>
                        <a:t>(57,8%)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 (36,1%)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 (2%)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292 (22,7%)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970 </a:t>
                      </a:r>
                      <a:r>
                        <a:rPr lang="en-US" sz="1600" b="1" dirty="0">
                          <a:effectLst/>
                        </a:rPr>
                        <a:t>(75,3%)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Enesekindlam õendusprotseduuride teostamisel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 (3,6%)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43 </a:t>
                      </a:r>
                      <a:r>
                        <a:rPr lang="en-US" sz="1600" b="1" dirty="0">
                          <a:effectLst/>
                        </a:rPr>
                        <a:t>(51,8%)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 (44,6%)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 (1,3%)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278 (21,6%)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993 </a:t>
                      </a:r>
                      <a:r>
                        <a:rPr lang="en-US" sz="1600" b="1" dirty="0">
                          <a:effectLst/>
                        </a:rPr>
                        <a:t>(77,1%)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Julgus teha kliinilisi otsuseid (n=82)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(9,6%)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 </a:t>
                      </a:r>
                      <a:r>
                        <a:rPr lang="en-US" sz="1600" b="1" dirty="0">
                          <a:effectLst/>
                        </a:rPr>
                        <a:t>(74,7%)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 (14,5%)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 (1,8%)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326 (25,3%)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939 </a:t>
                      </a:r>
                      <a:r>
                        <a:rPr lang="en-US" sz="1600" b="1" dirty="0">
                          <a:effectLst/>
                        </a:rPr>
                        <a:t>(72,9%)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Paremad teadmised ravimitest/ravimite kasutamisest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 (19,3%)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37 </a:t>
                      </a:r>
                      <a:r>
                        <a:rPr lang="en-US" sz="1600" b="1" dirty="0">
                          <a:effectLst/>
                        </a:rPr>
                        <a:t>(44,6%)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 (36,1%)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 (3%)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272 (21,1%)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871 </a:t>
                      </a:r>
                      <a:r>
                        <a:rPr lang="en-US" sz="1600" b="1" dirty="0">
                          <a:effectLst/>
                        </a:rPr>
                        <a:t>(67,6%)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Võimalus praktiseerida kliiniliste otsuste tegemist (n=82)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 (36,1%)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47 </a:t>
                      </a:r>
                      <a:r>
                        <a:rPr lang="en-US" sz="1600" b="1" dirty="0">
                          <a:effectLst/>
                        </a:rPr>
                        <a:t>(56,6%)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 (1%)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208 (16,1%)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1066 </a:t>
                      </a:r>
                      <a:r>
                        <a:rPr lang="en-US" sz="1600" b="1" dirty="0">
                          <a:effectLst/>
                        </a:rPr>
                        <a:t>(82,8%)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788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2875" y="0"/>
            <a:ext cx="11058525" cy="1325563"/>
          </a:xfrm>
        </p:spPr>
        <p:txBody>
          <a:bodyPr/>
          <a:lstStyle/>
          <a:p>
            <a:r>
              <a:rPr lang="en-US" b="1" dirty="0"/>
              <a:t>TULEMUSTE VÕRDLUS VARASEMATE UURINGUTEGA (6)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09600" y="1149350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enesekindlusele</a:t>
            </a:r>
            <a:r>
              <a:rPr lang="en-US" dirty="0"/>
              <a:t> (1)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298203"/>
              </p:ext>
            </p:extLst>
          </p:nvPr>
        </p:nvGraphicFramePr>
        <p:xfrm>
          <a:off x="314325" y="1511301"/>
          <a:ext cx="10353675" cy="532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7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0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Väide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Eesti (2018)</a:t>
                      </a:r>
                      <a:endParaRPr lang="et-EE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N=83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USA </a:t>
                      </a:r>
                      <a:endParaRPr lang="et-EE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Leighton jt (2015)</a:t>
                      </a:r>
                      <a:endParaRPr lang="et-EE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N=1288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Mean±SD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Mean±SD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õendusabi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planeerimisel</a:t>
                      </a:r>
                      <a:r>
                        <a:rPr lang="en-US" sz="1600" b="0" dirty="0">
                          <a:effectLst/>
                        </a:rPr>
                        <a:t> ja </a:t>
                      </a:r>
                      <a:r>
                        <a:rPr lang="en-US" sz="1600" b="0" dirty="0" err="1">
                          <a:effectLst/>
                        </a:rPr>
                        <a:t>vajalike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õendussekkumiste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kavandamisel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2,39±0,58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2,79±0,44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patsiendiga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suheldes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2,58±0,63 (n=83)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2,82±0,43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tema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haigusega</a:t>
                      </a:r>
                      <a:r>
                        <a:rPr lang="en-US" sz="1600" b="0" dirty="0">
                          <a:effectLst/>
                        </a:rPr>
                        <a:t> ja </a:t>
                      </a:r>
                      <a:r>
                        <a:rPr lang="en-US" sz="1600" b="0" dirty="0" err="1">
                          <a:effectLst/>
                        </a:rPr>
                        <a:t>õendussekkumistega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seonduva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selgitamisel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2,31±0,66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2,78±0,45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kohta</a:t>
                      </a:r>
                      <a:r>
                        <a:rPr lang="en-US" sz="1600" b="0" dirty="0">
                          <a:effectLst/>
                        </a:rPr>
                        <a:t> info </a:t>
                      </a:r>
                      <a:r>
                        <a:rPr lang="en-US" sz="1600" b="0" dirty="0" err="1">
                          <a:effectLst/>
                        </a:rPr>
                        <a:t>andmisel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teistele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tervishoiutöötajatele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2,39±0,64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2,80±0,43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Enesekindlam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nende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õendussekkumiste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osutamisel</a:t>
                      </a:r>
                      <a:r>
                        <a:rPr lang="en-US" sz="1600" b="0" dirty="0">
                          <a:effectLst/>
                        </a:rPr>
                        <a:t>, </a:t>
                      </a:r>
                      <a:r>
                        <a:rPr lang="en-US" sz="1600" b="0" dirty="0" err="1">
                          <a:effectLst/>
                        </a:rPr>
                        <a:t>mis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tagavad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patsiendile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ohutuse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2,40±0,60 (n=82)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2,81±0,42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Enesekindel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tõenduspõhiste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õendusekkumiste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rakendamisel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2,31±0,56 (n=83)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2,77±0,47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90" marR="639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890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76301" y="111125"/>
            <a:ext cx="10515600" cy="1325563"/>
          </a:xfrm>
        </p:spPr>
        <p:txBody>
          <a:bodyPr/>
          <a:lstStyle/>
          <a:p>
            <a:r>
              <a:rPr lang="en-US" b="1" dirty="0"/>
              <a:t>TULEMUSTE VÕRDLUS VARASEMATE UURINGUTEGA (6)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7536" y="1334557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enesekindlusele</a:t>
            </a:r>
            <a:r>
              <a:rPr lang="en-US" dirty="0"/>
              <a:t> (2)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311985"/>
              </p:ext>
            </p:extLst>
          </p:nvPr>
        </p:nvGraphicFramePr>
        <p:xfrm>
          <a:off x="245533" y="1718735"/>
          <a:ext cx="11777136" cy="5251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7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7553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Väide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Eesti</a:t>
                      </a:r>
                      <a:r>
                        <a:rPr lang="en-US" sz="1400" dirty="0">
                          <a:effectLst/>
                        </a:rPr>
                        <a:t> (2018)</a:t>
                      </a:r>
                      <a:endParaRPr lang="et-EE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N=83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USA </a:t>
                      </a:r>
                      <a:endParaRPr lang="et-EE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Leighton </a:t>
                      </a:r>
                      <a:r>
                        <a:rPr lang="en-US" sz="1400" dirty="0" err="1">
                          <a:effectLst/>
                        </a:rPr>
                        <a:t>jt</a:t>
                      </a:r>
                      <a:r>
                        <a:rPr lang="en-US" sz="1400" dirty="0">
                          <a:effectLst/>
                        </a:rPr>
                        <a:t> (2015)</a:t>
                      </a:r>
                      <a:endParaRPr lang="et-EE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N=1288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819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t-E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Üldse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</a:t>
                      </a:r>
                      <a:r>
                        <a:rPr lang="en-US" sz="1400" dirty="0">
                          <a:effectLst/>
                        </a:rPr>
                        <a:t> ole </a:t>
                      </a:r>
                      <a:r>
                        <a:rPr lang="en-US" sz="1400" dirty="0" err="1">
                          <a:effectLst/>
                        </a:rPr>
                        <a:t>nõus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Osaliselt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nõus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Täiesti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nõus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Üldse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</a:t>
                      </a:r>
                      <a:r>
                        <a:rPr lang="en-US" sz="1400" dirty="0">
                          <a:effectLst/>
                        </a:rPr>
                        <a:t> ole </a:t>
                      </a:r>
                      <a:r>
                        <a:rPr lang="en-US" sz="1400" dirty="0" err="1">
                          <a:effectLst/>
                        </a:rPr>
                        <a:t>nõus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Osaliselt nõus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Täiesti nõus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Enesekindlam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õendusabi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planeerimisel</a:t>
                      </a:r>
                      <a:r>
                        <a:rPr lang="en-US" sz="1400" b="0" dirty="0">
                          <a:effectLst/>
                        </a:rPr>
                        <a:t> ja </a:t>
                      </a:r>
                      <a:r>
                        <a:rPr lang="en-US" sz="1400" b="0" dirty="0" err="1">
                          <a:effectLst/>
                        </a:rPr>
                        <a:t>vajalike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õendussekkumiste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kavandamisel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(4,8%)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43 </a:t>
                      </a:r>
                      <a:r>
                        <a:rPr lang="en-US" sz="1400" b="1" dirty="0">
                          <a:effectLst/>
                        </a:rPr>
                        <a:t>(51,8%)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 (43,4%)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 (1,2%)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241 (18,7%)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1030 </a:t>
                      </a:r>
                      <a:r>
                        <a:rPr lang="en-US" sz="1400" b="1" dirty="0">
                          <a:effectLst/>
                        </a:rPr>
                        <a:t>(80%)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8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Enesekindlam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patsiendiga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suheldes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 (7,2%)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 (27,7%)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54 </a:t>
                      </a:r>
                      <a:r>
                        <a:rPr lang="en-US" sz="1400" b="1" dirty="0">
                          <a:effectLst/>
                        </a:rPr>
                        <a:t>(65,1%)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 (1,7%)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189 (14,7%)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1077 </a:t>
                      </a:r>
                      <a:r>
                        <a:rPr lang="en-US" sz="1400" b="1" dirty="0">
                          <a:effectLst/>
                        </a:rPr>
                        <a:t>(83,6%)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Enesekindlam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patsiendile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tema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haigusega</a:t>
                      </a:r>
                      <a:r>
                        <a:rPr lang="en-US" sz="1400" b="0" dirty="0">
                          <a:effectLst/>
                        </a:rPr>
                        <a:t> ja </a:t>
                      </a:r>
                      <a:r>
                        <a:rPr lang="en-US" sz="1400" b="0" dirty="0" err="1">
                          <a:effectLst/>
                        </a:rPr>
                        <a:t>õendussekkumistega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seonduva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selgitamisel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 (10,8%)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39 </a:t>
                      </a:r>
                      <a:r>
                        <a:rPr lang="en-US" sz="1400" b="1" dirty="0">
                          <a:effectLst/>
                        </a:rPr>
                        <a:t>(47%)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 (42,2%)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 (1,6%)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244 (18,9%)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1023 </a:t>
                      </a:r>
                      <a:r>
                        <a:rPr lang="en-US" sz="1400" b="1" dirty="0">
                          <a:effectLst/>
                        </a:rPr>
                        <a:t>(79,4%)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Enesekindlam patsiendi kohta info andmisel teistele tervishoiutöötajatele</a:t>
                      </a:r>
                      <a:endParaRPr lang="et-EE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 (8,4%)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 (44,6%)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39 </a:t>
                      </a:r>
                      <a:r>
                        <a:rPr lang="en-US" sz="1400" b="1" dirty="0">
                          <a:effectLst/>
                        </a:rPr>
                        <a:t>(47%)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 (1,3%)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227 (17,6%)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1044 </a:t>
                      </a:r>
                      <a:r>
                        <a:rPr lang="en-US" sz="1400" b="1" dirty="0">
                          <a:effectLst/>
                        </a:rPr>
                        <a:t>(81,1%)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Enesekindlam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patsiendile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nende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õendussekkumiste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osutamisel</a:t>
                      </a:r>
                      <a:r>
                        <a:rPr lang="en-US" sz="1400" b="0" dirty="0">
                          <a:effectLst/>
                        </a:rPr>
                        <a:t>, </a:t>
                      </a:r>
                      <a:r>
                        <a:rPr lang="en-US" sz="1400" b="0" dirty="0" err="1">
                          <a:effectLst/>
                        </a:rPr>
                        <a:t>mis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tagavad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patsiendile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ohutuse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 (6%)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 (</a:t>
                      </a:r>
                      <a:r>
                        <a:rPr lang="en-US" sz="1400" b="1" dirty="0">
                          <a:effectLst/>
                        </a:rPr>
                        <a:t>48,2%)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 (45,8%)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 (1,2%)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214 (16,6%)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1057 </a:t>
                      </a:r>
                      <a:r>
                        <a:rPr lang="en-US" sz="1400" b="1" dirty="0">
                          <a:effectLst/>
                        </a:rPr>
                        <a:t>(82,1%)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Enesekindel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tõenduspõhiste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õendusekkumiste</a:t>
                      </a:r>
                      <a:r>
                        <a:rPr lang="en-US" sz="1400" b="0" dirty="0">
                          <a:effectLst/>
                        </a:rPr>
                        <a:t> </a:t>
                      </a:r>
                      <a:r>
                        <a:rPr lang="en-US" sz="1400" b="0" dirty="0" err="1">
                          <a:effectLst/>
                        </a:rPr>
                        <a:t>rakendamisel</a:t>
                      </a:r>
                      <a:endParaRPr lang="et-EE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(4,8%)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49 </a:t>
                      </a:r>
                      <a:r>
                        <a:rPr lang="en-US" sz="1400" b="1" dirty="0">
                          <a:effectLst/>
                        </a:rPr>
                        <a:t>(59%)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 (36,1%)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 (2,2%)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244 (18,9%)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1016 </a:t>
                      </a:r>
                      <a:r>
                        <a:rPr lang="en-US" sz="1400" b="1" dirty="0">
                          <a:effectLst/>
                        </a:rPr>
                        <a:t>(78,9%)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644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00012"/>
            <a:ext cx="10515600" cy="1325563"/>
          </a:xfrm>
        </p:spPr>
        <p:txBody>
          <a:bodyPr/>
          <a:lstStyle/>
          <a:p>
            <a:r>
              <a:rPr lang="en-US" b="1" dirty="0"/>
              <a:t>TULEMUSTE VÕRDLUS VARASEMATE UURINGUTEGA (7)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339850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debriifingule</a:t>
            </a:r>
            <a:r>
              <a:rPr lang="en-US" dirty="0"/>
              <a:t> (1)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166028"/>
              </p:ext>
            </p:extLst>
          </p:nvPr>
        </p:nvGraphicFramePr>
        <p:xfrm>
          <a:off x="295277" y="1729740"/>
          <a:ext cx="10582274" cy="4939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Väide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Eesti</a:t>
                      </a:r>
                      <a:r>
                        <a:rPr lang="en-US" sz="1600" dirty="0">
                          <a:effectLst/>
                        </a:rPr>
                        <a:t> (2018)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N=83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USA 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Leighton jt (2015)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N=1288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Mean±SD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Mean±SD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toetas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õppimist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2,58±0,57</a:t>
                      </a:r>
                      <a:endParaRPr lang="et-EE" sz="16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(n=83)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2,90±0,32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aitas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sõnastada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oma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tundeid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enne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stsenaariumile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keskendumist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2,33±0,65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(n=81)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2,87±0,36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oli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väärtuslik</a:t>
                      </a:r>
                      <a:r>
                        <a:rPr lang="en-US" sz="1600" b="0" dirty="0">
                          <a:effectLst/>
                        </a:rPr>
                        <a:t>, </a:t>
                      </a:r>
                      <a:r>
                        <a:rPr lang="en-US" sz="1600" b="0" dirty="0" err="1">
                          <a:effectLst/>
                        </a:rPr>
                        <a:t>sest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arendas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kliinilise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otsustamise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võimekust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2,48±0,67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(n=83)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2,90±0,32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andis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võimaluse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eneserefleksiooniks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2,42±0,61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(n=83)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2,90±0,32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järneva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jooksul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toimus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pidev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konstruktiivne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hindamine</a:t>
                      </a:r>
                      <a:r>
                        <a:rPr lang="en-US" sz="1600" b="0" dirty="0">
                          <a:effectLst/>
                        </a:rPr>
                        <a:t>/</a:t>
                      </a:r>
                      <a:r>
                        <a:rPr lang="en-US" sz="1600" b="0" dirty="0" err="1">
                          <a:effectLst/>
                        </a:rPr>
                        <a:t>tagasiside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saamine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2,43±0,65</a:t>
                      </a:r>
                      <a:endParaRPr lang="et-EE" sz="16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(n=83)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2,90±0,31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8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19150" y="136525"/>
            <a:ext cx="10515600" cy="1325563"/>
          </a:xfrm>
        </p:spPr>
        <p:txBody>
          <a:bodyPr/>
          <a:lstStyle/>
          <a:p>
            <a:r>
              <a:rPr lang="en-US" b="1" dirty="0"/>
              <a:t>TULEMUSTE VÕRDLUS VARASEMATE UURINGUTEGA (8)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4362" y="1311275"/>
            <a:ext cx="10515600" cy="4351338"/>
          </a:xfrm>
        </p:spPr>
        <p:txBody>
          <a:bodyPr/>
          <a:lstStyle/>
          <a:p>
            <a:r>
              <a:rPr lang="en-US" dirty="0" err="1"/>
              <a:t>Üliõpilaste</a:t>
            </a:r>
            <a:r>
              <a:rPr lang="en-US" dirty="0"/>
              <a:t> </a:t>
            </a:r>
            <a:r>
              <a:rPr lang="en-US" dirty="0" err="1"/>
              <a:t>hinnang</a:t>
            </a:r>
            <a:r>
              <a:rPr lang="en-US" dirty="0"/>
              <a:t> </a:t>
            </a:r>
            <a:r>
              <a:rPr lang="en-US" dirty="0" err="1"/>
              <a:t>debriifingule</a:t>
            </a:r>
            <a:r>
              <a:rPr lang="en-US" dirty="0"/>
              <a:t> 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04892"/>
              </p:ext>
            </p:extLst>
          </p:nvPr>
        </p:nvGraphicFramePr>
        <p:xfrm>
          <a:off x="228599" y="1740958"/>
          <a:ext cx="11650134" cy="4828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0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282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Väide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Eesti</a:t>
                      </a:r>
                      <a:r>
                        <a:rPr lang="en-US" sz="1600" dirty="0">
                          <a:effectLst/>
                        </a:rPr>
                        <a:t> (2018)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N=83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USA 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Leighton </a:t>
                      </a:r>
                      <a:r>
                        <a:rPr lang="en-US" sz="1600" dirty="0" err="1">
                          <a:effectLst/>
                        </a:rPr>
                        <a:t>jt</a:t>
                      </a:r>
                      <a:r>
                        <a:rPr lang="en-US" sz="1600" dirty="0">
                          <a:effectLst/>
                        </a:rPr>
                        <a:t> (2015)</a:t>
                      </a:r>
                      <a:endParaRPr lang="et-EE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N=1288 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t-E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Üldse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ei</a:t>
                      </a:r>
                      <a:r>
                        <a:rPr lang="en-US" sz="1600" dirty="0">
                          <a:effectLst/>
                        </a:rPr>
                        <a:t> ole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Osaliselt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Täiesti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nõus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Üldse ei ole nõus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Osaliselt nõus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Täiesti nõus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toetas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õppimist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 (3,6%)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 (34,9%)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 </a:t>
                      </a:r>
                      <a:r>
                        <a:rPr lang="en-US" sz="1600" b="1" dirty="0">
                          <a:effectLst/>
                        </a:rPr>
                        <a:t>(61,4%)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(0,5%)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115 (8,9%)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1165 </a:t>
                      </a:r>
                      <a:r>
                        <a:rPr lang="en-US" sz="1600" b="1" dirty="0">
                          <a:effectLst/>
                        </a:rPr>
                        <a:t>(90,5%)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aitas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sõnastada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oma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tundeid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enne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stsenaariumile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keskendumist</a:t>
                      </a:r>
                      <a:r>
                        <a:rPr lang="en-US" sz="1600" b="0" dirty="0">
                          <a:effectLst/>
                        </a:rPr>
                        <a:t> (n=81)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(9,6%)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38 </a:t>
                      </a:r>
                      <a:r>
                        <a:rPr lang="en-US" sz="1600" b="1" dirty="0">
                          <a:effectLst/>
                        </a:rPr>
                        <a:t>(45,8%)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 (42,2%)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 (0,9%)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143 (11,1%)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1132 </a:t>
                      </a:r>
                      <a:r>
                        <a:rPr lang="en-US" sz="1600" b="1" dirty="0">
                          <a:effectLst/>
                        </a:rPr>
                        <a:t>(87,9%)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oli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väärtuslik</a:t>
                      </a:r>
                      <a:r>
                        <a:rPr lang="en-US" sz="1600" b="0" dirty="0">
                          <a:effectLst/>
                        </a:rPr>
                        <a:t>, </a:t>
                      </a:r>
                      <a:r>
                        <a:rPr lang="en-US" sz="1600" b="0" dirty="0" err="1">
                          <a:effectLst/>
                        </a:rPr>
                        <a:t>sest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arendas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kliinilise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otsustamise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võimekust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 (9,6%)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 (32,5%)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 </a:t>
                      </a:r>
                      <a:r>
                        <a:rPr lang="en-US" sz="1600" b="1" dirty="0">
                          <a:effectLst/>
                        </a:rPr>
                        <a:t>(57,8%)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 (0,5%)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118 (9,2%)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1163 </a:t>
                      </a:r>
                      <a:r>
                        <a:rPr lang="en-US" sz="1600" b="1" dirty="0">
                          <a:effectLst/>
                        </a:rPr>
                        <a:t>(90,3%)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järgnev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andis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võimaluse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eneserefleksiooniks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(6%)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38 (45,8%)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 </a:t>
                      </a:r>
                      <a:r>
                        <a:rPr lang="en-US" sz="1600" b="1" dirty="0">
                          <a:effectLst/>
                        </a:rPr>
                        <a:t>(48,2%)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(0,5%)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112 (8,7%)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1168 </a:t>
                      </a:r>
                      <a:r>
                        <a:rPr lang="en-US" sz="1600" b="1" dirty="0">
                          <a:effectLst/>
                        </a:rPr>
                        <a:t>(90,7%)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Simulatsioonile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järneva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arutelu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jooksul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toimus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pidev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konstruktiivne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hindamine</a:t>
                      </a:r>
                      <a:r>
                        <a:rPr lang="en-US" sz="1600" b="0" dirty="0">
                          <a:effectLst/>
                        </a:rPr>
                        <a:t>/</a:t>
                      </a:r>
                      <a:r>
                        <a:rPr lang="en-US" sz="1600" b="0" dirty="0" err="1">
                          <a:effectLst/>
                        </a:rPr>
                        <a:t>tagasiside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saamine</a:t>
                      </a:r>
                      <a:endParaRPr lang="et-E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(8,4%)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 (39,8%)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43 </a:t>
                      </a:r>
                      <a:r>
                        <a:rPr lang="en-US" sz="1600" b="1" dirty="0">
                          <a:effectLst/>
                        </a:rPr>
                        <a:t>(51,8%)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 (0,5%)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115 (8,9%)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1166 </a:t>
                      </a:r>
                      <a:r>
                        <a:rPr lang="en-US" sz="1600" b="1" dirty="0">
                          <a:effectLst/>
                        </a:rPr>
                        <a:t>(90,5%)</a:t>
                      </a:r>
                      <a:endParaRPr lang="et-E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690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JÄRELDUSED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kõrgemalt</a:t>
            </a:r>
            <a:r>
              <a:rPr lang="en-US" dirty="0"/>
              <a:t> </a:t>
            </a:r>
            <a:r>
              <a:rPr lang="en-US" dirty="0" err="1"/>
              <a:t>hinnati</a:t>
            </a:r>
            <a:r>
              <a:rPr lang="en-US" dirty="0"/>
              <a:t> </a:t>
            </a:r>
            <a:r>
              <a:rPr lang="en-US" dirty="0" err="1"/>
              <a:t>simulatsioonõppe</a:t>
            </a:r>
            <a:r>
              <a:rPr lang="en-US" dirty="0"/>
              <a:t> </a:t>
            </a:r>
            <a:r>
              <a:rPr lang="en-US" dirty="0" err="1"/>
              <a:t>efektiivsust</a:t>
            </a:r>
            <a:r>
              <a:rPr lang="en-US" dirty="0"/>
              <a:t> </a:t>
            </a:r>
            <a:r>
              <a:rPr lang="en-US" dirty="0" err="1"/>
              <a:t>prebriifingule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kõrgemalt</a:t>
            </a:r>
            <a:r>
              <a:rPr lang="en-US" dirty="0"/>
              <a:t> </a:t>
            </a:r>
            <a:r>
              <a:rPr lang="en-US" dirty="0" err="1"/>
              <a:t>hinnati</a:t>
            </a:r>
            <a:r>
              <a:rPr lang="en-US" dirty="0"/>
              <a:t> </a:t>
            </a:r>
            <a:r>
              <a:rPr lang="en-US" dirty="0" err="1"/>
              <a:t>simulatsioonile</a:t>
            </a:r>
            <a:r>
              <a:rPr lang="en-US" dirty="0"/>
              <a:t> </a:t>
            </a:r>
            <a:r>
              <a:rPr lang="en-US" dirty="0" err="1"/>
              <a:t>eelneva</a:t>
            </a:r>
            <a:r>
              <a:rPr lang="en-US" dirty="0"/>
              <a:t> </a:t>
            </a:r>
            <a:r>
              <a:rPr lang="en-US" dirty="0" err="1"/>
              <a:t>arutelu</a:t>
            </a:r>
            <a:r>
              <a:rPr lang="en-US" dirty="0"/>
              <a:t> </a:t>
            </a:r>
            <a:r>
              <a:rPr lang="en-US" dirty="0" err="1"/>
              <a:t>kasulikkust</a:t>
            </a:r>
            <a:r>
              <a:rPr lang="en-US" dirty="0"/>
              <a:t>. </a:t>
            </a:r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madalamalt</a:t>
            </a:r>
            <a:r>
              <a:rPr lang="en-US" dirty="0"/>
              <a:t> </a:t>
            </a:r>
            <a:r>
              <a:rPr lang="en-US" dirty="0" err="1"/>
              <a:t>hinnati</a:t>
            </a:r>
            <a:r>
              <a:rPr lang="en-US" dirty="0"/>
              <a:t> </a:t>
            </a:r>
            <a:r>
              <a:rPr lang="en-US" dirty="0" err="1"/>
              <a:t>simulatsioonõppe</a:t>
            </a:r>
            <a:r>
              <a:rPr lang="en-US" dirty="0"/>
              <a:t> </a:t>
            </a:r>
            <a:r>
              <a:rPr lang="en-US" dirty="0" err="1"/>
              <a:t>efektiivsust</a:t>
            </a:r>
            <a:r>
              <a:rPr lang="en-US" dirty="0"/>
              <a:t> </a:t>
            </a:r>
            <a:r>
              <a:rPr lang="en-US" dirty="0" err="1"/>
              <a:t>õppimise</a:t>
            </a:r>
            <a:r>
              <a:rPr lang="en-US" dirty="0"/>
              <a:t> </a:t>
            </a:r>
            <a:r>
              <a:rPr lang="en-US" dirty="0" err="1"/>
              <a:t>seisukohalt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madalama</a:t>
            </a:r>
            <a:r>
              <a:rPr lang="en-US" dirty="0"/>
              <a:t> </a:t>
            </a:r>
            <a:r>
              <a:rPr lang="en-US" dirty="0" err="1"/>
              <a:t>hinnangu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julgus</a:t>
            </a:r>
            <a:r>
              <a:rPr lang="en-US" dirty="0"/>
              <a:t> </a:t>
            </a:r>
            <a:r>
              <a:rPr lang="en-US" dirty="0" err="1"/>
              <a:t>teha</a:t>
            </a:r>
            <a:r>
              <a:rPr lang="en-US" dirty="0"/>
              <a:t> </a:t>
            </a:r>
            <a:r>
              <a:rPr lang="en-US" dirty="0" err="1"/>
              <a:t>kliinilisi</a:t>
            </a:r>
            <a:r>
              <a:rPr lang="en-US" dirty="0"/>
              <a:t> </a:t>
            </a:r>
            <a:r>
              <a:rPr lang="en-US" dirty="0" err="1"/>
              <a:t>otsuseid</a:t>
            </a:r>
            <a:r>
              <a:rPr lang="en-US" dirty="0"/>
              <a:t>. </a:t>
            </a:r>
            <a:r>
              <a:rPr lang="en-US" dirty="0" err="1"/>
              <a:t>Simulatsioonõppe</a:t>
            </a:r>
            <a:r>
              <a:rPr lang="en-US" dirty="0"/>
              <a:t> </a:t>
            </a:r>
            <a:r>
              <a:rPr lang="en-US" dirty="0" err="1"/>
              <a:t>efektiivsus</a:t>
            </a:r>
            <a:r>
              <a:rPr lang="en-US" dirty="0"/>
              <a:t> on </a:t>
            </a:r>
            <a:r>
              <a:rPr lang="en-US" dirty="0" err="1"/>
              <a:t>seotud</a:t>
            </a:r>
            <a:r>
              <a:rPr lang="en-US" dirty="0"/>
              <a:t> </a:t>
            </a:r>
            <a:r>
              <a:rPr lang="en-US" dirty="0" err="1"/>
              <a:t>eelneva</a:t>
            </a:r>
            <a:r>
              <a:rPr lang="en-US" dirty="0"/>
              <a:t> </a:t>
            </a:r>
            <a:r>
              <a:rPr lang="en-US" dirty="0" err="1"/>
              <a:t>töökogemusega</a:t>
            </a:r>
            <a:r>
              <a:rPr lang="en-US" dirty="0"/>
              <a:t> </a:t>
            </a:r>
            <a:r>
              <a:rPr lang="en-US" dirty="0" err="1"/>
              <a:t>tervishoius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SET-M </a:t>
            </a:r>
            <a:r>
              <a:rPr lang="en-US" dirty="0" err="1"/>
              <a:t>mõõdik</a:t>
            </a:r>
            <a:r>
              <a:rPr lang="en-US" dirty="0"/>
              <a:t> on </a:t>
            </a:r>
            <a:r>
              <a:rPr lang="en-US" dirty="0" err="1"/>
              <a:t>kasutajasõbralik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kõrgemalt</a:t>
            </a:r>
            <a:r>
              <a:rPr lang="en-US" dirty="0"/>
              <a:t> </a:t>
            </a:r>
            <a:r>
              <a:rPr lang="en-US" dirty="0" err="1"/>
              <a:t>hinnati</a:t>
            </a:r>
            <a:r>
              <a:rPr lang="en-US" dirty="0"/>
              <a:t> </a:t>
            </a:r>
            <a:r>
              <a:rPr lang="en-US" dirty="0" err="1"/>
              <a:t>mõõdiku</a:t>
            </a:r>
            <a:r>
              <a:rPr lang="en-US" dirty="0"/>
              <a:t> </a:t>
            </a:r>
            <a:r>
              <a:rPr lang="en-US" dirty="0" err="1"/>
              <a:t>sõnastuse</a:t>
            </a:r>
            <a:r>
              <a:rPr lang="en-US" dirty="0"/>
              <a:t> </a:t>
            </a:r>
            <a:r>
              <a:rPr lang="en-US" dirty="0" err="1"/>
              <a:t>arusaadavust</a:t>
            </a:r>
            <a:r>
              <a:rPr lang="en-US" dirty="0"/>
              <a:t>. </a:t>
            </a:r>
            <a:r>
              <a:rPr lang="en-US" dirty="0" err="1"/>
              <a:t>Kõige</a:t>
            </a:r>
            <a:r>
              <a:rPr lang="en-US" dirty="0"/>
              <a:t> </a:t>
            </a:r>
            <a:r>
              <a:rPr lang="en-US" dirty="0" err="1"/>
              <a:t>madalamalt</a:t>
            </a:r>
            <a:r>
              <a:rPr lang="en-US" dirty="0"/>
              <a:t> </a:t>
            </a:r>
            <a:r>
              <a:rPr lang="en-US" dirty="0" err="1"/>
              <a:t>hinnati</a:t>
            </a:r>
            <a:r>
              <a:rPr lang="en-US" dirty="0"/>
              <a:t> </a:t>
            </a:r>
            <a:r>
              <a:rPr lang="en-US" dirty="0" err="1"/>
              <a:t>mõõdiku</a:t>
            </a:r>
            <a:r>
              <a:rPr lang="en-US" dirty="0"/>
              <a:t> </a:t>
            </a:r>
            <a:r>
              <a:rPr lang="en-US" dirty="0" err="1"/>
              <a:t>sobivust</a:t>
            </a:r>
            <a:r>
              <a:rPr lang="en-US" dirty="0"/>
              <a:t> </a:t>
            </a:r>
            <a:r>
              <a:rPr lang="en-US" dirty="0" err="1"/>
              <a:t>õppevahendiks</a:t>
            </a:r>
            <a:r>
              <a:rPr lang="en-US" dirty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8459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6277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833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5629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85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3641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956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8888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43400" y="3132667"/>
            <a:ext cx="21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39,7%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4168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SIMULATSIOONÕPPE EFEKTIIVSUS 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SET-M </a:t>
            </a:r>
            <a:r>
              <a:rPr lang="en-US" dirty="0" err="1"/>
              <a:t>mõõdik</a:t>
            </a:r>
            <a:r>
              <a:rPr lang="en-US" dirty="0"/>
              <a:t> </a:t>
            </a:r>
            <a:r>
              <a:rPr lang="en-US" dirty="0" err="1"/>
              <a:t>jaguneb</a:t>
            </a:r>
            <a:r>
              <a:rPr lang="en-US" dirty="0"/>
              <a:t> </a:t>
            </a:r>
            <a:r>
              <a:rPr lang="en-US" dirty="0" err="1"/>
              <a:t>neljaks</a:t>
            </a:r>
            <a:r>
              <a:rPr lang="en-US" dirty="0"/>
              <a:t> </a:t>
            </a:r>
            <a:r>
              <a:rPr lang="en-US" dirty="0" err="1"/>
              <a:t>alaskaalaks</a:t>
            </a:r>
            <a:r>
              <a:rPr lang="en-US" dirty="0"/>
              <a:t>:</a:t>
            </a:r>
            <a:endParaRPr lang="et-EE" dirty="0"/>
          </a:p>
          <a:p>
            <a:pPr lvl="0" algn="just"/>
            <a:r>
              <a:rPr lang="en-US" dirty="0" err="1"/>
              <a:t>Prebriifing</a:t>
            </a:r>
            <a:r>
              <a:rPr lang="en-US" dirty="0"/>
              <a:t> (</a:t>
            </a:r>
            <a:r>
              <a:rPr lang="en-US" dirty="0" err="1"/>
              <a:t>Prebriefing</a:t>
            </a:r>
            <a:r>
              <a:rPr lang="en-US" dirty="0"/>
              <a:t>) –</a:t>
            </a:r>
            <a:r>
              <a:rPr lang="en-US" dirty="0" err="1"/>
              <a:t>väited</a:t>
            </a:r>
            <a:r>
              <a:rPr lang="en-US" dirty="0"/>
              <a:t> 1,2 (2 </a:t>
            </a:r>
            <a:r>
              <a:rPr lang="en-US" dirty="0" err="1"/>
              <a:t>väidet</a:t>
            </a:r>
            <a:r>
              <a:rPr lang="en-US" dirty="0"/>
              <a:t>)</a:t>
            </a:r>
            <a:endParaRPr lang="et-EE" dirty="0"/>
          </a:p>
          <a:p>
            <a:pPr lvl="0" algn="just"/>
            <a:r>
              <a:rPr lang="en-US" dirty="0" err="1"/>
              <a:t>Õppimine</a:t>
            </a:r>
            <a:r>
              <a:rPr lang="en-US" dirty="0"/>
              <a:t>(Learning) – </a:t>
            </a:r>
            <a:r>
              <a:rPr lang="en-US" dirty="0" err="1"/>
              <a:t>väited</a:t>
            </a:r>
            <a:r>
              <a:rPr lang="en-US" dirty="0"/>
              <a:t> 3, 4, 5, 6, 7, 8 (6 </a:t>
            </a:r>
            <a:r>
              <a:rPr lang="en-US" dirty="0" err="1"/>
              <a:t>väidet</a:t>
            </a:r>
            <a:r>
              <a:rPr lang="en-US" dirty="0"/>
              <a:t>)</a:t>
            </a:r>
            <a:endParaRPr lang="et-EE" dirty="0"/>
          </a:p>
          <a:p>
            <a:pPr lvl="0" algn="just"/>
            <a:r>
              <a:rPr lang="en-US" dirty="0" err="1"/>
              <a:t>Enesekindlus</a:t>
            </a:r>
            <a:r>
              <a:rPr lang="en-US" dirty="0"/>
              <a:t>(Confidence) – </a:t>
            </a:r>
            <a:r>
              <a:rPr lang="en-US" dirty="0" err="1"/>
              <a:t>väited</a:t>
            </a:r>
            <a:r>
              <a:rPr lang="en-US" dirty="0"/>
              <a:t> 9, 10, 11, 12, 13, 14 (6 </a:t>
            </a:r>
            <a:r>
              <a:rPr lang="en-US" dirty="0" err="1"/>
              <a:t>väidet</a:t>
            </a:r>
            <a:r>
              <a:rPr lang="en-US" dirty="0"/>
              <a:t>)</a:t>
            </a:r>
            <a:endParaRPr lang="et-EE" dirty="0"/>
          </a:p>
          <a:p>
            <a:pPr lvl="0" algn="just"/>
            <a:r>
              <a:rPr lang="en-US" dirty="0" err="1"/>
              <a:t>Debriifing</a:t>
            </a:r>
            <a:r>
              <a:rPr lang="en-US" dirty="0"/>
              <a:t> (Debriefing) – </a:t>
            </a:r>
            <a:r>
              <a:rPr lang="en-US" dirty="0" err="1"/>
              <a:t>väited</a:t>
            </a:r>
            <a:r>
              <a:rPr lang="en-US" dirty="0"/>
              <a:t> 15, 16, 17, 18, 19 (5 </a:t>
            </a:r>
            <a:r>
              <a:rPr lang="en-US" dirty="0" err="1"/>
              <a:t>väidet</a:t>
            </a:r>
            <a:r>
              <a:rPr lang="en-US" dirty="0"/>
              <a:t>)</a:t>
            </a:r>
            <a:endParaRPr lang="et-EE" dirty="0"/>
          </a:p>
          <a:p>
            <a:pPr marL="0" indent="0" algn="just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500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ÜLIÕPILASTE HINNANG PREBRIIFINGULE (1)</a:t>
            </a:r>
            <a:endParaRPr lang="et-EE" b="1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356475"/>
              </p:ext>
            </p:extLst>
          </p:nvPr>
        </p:nvGraphicFramePr>
        <p:xfrm>
          <a:off x="978217" y="2015067"/>
          <a:ext cx="8479050" cy="3090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5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20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Väide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SD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tõstis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enesekindlust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2,31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0,54</a:t>
                      </a:r>
                      <a:endParaRPr lang="et-E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</a:rPr>
                        <a:t>Simulatsioonile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eelnev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arutelu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oli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õppimisele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r>
                        <a:rPr lang="en-US" sz="2400" b="0" dirty="0" err="1">
                          <a:effectLst/>
                        </a:rPr>
                        <a:t>kasutoov</a:t>
                      </a:r>
                      <a:r>
                        <a:rPr lang="en-US" sz="2400" b="0" dirty="0">
                          <a:effectLst/>
                        </a:rPr>
                        <a:t> (n=83)</a:t>
                      </a:r>
                      <a:endParaRPr lang="et-EE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2,63</a:t>
                      </a:r>
                      <a:endParaRPr lang="et-E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0,58</a:t>
                      </a:r>
                      <a:endParaRPr lang="et-E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1490133"/>
            <a:ext cx="3318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Skaala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2,47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4835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2316</Words>
  <Application>Microsoft Office PowerPoint</Application>
  <PresentationFormat>Laiekraan</PresentationFormat>
  <Paragraphs>576</Paragraphs>
  <Slides>36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Office'i kujundus</vt:lpstr>
      <vt:lpstr>  SIMULATSIOONÕPPE EFEKTIIVUSE  MÕÕDIKU SET-M (Simulation Effectiveness Tool) KASULIKKUS PRAKTIKAS  TALLINNA TERVISHOIU KÕRGKOOLI NÄITEL</vt:lpstr>
      <vt:lpstr>ANDMETE ANALÜÜSI MEETODID</vt:lpstr>
      <vt:lpstr>PowerPointi esitlus</vt:lpstr>
      <vt:lpstr>PowerPointi esitlus</vt:lpstr>
      <vt:lpstr>PowerPointi esitlus</vt:lpstr>
      <vt:lpstr>PowerPointi esitlus</vt:lpstr>
      <vt:lpstr>PowerPointi esitlus</vt:lpstr>
      <vt:lpstr>SIMULATSIOONÕPPE EFEKTIIVSUS  </vt:lpstr>
      <vt:lpstr>ÜLIÕPILASTE HINNANG PREBRIIFINGULE (1)</vt:lpstr>
      <vt:lpstr>ÜLIÕPILASTE HINNANG PREBRIIFINGULE (2)</vt:lpstr>
      <vt:lpstr>ÜLIÕPILASTE HINNANG ÕPPIMISELE (1)</vt:lpstr>
      <vt:lpstr>ÜLIÕPILASTE HINNANG ÕPPIMISELE (2)</vt:lpstr>
      <vt:lpstr>ÜLIÕPILASTE HINNANG ÕPPIMISELE (3)</vt:lpstr>
      <vt:lpstr>ÜLIÕPILASTE HINNANG ÕPPIMISELE (4)</vt:lpstr>
      <vt:lpstr>ÜLIÕPILASTE HINNANG ENESEKINDLUSELE (1)</vt:lpstr>
      <vt:lpstr>ÜLIÕPILASTE HINNANG ENESEKINDLUSELE (2)</vt:lpstr>
      <vt:lpstr>ÜLIÕPILASTE HINNANG ENESEKINDLUSELE (3)</vt:lpstr>
      <vt:lpstr>ÜLIÕPILASTE HINNANG ENESEKINDLUSELE (4)</vt:lpstr>
      <vt:lpstr>ÜLIÕPILASTE HINNANG ENESEKINDLUSELE (5)</vt:lpstr>
      <vt:lpstr>ÜLIÕPILASTE HINNANG ENESEKINDLUSELE (6)</vt:lpstr>
      <vt:lpstr>ÜLIÕPILASTE HINNANG DEBRIIFINGULE (1)</vt:lpstr>
      <vt:lpstr>ÜLIÕPILASTE HINNANG DEBRIIFINGULE (2)</vt:lpstr>
      <vt:lpstr>KOKKUVÕTE SKAALADE ARITMEETILISTEST KESKMISTEST</vt:lpstr>
      <vt:lpstr>SET-M MÕÕDIKU KASUTAJASÕBRALIKKUS (1) </vt:lpstr>
      <vt:lpstr>SET-M MÕÕDIKU KASUTAJASÕBRALIKKUS (2) </vt:lpstr>
      <vt:lpstr>MÕÕDIKU RELIAABLUS</vt:lpstr>
      <vt:lpstr>TULEMUSTE VÕRDLUS VARASEMATE UURINGUTEGA (1) </vt:lpstr>
      <vt:lpstr>TULEMUSTE VÕRDLUS VARASEMATE UURINGUTEGA (2)</vt:lpstr>
      <vt:lpstr>TULEMUSTE VÕRDLUS VARASEMATE UURINGUTEGA (3)</vt:lpstr>
      <vt:lpstr>TULEMUSTE VÕRDLUS VARASEMATE UURINGUTEGA (4)</vt:lpstr>
      <vt:lpstr>TULEMUSTE VÕRDLUS VARASEMATE UURINGUTEGA (5)</vt:lpstr>
      <vt:lpstr>TULEMUSTE VÕRDLUS VARASEMATE UURINGUTEGA (6)</vt:lpstr>
      <vt:lpstr>TULEMUSTE VÕRDLUS VARASEMATE UURINGUTEGA (6)</vt:lpstr>
      <vt:lpstr>TULEMUSTE VÕRDLUS VARASEMATE UURINGUTEGA (7)</vt:lpstr>
      <vt:lpstr>TULEMUSTE VÕRDLUS VARASEMATE UURINGUTEGA (8)</vt:lpstr>
      <vt:lpstr>JÄRELDUSED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SIMULATSIOONÕPPE EFEKTIIVUSE MÕÕDIKU SET-M (Simulation Effectiveness Tool) KASULIKKUS PRAKTIKAS TALLINNA TERVISHOIU KÕRGKOOLI NÄITEL</dc:title>
  <dc:creator>Windows User</dc:creator>
  <cp:lastModifiedBy>Piret Gilden</cp:lastModifiedBy>
  <cp:revision>26</cp:revision>
  <dcterms:created xsi:type="dcterms:W3CDTF">2018-11-18T21:03:50Z</dcterms:created>
  <dcterms:modified xsi:type="dcterms:W3CDTF">2018-11-21T08:39:42Z</dcterms:modified>
</cp:coreProperties>
</file>