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02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81b34db1b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81b34db1b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a7554c2b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4a7554c2b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a7554c2b9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4a7554c2b9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a7554c2b9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a7554c2b9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81b34db1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81b34db1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a7554c2b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a7554c2b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81b34db1b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81b34db1b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81b34db1b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81b34db1b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81b34db1b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81b34db1b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81b34db1b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81b34db1b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81b34db1b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81b34db1b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81b34db1b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81b34db1b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Tallinna Tervishoiu Kõrgkooli õendusüliõpilaste hinnang simulatsioonõppele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D16473AA-7641-47F7-929B-6DFA16596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166485"/>
              </p:ext>
            </p:extLst>
          </p:nvPr>
        </p:nvGraphicFramePr>
        <p:xfrm>
          <a:off x="311700" y="3500057"/>
          <a:ext cx="3251835" cy="13707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1835">
                  <a:extLst>
                    <a:ext uri="{9D8B030D-6E8A-4147-A177-3AD203B41FA5}">
                      <a16:colId xmlns:a16="http://schemas.microsoft.com/office/drawing/2014/main" val="1769035508"/>
                    </a:ext>
                  </a:extLst>
                </a:gridCol>
              </a:tblGrid>
              <a:tr h="1370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200" dirty="0">
                          <a:effectLst/>
                        </a:rPr>
                        <a:t>Projekt „Tehnoloogiamooduli välja töötamine, sh </a:t>
                      </a:r>
                      <a:r>
                        <a:rPr lang="et-EE" sz="1200" dirty="0" err="1">
                          <a:effectLst/>
                        </a:rPr>
                        <a:t>SAHVRi</a:t>
                      </a:r>
                      <a:r>
                        <a:rPr lang="et-EE" sz="1200" dirty="0">
                          <a:effectLst/>
                        </a:rPr>
                        <a:t> loomine ning Tallinna Tervishoiu Kõrgkooli õppehoone majatiibade ühendamine (Tervise </a:t>
                      </a:r>
                      <a:r>
                        <a:rPr lang="et-EE" sz="1200" dirty="0" err="1">
                          <a:effectLst/>
                        </a:rPr>
                        <a:t>tehnosahver</a:t>
                      </a:r>
                      <a:r>
                        <a:rPr lang="et-EE" sz="1200" dirty="0">
                          <a:effectLst/>
                        </a:rPr>
                        <a:t>) – sisutegevused“, nr SFOS-</a:t>
                      </a:r>
                      <a:r>
                        <a:rPr lang="et-EE" sz="1200" dirty="0" err="1">
                          <a:effectLst/>
                        </a:rPr>
                        <a:t>is</a:t>
                      </a:r>
                      <a:r>
                        <a:rPr lang="et-EE" sz="1200" dirty="0">
                          <a:effectLst/>
                        </a:rPr>
                        <a:t> 2014-2020.4.01.16-0048.</a:t>
                      </a:r>
                      <a:endParaRPr lang="et-E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1873482"/>
                  </a:ext>
                </a:extLst>
              </a:tr>
            </a:tbl>
          </a:graphicData>
        </a:graphic>
      </p:graphicFrame>
      <p:pic>
        <p:nvPicPr>
          <p:cNvPr id="5" name="Pilt 4" descr="C:\Users\Piret\Desktop\Logo.png">
            <a:extLst>
              <a:ext uri="{FF2B5EF4-FFF2-40B4-BE49-F238E27FC236}">
                <a16:creationId xmlns:a16="http://schemas.microsoft.com/office/drawing/2014/main" id="{D1DAA999-1A14-4488-9197-010DC6E8E00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308" y="3626725"/>
            <a:ext cx="2039449" cy="11114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538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Erinevused tegevuste ja olulisuse vahel</a:t>
            </a:r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t"/>
              <a:t>enim rahulolu meeskonnana töötamisega;</a:t>
            </a:r>
            <a:endParaRPr/>
          </a:p>
          <a:p>
            <a:pPr marL="457200" lvl="0" indent="-342900" algn="l" rtl="0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t"/>
              <a:t>madalaim rahulolu enda aktiivsusega debriifingus;</a:t>
            </a:r>
            <a:endParaRPr/>
          </a:p>
          <a:p>
            <a:pPr marL="457200" lvl="0" indent="-342900" algn="l" rtl="0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t"/>
              <a:t>õpiväljundite sõnastamine: väga oluline - hinnang keskmine;</a:t>
            </a:r>
            <a:endParaRPr/>
          </a:p>
          <a:p>
            <a:pPr marL="457200" lvl="0" indent="-342900" algn="l" rtl="0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t"/>
              <a:t>erinevad võimalused õppimiseks: väga oluline - hinnang keskmine;</a:t>
            </a:r>
            <a:endParaRPr/>
          </a:p>
          <a:p>
            <a:pPr marL="457200" lvl="0" indent="-342900" algn="l" rtl="0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t"/>
              <a:t>täpsustustest õppimine: kõige olulisem - hinnang keskmine;</a:t>
            </a:r>
            <a:endParaRPr/>
          </a:p>
          <a:p>
            <a:pPr marL="457200" lvl="0" indent="-342900" algn="l" rtl="0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t"/>
              <a:t>tegevuse ajal vihjete saamine: väga oluline - hinnang madal;</a:t>
            </a:r>
            <a:endParaRPr/>
          </a:p>
          <a:p>
            <a:pPr marL="457200" lvl="0" indent="-342900" algn="l" rtl="0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  <a:buSzPts val="1800"/>
              <a:buChar char="●"/>
            </a:pPr>
            <a:r>
              <a:rPr lang="et"/>
              <a:t>individuaalne tagasiside: väga oluline - hinnang madalam.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538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Tänan tähelepanu eest!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Eesmärk	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välja selgitada üliõpilaste õpiväljundite saavutamine eelkliinilisel praktikal;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  <a:buSzPts val="1800"/>
              <a:buFont typeface="Times New Roman"/>
              <a:buChar char="●"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välja selgitada simulatsioonõppes õppeväljundite saavutamise olulisus üliõpilastele.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Metoodika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Likerti-skaalaga mõõdik </a:t>
            </a:r>
            <a:r>
              <a:rPr lang="et" i="1">
                <a:latin typeface="Times New Roman"/>
                <a:ea typeface="Times New Roman"/>
                <a:cs typeface="Times New Roman"/>
                <a:sym typeface="Times New Roman"/>
              </a:rPr>
              <a:t>Educational Practices Questionnaire (Student Version) (EPQ)</a:t>
            </a: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üliõpilaste hinnang simulatsioonõppes osalemisele ja õpiväljundite saavutamisele ja nende olulisusele;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küsitluse täitmine vabatahtlik;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valim 57 üliõpilast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üliõpilase subjektiivne arvamus vahetult kogetu põhjal;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1800"/>
              <a:buFont typeface="Times New Roman"/>
              <a:buChar char="●"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reliaablus ja valiidsus kontrollitud, Cronbachi alpha 0,88 - 0,93.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Kõrgeim hinnang ja selle olulisus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347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Meeskonnatöö	kogemus.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Erinevad võimalused õpitu kinnistamiseks.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Tulemuslikum õppimine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Erinevad võimalused õppimiseks.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Väga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Väga oluline.                                                                      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Väga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Väga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200"/>
              </a:spcAft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1286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Keskmine hinnang ja selle olulisus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Juhendaja täpsustusest õppimine.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Võimalus oma mõtteid selgitada.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Õpitud materjali omandamine.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Võimalus arutleda õpiobjektide üle.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Kõige olulisem!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Keskmiselt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Väga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Kindlasti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Keskmine hinnang õpiväljunditele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Tulemuslikum õppimine.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Selgelt sõnastatud eesmärgid.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Erinevad hindamisvõimalused.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Väga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Väga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Väga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25389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Madalaimad hinnangud ja nende olulisus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Kontseptsiooni üle arutlemine.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Individuaalne tagasiside.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Aktiivne osalus debriifingus.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Suunavate vihjete saamine tegevuste ajal.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Õpiväljundite selgus.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Keskmiselt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Keskmiselt oluline, pigem olulisem.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Ei ole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Keskmiselt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" sz="1800">
                <a:latin typeface="Times New Roman"/>
                <a:ea typeface="Times New Roman"/>
                <a:cs typeface="Times New Roman"/>
                <a:sym typeface="Times New Roman"/>
              </a:rPr>
              <a:t>Väga oluline.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Ekraaniseanss (16:9)</PresentationFormat>
  <Paragraphs>59</Paragraphs>
  <Slides>13</Slides>
  <Notes>13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Simple Light</vt:lpstr>
      <vt:lpstr>Tallinna Tervishoiu Kõrgkooli õendusüliõpilaste hinnang simulatsioonõppele</vt:lpstr>
      <vt:lpstr>Eesmärk </vt:lpstr>
      <vt:lpstr>Metoodika</vt:lpstr>
      <vt:lpstr>Kõrgeim hinnang ja selle olulisus</vt:lpstr>
      <vt:lpstr>PowerPointi esitlus</vt:lpstr>
      <vt:lpstr>Keskmine hinnang ja selle olulisus</vt:lpstr>
      <vt:lpstr>Keskmine hinnang õpiväljunditele</vt:lpstr>
      <vt:lpstr>PowerPointi esitlus</vt:lpstr>
      <vt:lpstr>Madalaimad hinnangud ja nende olulisus</vt:lpstr>
      <vt:lpstr>PowerPointi esitlus</vt:lpstr>
      <vt:lpstr>Erinevused tegevuste ja olulisuse vahel</vt:lpstr>
      <vt:lpstr>PowerPointi esitlus</vt:lpstr>
      <vt:lpstr>Tänan tähelepanu eest!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Tallinna Tervishoiu Kõrgkooli õendusüliõpilaste hinnang simulatsioonõppele</dc:title>
  <dc:creator>Piret</dc:creator>
  <cp:lastModifiedBy>Piret Gilden</cp:lastModifiedBy>
  <cp:revision>2</cp:revision>
  <dcterms:modified xsi:type="dcterms:W3CDTF">2019-01-04T20:05:38Z</dcterms:modified>
</cp:coreProperties>
</file>