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2"/>
  </p:handoutMasterIdLst>
  <p:sldIdLst>
    <p:sldId id="256" r:id="rId2"/>
    <p:sldId id="275" r:id="rId3"/>
    <p:sldId id="276" r:id="rId4"/>
    <p:sldId id="288" r:id="rId5"/>
    <p:sldId id="292" r:id="rId6"/>
    <p:sldId id="260" r:id="rId7"/>
    <p:sldId id="281" r:id="rId8"/>
    <p:sldId id="271" r:id="rId9"/>
    <p:sldId id="265" r:id="rId10"/>
    <p:sldId id="261" r:id="rId11"/>
    <p:sldId id="282" r:id="rId12"/>
    <p:sldId id="277" r:id="rId13"/>
    <p:sldId id="291" r:id="rId14"/>
    <p:sldId id="280" r:id="rId15"/>
    <p:sldId id="278" r:id="rId16"/>
    <p:sldId id="286" r:id="rId17"/>
    <p:sldId id="287" r:id="rId18"/>
    <p:sldId id="285" r:id="rId19"/>
    <p:sldId id="284" r:id="rId20"/>
    <p:sldId id="290" r:id="rId21"/>
  </p:sldIdLst>
  <p:sldSz cx="9144000" cy="6858000" type="screen4x3"/>
  <p:notesSz cx="9144000" cy="6858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 autoAdjust="0"/>
    <p:restoredTop sz="99693" autoAdjust="0"/>
  </p:normalViewPr>
  <p:slideViewPr>
    <p:cSldViewPr snapToGrid="0" snapToObjects="1">
      <p:cViewPr>
        <p:scale>
          <a:sx n="100" d="100"/>
          <a:sy n="100" d="100"/>
        </p:scale>
        <p:origin x="-27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tags" Target="tags/tag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26589-3156-4643-8AC2-1198A8D94DA0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5F791-DF40-9440-A776-8A8B9ADE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8464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563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0536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C:\Users\kairi\Desktop\13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06" y="-1"/>
            <a:ext cx="9145706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354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9968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 descr="C:\Users\kairi\Desktop\13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06" y="-1"/>
            <a:ext cx="9145706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71299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t-EE" err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4998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9007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6152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666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3034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A1D69-DB9A-B949-B6F9-1075659BC4BC}" type="datetimeFigureOut">
              <a:rPr lang="en-US" smtClean="0"/>
              <a:t>07/11/17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0819B-0051-AF4A-976B-8DA4A2330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st3n.co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402" y="2429301"/>
            <a:ext cx="7199195" cy="130629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Eesti 3N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5592"/>
            <a:ext cx="6400800" cy="3122408"/>
          </a:xfrm>
        </p:spPr>
        <p:txBody>
          <a:bodyPr>
            <a:normAutofit fontScale="92500" lnSpcReduction="10000"/>
          </a:bodyPr>
          <a:lstStyle/>
          <a:p>
            <a:endParaRPr lang="et-EE" sz="2000" dirty="0" smtClean="0"/>
          </a:p>
          <a:p>
            <a:endParaRPr lang="et-EE" sz="2000" dirty="0" smtClean="0"/>
          </a:p>
          <a:p>
            <a:r>
              <a:rPr lang="et-EE" sz="2000" dirty="0" smtClean="0"/>
              <a:t>Kristi Puusepp</a:t>
            </a:r>
          </a:p>
          <a:p>
            <a:r>
              <a:rPr lang="et-EE" sz="2000" dirty="0" smtClean="0"/>
              <a:t>Tallinna Tervishoiu Kõrgkool</a:t>
            </a:r>
          </a:p>
          <a:p>
            <a:r>
              <a:rPr lang="et-EE" sz="2000" dirty="0" smtClean="0"/>
              <a:t>Õenduse õppetooli juhataja</a:t>
            </a:r>
          </a:p>
          <a:p>
            <a:r>
              <a:rPr lang="et-EE" sz="2000" dirty="0" smtClean="0"/>
              <a:t>3N töörühma juht</a:t>
            </a:r>
          </a:p>
          <a:p>
            <a:endParaRPr lang="et-EE" sz="2000" dirty="0" smtClean="0"/>
          </a:p>
          <a:p>
            <a:r>
              <a:rPr lang="et-EE" sz="1800" dirty="0" smtClean="0"/>
              <a:t>Õppenädal: Õendusabi parim tava </a:t>
            </a:r>
            <a:r>
              <a:rPr lang="mr-IN" sz="1800" dirty="0" smtClean="0"/>
              <a:t>–</a:t>
            </a:r>
            <a:r>
              <a:rPr lang="et-EE" sz="1800" dirty="0" smtClean="0"/>
              <a:t> standarditud õenduskeel 08.-09.11.2017</a:t>
            </a:r>
          </a:p>
          <a:p>
            <a:r>
              <a:rPr lang="et-EE" sz="1800" dirty="0" smtClean="0"/>
              <a:t>Eesti Rahvusraamatukogu</a:t>
            </a:r>
          </a:p>
          <a:p>
            <a:endParaRPr lang="et-EE" sz="1800" dirty="0" smtClean="0"/>
          </a:p>
          <a:p>
            <a:endParaRPr lang="et-EE" sz="2000" dirty="0" smtClean="0"/>
          </a:p>
          <a:p>
            <a:endParaRPr lang="et-EE" sz="2000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870"/>
            <a:ext cx="9144000" cy="74261"/>
          </a:xfrm>
          <a:prstGeom prst="rect">
            <a:avLst/>
          </a:prstGeom>
        </p:spPr>
      </p:pic>
      <p:pic>
        <p:nvPicPr>
          <p:cNvPr id="4099" name="Picture 3" descr="X:\NIMELISED KAUSTAD\Ainjärv\posteri_bänneri_materjal\logoTrans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4787" y="428554"/>
            <a:ext cx="1494426" cy="189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06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Milline on tegelikkus täna?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Clr>
                <a:schemeClr val="accent1"/>
              </a:buClr>
            </a:pPr>
            <a:r>
              <a:rPr lang="et-EE" sz="2400" dirty="0" smtClean="0"/>
              <a:t>Meil on eestikeelsed väljaanded</a:t>
            </a:r>
          </a:p>
          <a:p>
            <a:pPr lvl="1" algn="just">
              <a:buClr>
                <a:schemeClr val="accent1"/>
              </a:buClr>
            </a:pPr>
            <a:r>
              <a:rPr lang="et-EE" sz="2400" dirty="0" smtClean="0"/>
              <a:t>NANDA-I 2012-2014</a:t>
            </a:r>
          </a:p>
          <a:p>
            <a:pPr lvl="1" algn="just">
              <a:buClr>
                <a:schemeClr val="accent1"/>
              </a:buClr>
            </a:pPr>
            <a:r>
              <a:rPr lang="et-EE" sz="2400" dirty="0" smtClean="0"/>
              <a:t>NANDA-I 2015-2017</a:t>
            </a:r>
          </a:p>
          <a:p>
            <a:pPr lvl="1" algn="just">
              <a:buClr>
                <a:schemeClr val="accent1"/>
              </a:buClr>
            </a:pPr>
            <a:r>
              <a:rPr lang="et-EE" sz="2400" dirty="0" smtClean="0">
                <a:solidFill>
                  <a:schemeClr val="bg1">
                    <a:lumMod val="65000"/>
                  </a:schemeClr>
                </a:solidFill>
              </a:rPr>
              <a:t>NANDA-I 2018-2020?</a:t>
            </a:r>
          </a:p>
          <a:p>
            <a:pPr algn="just">
              <a:buClr>
                <a:schemeClr val="accent1"/>
              </a:buClr>
            </a:pPr>
            <a:r>
              <a:rPr lang="et-EE" sz="2400" dirty="0" smtClean="0"/>
              <a:t>Meil on ühtne standarditud õenduskeel </a:t>
            </a:r>
          </a:p>
          <a:p>
            <a:pPr algn="just">
              <a:buClr>
                <a:schemeClr val="accent1"/>
              </a:buClr>
            </a:pPr>
            <a:r>
              <a:rPr lang="et-EE" sz="2400" dirty="0" smtClean="0"/>
              <a:t>Meil on NANDA-I õppekavades</a:t>
            </a:r>
          </a:p>
          <a:p>
            <a:pPr algn="just">
              <a:buClr>
                <a:schemeClr val="accent1"/>
              </a:buClr>
            </a:pPr>
            <a:r>
              <a:rPr lang="en-US" sz="2400" dirty="0" smtClean="0"/>
              <a:t>K</a:t>
            </a:r>
            <a:r>
              <a:rPr lang="et-EE" sz="2400" dirty="0" smtClean="0"/>
              <a:t>õrgkoolides NANDA-I teemalised uurimistööd</a:t>
            </a:r>
          </a:p>
          <a:p>
            <a:pPr algn="just">
              <a:buClr>
                <a:schemeClr val="accent1"/>
              </a:buClr>
            </a:pPr>
            <a:r>
              <a:rPr lang="et-EE" sz="2400" dirty="0" smtClean="0"/>
              <a:t>Meil on eeldus ühesuguseks patsiendikäsitluseks</a:t>
            </a:r>
          </a:p>
          <a:p>
            <a:pPr algn="just">
              <a:buClr>
                <a:schemeClr val="accent1"/>
              </a:buClr>
            </a:pPr>
            <a:r>
              <a:rPr lang="en-US" sz="2400" dirty="0" smtClean="0"/>
              <a:t>M</a:t>
            </a:r>
            <a:r>
              <a:rPr lang="et-EE" sz="2400" dirty="0" smtClean="0"/>
              <a:t>e vajame ühtset elektroonilist õenduslugu</a:t>
            </a:r>
          </a:p>
          <a:p>
            <a:pPr>
              <a:buClr>
                <a:schemeClr val="accent1"/>
              </a:buClr>
            </a:pPr>
            <a:r>
              <a:rPr lang="en-US" sz="2400" dirty="0" smtClean="0"/>
              <a:t>M</a:t>
            </a:r>
            <a:r>
              <a:rPr lang="et-EE" sz="2400" dirty="0" smtClean="0"/>
              <a:t>e vajame 3N-ist lähtuvat elektroonilist miinimumandmekogu</a:t>
            </a:r>
          </a:p>
          <a:p>
            <a:pPr algn="just"/>
            <a:endParaRPr lang="et-EE" sz="2400" dirty="0" smtClean="0"/>
          </a:p>
          <a:p>
            <a:pPr algn="just"/>
            <a:endParaRPr lang="et-EE" sz="2400" dirty="0" smtClean="0"/>
          </a:p>
          <a:p>
            <a:pPr algn="just"/>
            <a:endParaRPr lang="et-EE" sz="2400" dirty="0" smtClean="0"/>
          </a:p>
          <a:p>
            <a:pPr algn="just"/>
            <a:endParaRPr lang="et-EE" sz="2400" dirty="0" smtClean="0"/>
          </a:p>
          <a:p>
            <a:pPr algn="just"/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1639224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Miks 3N?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t-EE" dirty="0" smtClean="0"/>
              <a:t>NANDA-I eestikeelsena olemas ja kättesaadav</a:t>
            </a:r>
          </a:p>
          <a:p>
            <a:pPr>
              <a:buClr>
                <a:schemeClr val="accent1"/>
              </a:buClr>
            </a:pPr>
            <a:r>
              <a:rPr lang="et-EE" dirty="0" smtClean="0"/>
              <a:t>25% õdedest on NANDA-I ettevalmistusega</a:t>
            </a:r>
          </a:p>
          <a:p>
            <a:pPr>
              <a:buClr>
                <a:schemeClr val="accent1"/>
              </a:buClr>
            </a:pPr>
            <a:r>
              <a:rPr lang="en-US" dirty="0" smtClean="0"/>
              <a:t>V</a:t>
            </a:r>
            <a:r>
              <a:rPr lang="et-EE" dirty="0" smtClean="0"/>
              <a:t>õimalus muuta õendusabi veelgi süstematiseeritumaks: 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h</a:t>
            </a:r>
            <a:r>
              <a:rPr lang="et-EE" dirty="0" smtClean="0"/>
              <a:t>innata patsiendi terviseseisundit 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m</a:t>
            </a:r>
            <a:r>
              <a:rPr lang="et-EE" dirty="0" smtClean="0"/>
              <a:t>ääratleda täpne õendusdiagnoos 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o</a:t>
            </a:r>
            <a:r>
              <a:rPr lang="et-EE" dirty="0" smtClean="0"/>
              <a:t>sutada tõhusat õendusabi</a:t>
            </a:r>
          </a:p>
          <a:p>
            <a:pPr lvl="1">
              <a:buClr>
                <a:schemeClr val="accent1"/>
              </a:buClr>
            </a:pPr>
            <a:r>
              <a:rPr lang="et-EE" dirty="0" smtClean="0"/>
              <a:t>hinnata õendusabi tulemuslikkust koos reaalsete kuludega</a:t>
            </a:r>
          </a:p>
        </p:txBody>
      </p:sp>
    </p:spTree>
    <p:extLst>
      <p:ext uri="{BB962C8B-B14F-4D97-AF65-F5344CB8AC3E}">
        <p14:creationId xmlns:p14="http://schemas.microsoft.com/office/powerpoint/2010/main" val="4218539436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t-EE" sz="4400" dirty="0" smtClean="0">
                <a:latin typeface="+mj-lt"/>
              </a:rPr>
              <a:t>3N töörühm</a:t>
            </a:r>
            <a:r>
              <a:rPr lang="et-EE" sz="4400" dirty="0" smtClean="0">
                <a:latin typeface="+mj-lt"/>
                <a:ea typeface="ＭＳ 明朝"/>
                <a:cs typeface="Times New Roman"/>
                <a:sym typeface="Symbol"/>
              </a:rPr>
              <a:t></a:t>
            </a:r>
            <a:endParaRPr lang="et-EE" sz="4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t-EE" sz="1800" dirty="0" smtClean="0"/>
              <a:t>Tartu Ülikooli Kliinikum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Põhja-Eesti Regionaalhaigla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Tallinna Lastehaigla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Ida-Tallinna Keskhaigla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Lääne-Tallinna Keskhaigla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Ida-Viru Keskhaigla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Pärnu Haigla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Eesti Õdede Liit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Eesti Ämmaemandate Ühing</a:t>
            </a:r>
          </a:p>
          <a:p>
            <a:pPr>
              <a:buClr>
                <a:schemeClr val="accent1"/>
              </a:buClr>
            </a:pPr>
            <a:r>
              <a:rPr lang="en-US" sz="1800" dirty="0" smtClean="0"/>
              <a:t>T</a:t>
            </a:r>
            <a:r>
              <a:rPr lang="et-EE" sz="1800" dirty="0" smtClean="0"/>
              <a:t>erviseõdede esindaja</a:t>
            </a:r>
            <a:endParaRPr lang="et-EE" sz="1800" dirty="0"/>
          </a:p>
          <a:p>
            <a:pPr>
              <a:buClr>
                <a:schemeClr val="accent1"/>
              </a:buClr>
            </a:pPr>
            <a:r>
              <a:rPr lang="et-EE" sz="1800" dirty="0" smtClean="0"/>
              <a:t>Tartu Tervishoiu Kõrgkool</a:t>
            </a:r>
          </a:p>
          <a:p>
            <a:pPr>
              <a:buClr>
                <a:schemeClr val="accent1"/>
              </a:buClr>
            </a:pPr>
            <a:r>
              <a:rPr lang="et-EE" sz="1800" dirty="0" smtClean="0"/>
              <a:t>Tallinna Tervishoiu Kõrgkool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t-EE" sz="1800" dirty="0" smtClean="0"/>
              <a:t>Kokku: 23 liiget</a:t>
            </a:r>
          </a:p>
          <a:p>
            <a:pPr marL="0" indent="0">
              <a:buNone/>
            </a:pPr>
            <a:endParaRPr lang="et-EE" sz="1800" dirty="0" smtClean="0"/>
          </a:p>
          <a:p>
            <a:pPr marL="0" lvl="1" indent="0" algn="r">
              <a:buNone/>
            </a:pP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 </a:t>
            </a:r>
            <a:r>
              <a:rPr lang="et-EE" sz="1800" dirty="0" smtClean="0"/>
              <a:t>Tallinna </a:t>
            </a:r>
            <a:r>
              <a:rPr lang="et-EE" sz="1800" dirty="0"/>
              <a:t>Tervishoiu Kõrgkooli rektori kk nr 1-4/18 (03.04.2017) </a:t>
            </a:r>
          </a:p>
          <a:p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986094940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436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54562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32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96900" y="54562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</a:t>
            </a:r>
            <a:r>
              <a:rPr lang="et-EE" sz="3600" dirty="0" smtClean="0"/>
              <a:t>öörühma esimene koosolek 10.11.2016</a:t>
            </a:r>
          </a:p>
          <a:p>
            <a:pPr algn="r"/>
            <a:r>
              <a:rPr lang="et-EE" sz="1600" dirty="0" smtClean="0"/>
              <a:t>FOTO: A.Gaidajenko</a:t>
            </a:r>
            <a:r>
              <a:rPr lang="et-EE" sz="3600" dirty="0" smtClean="0"/>
              <a:t> </a:t>
            </a: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3024751177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t-EE" dirty="0" smtClean="0"/>
              <a:t>is tehtud?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t-EE" sz="2000" dirty="0" smtClean="0"/>
              <a:t>Analüüsitud õendusdokumentatsiooni täitmist </a:t>
            </a:r>
          </a:p>
          <a:p>
            <a:pPr marL="457200" lvl="1" indent="0">
              <a:buClr>
                <a:schemeClr val="accent1"/>
              </a:buClr>
              <a:buNone/>
            </a:pPr>
            <a:r>
              <a:rPr lang="et-EE" sz="2000" dirty="0" smtClean="0"/>
              <a:t>Tulemused:</a:t>
            </a:r>
          </a:p>
          <a:p>
            <a:pPr lvl="1">
              <a:buClr>
                <a:schemeClr val="accent1"/>
              </a:buClr>
              <a:buFont typeface="Arial"/>
              <a:buChar char="•"/>
            </a:pPr>
            <a:r>
              <a:rPr lang="et-EE" sz="2000" dirty="0" smtClean="0"/>
              <a:t>Õenduslugu paberil või elektroonne</a:t>
            </a:r>
          </a:p>
          <a:p>
            <a:pPr lvl="1">
              <a:buClr>
                <a:schemeClr val="accent1"/>
              </a:buClr>
              <a:buFont typeface="Arial"/>
              <a:buChar char="•"/>
            </a:pPr>
            <a:r>
              <a:rPr lang="et-EE" sz="2000" dirty="0" smtClean="0"/>
              <a:t>Edasine info liikumine sõltub eelnevast</a:t>
            </a:r>
          </a:p>
          <a:p>
            <a:pPr lvl="1">
              <a:buClr>
                <a:schemeClr val="accent1"/>
              </a:buClr>
              <a:buFont typeface="Arial"/>
              <a:buChar char="•"/>
            </a:pPr>
            <a:r>
              <a:rPr lang="et-EE" sz="2000" dirty="0"/>
              <a:t>NANDA-I kasutamine erineval tasemel</a:t>
            </a:r>
          </a:p>
          <a:p>
            <a:pPr lvl="1">
              <a:buClr>
                <a:schemeClr val="accent1"/>
              </a:buClr>
              <a:buFont typeface="Arial"/>
              <a:buChar char="•"/>
            </a:pPr>
            <a:r>
              <a:rPr lang="et-EE" sz="2000" dirty="0" smtClean="0"/>
              <a:t>Patsiendi tervikkäsitlemisel kasutatakse Loper-Logan-Tirney mudelit</a:t>
            </a:r>
          </a:p>
          <a:p>
            <a:pPr>
              <a:buClr>
                <a:schemeClr val="accent1"/>
              </a:buClr>
            </a:pPr>
            <a:r>
              <a:rPr lang="et-EE" sz="2000" dirty="0" smtClean="0"/>
              <a:t>Gordoni </a:t>
            </a:r>
            <a:r>
              <a:rPr lang="et-EE" sz="2000" dirty="0"/>
              <a:t>terviseseisundi hindamise skeemi </a:t>
            </a:r>
            <a:r>
              <a:rPr lang="et-EE" sz="2000" dirty="0" smtClean="0"/>
              <a:t>testimine </a:t>
            </a:r>
            <a:r>
              <a:rPr lang="et-EE" sz="2000" dirty="0"/>
              <a:t>01.-</a:t>
            </a:r>
            <a:r>
              <a:rPr lang="et-EE" sz="2000" dirty="0" smtClean="0"/>
              <a:t>30.04.2017</a:t>
            </a:r>
            <a:endParaRPr lang="et-EE" sz="2000" dirty="0"/>
          </a:p>
          <a:p>
            <a:pPr lvl="1">
              <a:buClr>
                <a:schemeClr val="accent1"/>
              </a:buClr>
              <a:buFont typeface="Arial"/>
              <a:buChar char="•"/>
            </a:pPr>
            <a:r>
              <a:rPr lang="et-EE" sz="2000" dirty="0"/>
              <a:t>Hinnang:  </a:t>
            </a:r>
            <a:r>
              <a:rPr lang="et-EE" sz="2000" dirty="0" smtClean="0"/>
              <a:t>kohandada </a:t>
            </a:r>
            <a:r>
              <a:rPr lang="et-EE" sz="2000" dirty="0"/>
              <a:t>ja </a:t>
            </a:r>
            <a:r>
              <a:rPr lang="et-EE" sz="2000" dirty="0" smtClean="0"/>
              <a:t>võimalik kasutada</a:t>
            </a:r>
          </a:p>
          <a:p>
            <a:pPr lvl="1">
              <a:buClr>
                <a:schemeClr val="accent1"/>
              </a:buClr>
              <a:buFont typeface="Arial"/>
              <a:buChar char="•"/>
            </a:pPr>
            <a:r>
              <a:rPr lang="et-EE" sz="2000" dirty="0"/>
              <a:t>O</a:t>
            </a:r>
            <a:r>
              <a:rPr lang="et-EE" sz="2000" dirty="0" smtClean="0"/>
              <a:t>tsus</a:t>
            </a:r>
            <a:r>
              <a:rPr lang="et-EE" sz="2000" dirty="0"/>
              <a:t>: </a:t>
            </a:r>
            <a:r>
              <a:rPr lang="et-EE" sz="2000" dirty="0" smtClean="0"/>
              <a:t>toetada</a:t>
            </a:r>
          </a:p>
          <a:p>
            <a:pPr>
              <a:buClr>
                <a:schemeClr val="accent1"/>
              </a:buClr>
            </a:pPr>
            <a:r>
              <a:rPr lang="en-US" sz="2000" dirty="0" smtClean="0"/>
              <a:t>K</a:t>
            </a:r>
            <a:r>
              <a:rPr lang="et-EE" sz="2000" dirty="0" smtClean="0"/>
              <a:t>ohtumised sotsiaalministeeriumi esindajatega (08.06.2017 ja 01.11.2017)</a:t>
            </a:r>
          </a:p>
          <a:p>
            <a:pPr>
              <a:buClr>
                <a:schemeClr val="accent1"/>
              </a:buClr>
            </a:pPr>
            <a:r>
              <a:rPr lang="et-EE" sz="2000" dirty="0" smtClean="0"/>
              <a:t>Ühisavalduse koostamine </a:t>
            </a:r>
            <a:r>
              <a:rPr lang="et-EE" sz="2000" dirty="0"/>
              <a:t>3N </a:t>
            </a:r>
            <a:r>
              <a:rPr lang="et-EE" sz="2000" dirty="0" smtClean="0"/>
              <a:t>toetuseks</a:t>
            </a:r>
          </a:p>
          <a:p>
            <a:pPr>
              <a:buClr>
                <a:schemeClr val="accent1"/>
              </a:buClr>
            </a:pPr>
            <a:r>
              <a:rPr lang="et-EE" sz="2000" dirty="0" smtClean="0"/>
              <a:t>Koduleht </a:t>
            </a:r>
            <a:r>
              <a:rPr lang="et-EE" sz="2000" dirty="0"/>
              <a:t>alates septembrist 2017: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://www.est3n.com</a:t>
            </a:r>
            <a:endParaRPr lang="en-US" sz="2000" dirty="0"/>
          </a:p>
          <a:p>
            <a:pPr marL="457200" lvl="1" indent="0">
              <a:buClr>
                <a:schemeClr val="accent1"/>
              </a:buClr>
              <a:buNone/>
            </a:pPr>
            <a:endParaRPr lang="et-EE" sz="2000" dirty="0" smtClean="0"/>
          </a:p>
        </p:txBody>
      </p:sp>
    </p:spTree>
    <p:extLst>
      <p:ext uri="{BB962C8B-B14F-4D97-AF65-F5344CB8AC3E}">
        <p14:creationId xmlns:p14="http://schemas.microsoft.com/office/powerpoint/2010/main" val="737103330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4000" dirty="0" smtClean="0"/>
              <a:t/>
            </a:r>
            <a:br>
              <a:rPr lang="et-EE" sz="4000" dirty="0" smtClean="0"/>
            </a:br>
            <a:r>
              <a:rPr lang="et-EE" sz="4000" dirty="0" smtClean="0"/>
              <a:t>Ühisavaldus </a:t>
            </a:r>
            <a:r>
              <a:rPr lang="et-EE" sz="4000" dirty="0"/>
              <a:t>3N rakendamise toetuseks</a:t>
            </a:r>
            <a:br>
              <a:rPr lang="et-EE" sz="4000" dirty="0"/>
            </a:br>
            <a:endParaRPr lang="et-E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accent1"/>
              </a:buClr>
            </a:pPr>
            <a:r>
              <a:rPr lang="et-EE" sz="3400" dirty="0" smtClean="0"/>
              <a:t>Esialgne tekst töörühmas </a:t>
            </a:r>
            <a:r>
              <a:rPr lang="et-EE" sz="3400" dirty="0"/>
              <a:t>juuni-august 2017</a:t>
            </a:r>
          </a:p>
          <a:p>
            <a:pPr algn="just">
              <a:buClr>
                <a:schemeClr val="accent1"/>
              </a:buClr>
            </a:pPr>
            <a:r>
              <a:rPr lang="en-US" sz="3400" dirty="0" smtClean="0"/>
              <a:t>P</a:t>
            </a:r>
            <a:r>
              <a:rPr lang="et-EE" sz="3400" dirty="0" smtClean="0"/>
              <a:t>öördumised </a:t>
            </a:r>
            <a:r>
              <a:rPr lang="en-US" sz="3400" dirty="0"/>
              <a:t>s</a:t>
            </a:r>
            <a:r>
              <a:rPr lang="et-EE" sz="3400" dirty="0" smtClean="0"/>
              <a:t>eptembris-oktoobris 2017 EHL, EAL, EÕL, EÄÜ, HOÜ, EstNDA, Tal TK, Tar TK</a:t>
            </a:r>
          </a:p>
          <a:p>
            <a:pPr algn="just">
              <a:buClr>
                <a:schemeClr val="accent1"/>
              </a:buClr>
            </a:pPr>
            <a:r>
              <a:rPr lang="et-EE" sz="3400" dirty="0" smtClean="0"/>
              <a:t>Ühisavalduse allkirjastamine 09.11.2017</a:t>
            </a:r>
          </a:p>
          <a:p>
            <a:pPr marL="0" indent="0" algn="just">
              <a:buClr>
                <a:schemeClr val="accent1"/>
              </a:buClr>
              <a:buNone/>
            </a:pPr>
            <a:r>
              <a:rPr lang="et-EE" sz="3400" dirty="0" smtClean="0"/>
              <a:t>✍️:Tal </a:t>
            </a:r>
            <a:r>
              <a:rPr lang="et-EE" sz="3400" dirty="0"/>
              <a:t>TK, Tar </a:t>
            </a:r>
            <a:r>
              <a:rPr lang="et-EE" sz="3400" dirty="0" smtClean="0"/>
              <a:t>TK, EÕL, EstNDA, 3N töörühm</a:t>
            </a:r>
            <a:endParaRPr lang="et-EE" sz="3400" dirty="0"/>
          </a:p>
        </p:txBody>
      </p:sp>
    </p:spTree>
    <p:extLst>
      <p:ext uri="{BB962C8B-B14F-4D97-AF65-F5344CB8AC3E}">
        <p14:creationId xmlns:p14="http://schemas.microsoft.com/office/powerpoint/2010/main" val="495101931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Millised on tegevused 3N rakendamiseks?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Clr>
                <a:schemeClr val="accent1"/>
              </a:buClr>
              <a:buNone/>
            </a:pPr>
            <a:endParaRPr lang="en-US" sz="2400" dirty="0" smtClean="0"/>
          </a:p>
          <a:p>
            <a:pPr lvl="0">
              <a:buClr>
                <a:schemeClr val="accent1"/>
              </a:buClr>
            </a:pPr>
            <a:r>
              <a:rPr lang="en-US" sz="3600" dirty="0" smtClean="0"/>
              <a:t>T</a:t>
            </a:r>
            <a:r>
              <a:rPr lang="et-EE" sz="3600" dirty="0" smtClean="0"/>
              <a:t>õlkida ja kohandada NIC ja NOC </a:t>
            </a:r>
          </a:p>
          <a:p>
            <a:pPr lvl="0">
              <a:buClr>
                <a:schemeClr val="accent1"/>
              </a:buClr>
            </a:pPr>
            <a:r>
              <a:rPr lang="en-US" sz="3600" dirty="0" smtClean="0"/>
              <a:t>K</a:t>
            </a:r>
            <a:r>
              <a:rPr lang="et-EE" sz="3600" dirty="0" smtClean="0"/>
              <a:t>oolitus ja täienduskoolitused</a:t>
            </a:r>
            <a:endParaRPr lang="en-US" sz="3600" dirty="0"/>
          </a:p>
          <a:p>
            <a:pPr lvl="0">
              <a:buClr>
                <a:schemeClr val="accent1"/>
              </a:buClr>
            </a:pPr>
            <a:r>
              <a:rPr lang="et-EE" sz="3600" dirty="0"/>
              <a:t>3N </a:t>
            </a:r>
            <a:r>
              <a:rPr lang="et-EE" sz="3600" dirty="0" smtClean="0"/>
              <a:t>õendusdokumentatsiooni</a:t>
            </a:r>
            <a:endParaRPr lang="en-US" sz="3600" dirty="0"/>
          </a:p>
          <a:p>
            <a:pPr lvl="0">
              <a:buClr>
                <a:schemeClr val="accent1"/>
              </a:buClr>
            </a:pPr>
            <a:r>
              <a:rPr lang="et-EE" sz="3600" dirty="0"/>
              <a:t>3N </a:t>
            </a:r>
            <a:r>
              <a:rPr lang="et-EE" sz="3600" dirty="0" smtClean="0"/>
              <a:t>terminoloogia </a:t>
            </a:r>
            <a:r>
              <a:rPr lang="en-US" sz="3600" dirty="0" smtClean="0"/>
              <a:t>E</a:t>
            </a:r>
            <a:r>
              <a:rPr lang="et-EE" sz="3600" dirty="0" smtClean="0"/>
              <a:t>-terviseinfosse</a:t>
            </a:r>
          </a:p>
          <a:p>
            <a:pPr lvl="0">
              <a:buClr>
                <a:schemeClr val="accent1"/>
              </a:buClr>
            </a:pPr>
            <a:r>
              <a:rPr lang="en-US" sz="3600" dirty="0" smtClean="0"/>
              <a:t>E</a:t>
            </a:r>
            <a:r>
              <a:rPr lang="et-EE" sz="3600" dirty="0" smtClean="0"/>
              <a:t>lektrooniline </a:t>
            </a:r>
            <a:r>
              <a:rPr lang="et-EE" sz="3600" dirty="0"/>
              <a:t>miinimumandmekogu </a:t>
            </a:r>
            <a:endParaRPr lang="et-EE" sz="3600" dirty="0" smtClean="0"/>
          </a:p>
        </p:txBody>
      </p:sp>
    </p:spTree>
    <p:extLst>
      <p:ext uri="{BB962C8B-B14F-4D97-AF65-F5344CB8AC3E}">
        <p14:creationId xmlns:p14="http://schemas.microsoft.com/office/powerpoint/2010/main" val="352533058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Milline on kasu?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Autofit/>
          </a:bodyPr>
          <a:lstStyle/>
          <a:p>
            <a:pPr lvl="0">
              <a:buClr>
                <a:schemeClr val="accent1"/>
              </a:buClr>
            </a:pPr>
            <a:r>
              <a:rPr lang="en-US" sz="2400" dirty="0" smtClean="0"/>
              <a:t>T</a:t>
            </a:r>
            <a:r>
              <a:rPr lang="et-EE" sz="2400" dirty="0" smtClean="0"/>
              <a:t>erviklik, </a:t>
            </a:r>
            <a:r>
              <a:rPr lang="et-EE" sz="2400" dirty="0"/>
              <a:t>laiaulatuslik ja </a:t>
            </a:r>
            <a:r>
              <a:rPr lang="et-EE" sz="2400" dirty="0" smtClean="0"/>
              <a:t>usaldusväärne</a:t>
            </a:r>
            <a:r>
              <a:rPr lang="et-EE" sz="2400" dirty="0"/>
              <a:t> </a:t>
            </a:r>
            <a:r>
              <a:rPr lang="et-EE" sz="2400" dirty="0" smtClean="0"/>
              <a:t>patsiendi </a:t>
            </a:r>
            <a:r>
              <a:rPr lang="et-EE" sz="2400" dirty="0"/>
              <a:t>terviseinfo </a:t>
            </a:r>
            <a:endParaRPr lang="en-US" sz="2400" dirty="0"/>
          </a:p>
          <a:p>
            <a:pPr lvl="0">
              <a:buClr>
                <a:schemeClr val="accent1"/>
              </a:buClr>
            </a:pPr>
            <a:r>
              <a:rPr lang="en-US" sz="2400" dirty="0" smtClean="0"/>
              <a:t>V</a:t>
            </a:r>
            <a:r>
              <a:rPr lang="et-EE" sz="2400" dirty="0" smtClean="0"/>
              <a:t>äheneb õdede </a:t>
            </a:r>
            <a:r>
              <a:rPr lang="et-EE" sz="2400" dirty="0"/>
              <a:t>kirjatööle kuluv </a:t>
            </a:r>
            <a:r>
              <a:rPr lang="et-EE" sz="2400" dirty="0" smtClean="0"/>
              <a:t>aeg</a:t>
            </a:r>
            <a:endParaRPr lang="en-US" sz="2400" dirty="0"/>
          </a:p>
          <a:p>
            <a:pPr lvl="0">
              <a:buClr>
                <a:schemeClr val="accent1"/>
              </a:buClr>
            </a:pPr>
            <a:r>
              <a:rPr lang="et-EE" sz="2400" dirty="0"/>
              <a:t>A</a:t>
            </a:r>
            <a:r>
              <a:rPr lang="et-EE" sz="2400" dirty="0" smtClean="0"/>
              <a:t>lgoritmid ohutuks õendusabi osutamiseks</a:t>
            </a:r>
            <a:endParaRPr lang="en-US" sz="2400" dirty="0"/>
          </a:p>
          <a:p>
            <a:pPr lvl="0">
              <a:buClr>
                <a:schemeClr val="accent1"/>
              </a:buClr>
            </a:pPr>
            <a:r>
              <a:rPr lang="en-US" sz="2400" dirty="0" smtClean="0"/>
              <a:t>E</a:t>
            </a:r>
            <a:r>
              <a:rPr lang="et-EE" sz="2400" dirty="0" smtClean="0"/>
              <a:t>mpiiriline andmebaas:</a:t>
            </a:r>
          </a:p>
          <a:p>
            <a:pPr lvl="1">
              <a:buClr>
                <a:schemeClr val="accent1"/>
              </a:buClr>
            </a:pPr>
            <a:r>
              <a:rPr lang="en-US" sz="2400" dirty="0" smtClean="0"/>
              <a:t>A</a:t>
            </a:r>
            <a:r>
              <a:rPr lang="et-EE" sz="2400" dirty="0" smtClean="0"/>
              <a:t>nalüüsida </a:t>
            </a:r>
            <a:r>
              <a:rPr lang="en-US" sz="2400" dirty="0"/>
              <a:t>p</a:t>
            </a:r>
            <a:r>
              <a:rPr lang="et-EE" sz="2400" dirty="0" smtClean="0"/>
              <a:t>atsiendi abivajadust</a:t>
            </a:r>
          </a:p>
          <a:p>
            <a:pPr lvl="1">
              <a:buClr>
                <a:schemeClr val="accent1"/>
              </a:buClr>
            </a:pPr>
            <a:r>
              <a:rPr lang="en-US" sz="2400" dirty="0" smtClean="0"/>
              <a:t>A</a:t>
            </a:r>
            <a:r>
              <a:rPr lang="et-EE" sz="2400" dirty="0" smtClean="0"/>
              <a:t>nalüüsida õendusabi tulemuslikkust</a:t>
            </a:r>
          </a:p>
          <a:p>
            <a:pPr lvl="1">
              <a:buClr>
                <a:schemeClr val="accent1"/>
              </a:buClr>
            </a:pPr>
            <a:r>
              <a:rPr lang="en-US" sz="2400" dirty="0" smtClean="0"/>
              <a:t>A</a:t>
            </a:r>
            <a:r>
              <a:rPr lang="et-EE" sz="2400" dirty="0" smtClean="0"/>
              <a:t>biks </a:t>
            </a:r>
            <a:r>
              <a:rPr lang="et-EE" sz="2400" dirty="0"/>
              <a:t>teadus- ja </a:t>
            </a:r>
            <a:r>
              <a:rPr lang="et-EE" sz="2400" dirty="0" smtClean="0"/>
              <a:t>arendustöös</a:t>
            </a:r>
          </a:p>
          <a:p>
            <a:pPr lvl="1">
              <a:buClr>
                <a:schemeClr val="accent1"/>
              </a:buClr>
            </a:pPr>
            <a:r>
              <a:rPr lang="et-EE" sz="2400" dirty="0" smtClean="0"/>
              <a:t>Abiks juhtimisel </a:t>
            </a:r>
          </a:p>
          <a:p>
            <a:pPr lvl="1">
              <a:buClr>
                <a:schemeClr val="accent1"/>
              </a:buClr>
            </a:pPr>
            <a:r>
              <a:rPr lang="en-US" sz="2400" dirty="0" smtClean="0"/>
              <a:t>O</a:t>
            </a:r>
            <a:r>
              <a:rPr lang="et-EE" sz="2400" dirty="0" smtClean="0"/>
              <a:t>ptimeerida </a:t>
            </a:r>
            <a:r>
              <a:rPr lang="et-EE" sz="2400" dirty="0"/>
              <a:t>tervishoiutöötajate </a:t>
            </a:r>
            <a:r>
              <a:rPr lang="et-EE" sz="2400" dirty="0" smtClean="0"/>
              <a:t>ressursikasutust</a:t>
            </a:r>
          </a:p>
          <a:p>
            <a:pPr lvl="1">
              <a:buClr>
                <a:schemeClr val="accent1"/>
              </a:buClr>
            </a:pPr>
            <a:r>
              <a:rPr lang="et-EE" sz="2400" dirty="0" smtClean="0"/>
              <a:t>Vähendada tervishoiukulusid</a:t>
            </a:r>
          </a:p>
        </p:txBody>
      </p:sp>
    </p:spTree>
    <p:extLst>
      <p:ext uri="{BB962C8B-B14F-4D97-AF65-F5344CB8AC3E}">
        <p14:creationId xmlns:p14="http://schemas.microsoft.com/office/powerpoint/2010/main" val="2863783425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Mida selleks vajame?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t-EE" dirty="0" smtClean="0"/>
              <a:t>Ühist tahet</a:t>
            </a:r>
          </a:p>
          <a:p>
            <a:pPr>
              <a:buClr>
                <a:schemeClr val="accent1"/>
              </a:buClr>
            </a:pPr>
            <a:r>
              <a:rPr lang="en-US" dirty="0" err="1" smtClean="0"/>
              <a:t>Ü</a:t>
            </a:r>
            <a:r>
              <a:rPr lang="et-EE" dirty="0" smtClean="0"/>
              <a:t>hist otsust</a:t>
            </a:r>
          </a:p>
          <a:p>
            <a:pPr>
              <a:buClr>
                <a:schemeClr val="accent1"/>
              </a:buClr>
            </a:pPr>
            <a:r>
              <a:rPr lang="en-US" dirty="0" err="1" smtClean="0"/>
              <a:t>Ü</a:t>
            </a:r>
            <a:r>
              <a:rPr lang="et-EE" dirty="0" smtClean="0"/>
              <a:t>hist interdistsiplinaarset tegevust</a:t>
            </a:r>
          </a:p>
          <a:p>
            <a:pPr>
              <a:buClr>
                <a:schemeClr val="accent1"/>
              </a:buClr>
            </a:pPr>
            <a:r>
              <a:rPr lang="en-US" dirty="0" smtClean="0"/>
              <a:t>R</a:t>
            </a:r>
            <a:r>
              <a:rPr lang="et-EE" dirty="0" smtClean="0"/>
              <a:t>essurssi:</a:t>
            </a:r>
          </a:p>
          <a:p>
            <a:pPr lvl="1">
              <a:buClr>
                <a:schemeClr val="accent1"/>
              </a:buClr>
            </a:pPr>
            <a:r>
              <a:rPr lang="en-US" dirty="0" err="1" smtClean="0"/>
              <a:t>ini</a:t>
            </a:r>
            <a:r>
              <a:rPr lang="et-EE" dirty="0" smtClean="0"/>
              <a:t>mesed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a</a:t>
            </a:r>
            <a:r>
              <a:rPr lang="et-EE" dirty="0" smtClean="0"/>
              <a:t>eg</a:t>
            </a:r>
          </a:p>
          <a:p>
            <a:pPr lvl="1">
              <a:buClr>
                <a:schemeClr val="accent1"/>
              </a:buClr>
            </a:pPr>
            <a:r>
              <a:rPr lang="en-US" dirty="0"/>
              <a:t>r</a:t>
            </a:r>
            <a:r>
              <a:rPr lang="et-EE" dirty="0" smtClean="0"/>
              <a:t>aha </a:t>
            </a:r>
          </a:p>
          <a:p>
            <a:pPr lvl="1">
              <a:buClr>
                <a:schemeClr val="accent1"/>
              </a:buClr>
            </a:pPr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2596559753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t-EE" dirty="0"/>
              <a:t>as unistusi jätkub?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t-EE" dirty="0" smtClean="0"/>
              <a:t>🎂</a:t>
            </a:r>
            <a:r>
              <a:rPr lang="et-EE" dirty="0"/>
              <a:t>12.02.2018 </a:t>
            </a:r>
            <a:r>
              <a:rPr lang="et-EE" dirty="0" smtClean="0"/>
              <a:t>täitub 10 aastat NANDA-I valiku otsusest Eestis</a:t>
            </a:r>
          </a:p>
          <a:p>
            <a:pPr marL="0" indent="0" algn="ctr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t-EE" dirty="0"/>
          </a:p>
          <a:p>
            <a:pPr marL="0" indent="0" algn="ctr"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t-EE" dirty="0" smtClean="0"/>
          </a:p>
          <a:p>
            <a:pPr marL="0" indent="0"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t-EE" dirty="0" smtClean="0"/>
              <a:t>Kas jääme tähistama ainult järgmisi tähtpäevasid...</a:t>
            </a:r>
          </a:p>
          <a:p>
            <a:pPr marL="0" indent="0" algn="r"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t-EE" dirty="0" smtClean="0"/>
              <a:t>				…või jätkame suurelt unistamisega?</a:t>
            </a:r>
          </a:p>
          <a:p>
            <a:pPr marL="0" indent="0">
              <a:buNone/>
            </a:pPr>
            <a:endParaRPr lang="et-EE" dirty="0" smtClean="0"/>
          </a:p>
          <a:p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1039341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4" y="1417638"/>
            <a:ext cx="2844017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</a:t>
            </a:r>
            <a:r>
              <a:rPr lang="et-EE" dirty="0" smtClean="0"/>
              <a:t>us aeg ja uued tuuled</a:t>
            </a:r>
            <a:endParaRPr lang="et-EE" dirty="0"/>
          </a:p>
        </p:txBody>
      </p:sp>
      <p:sp>
        <p:nvSpPr>
          <p:cNvPr id="6" name="TextBox 5"/>
          <p:cNvSpPr txBox="1"/>
          <p:nvPr/>
        </p:nvSpPr>
        <p:spPr>
          <a:xfrm>
            <a:off x="3467100" y="3149600"/>
            <a:ext cx="492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3600" dirty="0" smtClean="0">
                <a:latin typeface="+mj-lt"/>
              </a:rPr>
              <a:t>Uus aeg nõuab uut moodi lähenemisi</a:t>
            </a:r>
            <a:endParaRPr lang="et-EE" sz="36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943601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i="1" smtClean="0"/>
              <a:t>Õe Sõna</a:t>
            </a:r>
            <a:r>
              <a:rPr lang="et-EE" smtClean="0"/>
              <a:t> (1991) nr 1, lk 4.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05768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t-EE" sz="4000" dirty="0">
                <a:solidFill>
                  <a:srgbClr val="3366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Aastaks 2025 </a:t>
            </a:r>
            <a:endParaRPr lang="et-EE" sz="4000" dirty="0" smtClean="0">
              <a:solidFill>
                <a:srgbClr val="3366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et-EE" sz="4000" dirty="0" smtClean="0">
                <a:solidFill>
                  <a:srgbClr val="3366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on </a:t>
            </a:r>
            <a:r>
              <a:rPr lang="et-EE" sz="4000" dirty="0">
                <a:solidFill>
                  <a:srgbClr val="3366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Eesti riikide seas, kus rakendatakse 3N </a:t>
            </a:r>
            <a:r>
              <a:rPr lang="et-EE" sz="4000" dirty="0" smtClean="0">
                <a:solidFill>
                  <a:srgbClr val="3366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terviksüsteemi!</a:t>
            </a:r>
            <a:endParaRPr lang="et-EE" sz="4000" dirty="0">
              <a:solidFill>
                <a:srgbClr val="3366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7127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mtClean="0"/>
              <a:t>Uus lähenemine nõuab haritud õdesid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/>
              <a:t>🇪🇪 1993 </a:t>
            </a:r>
            <a:r>
              <a:rPr lang="mr-IN" dirty="0" smtClean="0"/>
              <a:t>–</a:t>
            </a:r>
            <a:r>
              <a:rPr lang="et-EE" dirty="0" smtClean="0"/>
              <a:t> Eesti-Taani ühisprojekt</a:t>
            </a:r>
          </a:p>
          <a:p>
            <a:pPr marL="0" indent="0">
              <a:buNone/>
            </a:pPr>
            <a:r>
              <a:rPr lang="et-EE" dirty="0" smtClean="0"/>
              <a:t>🇪🇪 1996 </a:t>
            </a:r>
            <a:r>
              <a:rPr lang="mr-IN" dirty="0" smtClean="0"/>
              <a:t>–</a:t>
            </a:r>
            <a:r>
              <a:rPr lang="et-EE" dirty="0" smtClean="0"/>
              <a:t> </a:t>
            </a:r>
            <a:r>
              <a:rPr lang="et-EE" dirty="0"/>
              <a:t>kutsekõrghariduse </a:t>
            </a:r>
            <a:r>
              <a:rPr lang="et-EE" dirty="0" smtClean="0"/>
              <a:t>õppekava </a:t>
            </a:r>
          </a:p>
          <a:p>
            <a:pPr marL="0" indent="0">
              <a:buNone/>
            </a:pPr>
            <a:r>
              <a:rPr lang="et-EE" dirty="0" smtClean="0"/>
              <a:t>🇪🇪 </a:t>
            </a:r>
            <a:r>
              <a:rPr lang="et-EE" dirty="0"/>
              <a:t>1998 </a:t>
            </a:r>
            <a:r>
              <a:rPr lang="mr-IN" dirty="0" smtClean="0"/>
              <a:t>–</a:t>
            </a:r>
            <a:r>
              <a:rPr lang="et-EE" dirty="0" smtClean="0"/>
              <a:t> õendusteaduse magistriõppe õppekava </a:t>
            </a:r>
          </a:p>
          <a:p>
            <a:pPr marL="0" indent="0">
              <a:buNone/>
            </a:pPr>
            <a:r>
              <a:rPr lang="et-EE" dirty="0" smtClean="0"/>
              <a:t>🇪🇪 2002 </a:t>
            </a:r>
            <a:r>
              <a:rPr lang="mr-IN" dirty="0" smtClean="0"/>
              <a:t>–</a:t>
            </a:r>
            <a:r>
              <a:rPr lang="et-EE" dirty="0" smtClean="0"/>
              <a:t> nn tasemeõpe õe keskeriharidusega õdedele</a:t>
            </a:r>
          </a:p>
          <a:p>
            <a:pPr marL="0" indent="0">
              <a:buNone/>
            </a:pPr>
            <a:r>
              <a:rPr lang="et-EE" dirty="0" smtClean="0"/>
              <a:t>🇪🇪 2005 </a:t>
            </a:r>
            <a:r>
              <a:rPr lang="mr-IN" dirty="0" smtClean="0"/>
              <a:t>–</a:t>
            </a:r>
            <a:r>
              <a:rPr lang="et-EE" dirty="0" smtClean="0"/>
              <a:t> projekt “Õdede erialase koolituse arendamine” 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06729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 smtClean="0"/>
              <a:t>“</a:t>
            </a:r>
            <a:r>
              <a:rPr lang="mr-IN" sz="3600" dirty="0" smtClean="0"/>
              <a:t>…</a:t>
            </a:r>
            <a:r>
              <a:rPr lang="et-EE" sz="3600" dirty="0"/>
              <a:t>m</a:t>
            </a:r>
            <a:r>
              <a:rPr lang="et-EE" sz="3600" dirty="0" smtClean="0"/>
              <a:t>ul on vaid üks asi, et meil on vaja koolitust, meil on väga vaja koolitust...”</a:t>
            </a:r>
          </a:p>
          <a:p>
            <a:pPr marL="0" indent="0">
              <a:buNone/>
            </a:pPr>
            <a:r>
              <a:rPr lang="en-US" dirty="0" smtClean="0"/>
              <a:t>									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0775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78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Kus me olime 10 aastat tagasi?</a:t>
            </a:r>
            <a:endParaRPr lang="et-E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56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t-EE" sz="3600" dirty="0" smtClean="0"/>
              <a:t>Kaasaegne õendusharidus ja koolitatud õed</a:t>
            </a:r>
          </a:p>
          <a:p>
            <a:pPr>
              <a:lnSpc>
                <a:spcPct val="80000"/>
              </a:lnSpc>
              <a:buClr>
                <a:schemeClr val="accent1"/>
              </a:buClr>
            </a:pPr>
            <a:r>
              <a:rPr lang="et-EE" sz="3600" dirty="0" smtClean="0"/>
              <a:t>Vajadus ühtse õenduskeele järele</a:t>
            </a:r>
          </a:p>
          <a:p>
            <a:pPr algn="just">
              <a:lnSpc>
                <a:spcPct val="80000"/>
              </a:lnSpc>
              <a:buClr>
                <a:schemeClr val="accent1"/>
              </a:buClr>
            </a:pPr>
            <a:r>
              <a:rPr lang="et-EE" sz="3600" dirty="0" smtClean="0"/>
              <a:t>“oma” klassifikatsioon vs mujal loodud süsteem</a:t>
            </a:r>
          </a:p>
          <a:p>
            <a:pPr algn="just">
              <a:lnSpc>
                <a:spcPct val="80000"/>
              </a:lnSpc>
              <a:buClr>
                <a:schemeClr val="accent1"/>
              </a:buClr>
            </a:pPr>
            <a:r>
              <a:rPr lang="et-EE" sz="3600" dirty="0" smtClean="0"/>
              <a:t>Omaha, CCC, ICNP, NANDA-I...???</a:t>
            </a:r>
          </a:p>
          <a:p>
            <a:pPr algn="just">
              <a:lnSpc>
                <a:spcPct val="80000"/>
              </a:lnSpc>
              <a:buClr>
                <a:schemeClr val="accent1"/>
              </a:buClr>
            </a:pPr>
            <a:r>
              <a:rPr lang="et-EE" sz="3600" dirty="0" smtClean="0"/>
              <a:t>Mida valida?</a:t>
            </a:r>
          </a:p>
          <a:p>
            <a:pPr marL="0" indent="0" algn="just">
              <a:lnSpc>
                <a:spcPct val="80000"/>
              </a:lnSpc>
              <a:buClr>
                <a:schemeClr val="accent1"/>
              </a:buClr>
              <a:buNone/>
            </a:pPr>
            <a:r>
              <a:rPr lang="et-EE" sz="3600" dirty="0" smtClean="0"/>
              <a:t>🇪🇪 2008 valik NANDA-I kasuks</a:t>
            </a:r>
          </a:p>
          <a:p>
            <a:pPr marL="0" indent="0" algn="just">
              <a:lnSpc>
                <a:spcPct val="80000"/>
              </a:lnSpc>
              <a:buClr>
                <a:schemeClr val="accent1"/>
              </a:buClr>
              <a:buNone/>
            </a:pPr>
            <a:endParaRPr lang="et-EE" sz="3600" dirty="0" smtClean="0"/>
          </a:p>
          <a:p>
            <a:pPr algn="just" eaLnBrk="1" hangingPunct="1">
              <a:lnSpc>
                <a:spcPct val="80000"/>
              </a:lnSpc>
              <a:buClr>
                <a:schemeClr val="accent1"/>
              </a:buClr>
            </a:pP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2703738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Miks NANDA-I?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et-EE" dirty="0" smtClean="0"/>
              <a:t>Üle 40 aasta kogemust</a:t>
            </a:r>
          </a:p>
          <a:p>
            <a:pPr>
              <a:buClr>
                <a:schemeClr val="accent1"/>
              </a:buClr>
            </a:pPr>
            <a:r>
              <a:rPr lang="et-EE" dirty="0" smtClean="0"/>
              <a:t>Tõlgitud 16 erinevasse keelde</a:t>
            </a:r>
          </a:p>
          <a:p>
            <a:pPr>
              <a:buClr>
                <a:schemeClr val="accent1"/>
              </a:buClr>
            </a:pPr>
            <a:r>
              <a:rPr lang="et-EE" dirty="0" smtClean="0"/>
              <a:t>Pidev täiendamine tõenduspõhiste andmete ja uurimistööde alusel</a:t>
            </a:r>
          </a:p>
          <a:p>
            <a:pPr>
              <a:buClr>
                <a:schemeClr val="accent1"/>
              </a:buClr>
            </a:pPr>
            <a:r>
              <a:rPr lang="et-EE" dirty="0" smtClean="0"/>
              <a:t>Jaanuarist </a:t>
            </a:r>
            <a:r>
              <a:rPr lang="et-EE" dirty="0"/>
              <a:t>2016: üldõe õppe pädevus iseseisvalt diagnoosida nõutavat </a:t>
            </a:r>
            <a:r>
              <a:rPr lang="et-EE" dirty="0" smtClean="0"/>
              <a:t>õendusabi</a:t>
            </a: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</a:t>
            </a:r>
            <a:r>
              <a:rPr lang="et-EE" dirty="0" smtClean="0"/>
              <a:t> </a:t>
            </a:r>
            <a:endParaRPr lang="et-EE" dirty="0"/>
          </a:p>
          <a:p>
            <a:pPr marL="0" lvl="1" indent="0">
              <a:buClr>
                <a:schemeClr val="accent1"/>
              </a:buClr>
              <a:buNone/>
            </a:pPr>
            <a:endParaRPr lang="et-EE" sz="2400" dirty="0" smtClean="0">
              <a:latin typeface="Cambria"/>
              <a:ea typeface="ＭＳ 明朝"/>
              <a:cs typeface="Times New Roman"/>
              <a:sym typeface="Symbol"/>
            </a:endParaRPr>
          </a:p>
          <a:p>
            <a:pPr marL="0" lvl="1" indent="0" algn="r">
              <a:buClr>
                <a:schemeClr val="accent1"/>
              </a:buClr>
              <a:buNone/>
            </a:pPr>
            <a:r>
              <a:rPr lang="et-EE" sz="2400" dirty="0" smtClean="0">
                <a:latin typeface="Cambria"/>
                <a:ea typeface="ＭＳ 明朝"/>
                <a:cs typeface="Times New Roman"/>
                <a:sym typeface="Symbol"/>
              </a:rPr>
              <a:t></a:t>
            </a:r>
            <a:r>
              <a:rPr lang="et-EE" sz="2400" dirty="0" smtClean="0"/>
              <a:t>Direktiiv (2013/55/EL) 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18634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NANDA-I rakendamine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t-EE" sz="2400" dirty="0" smtClean="0"/>
              <a:t>🇪🇪  2009 ingliskeelse NANDA-I  tõlkimist (versioon 2009-2011)</a:t>
            </a:r>
          </a:p>
          <a:p>
            <a:pPr marL="0" indent="0">
              <a:buNone/>
            </a:pPr>
            <a:r>
              <a:rPr lang="et-EE" sz="2400" dirty="0" smtClean="0"/>
              <a:t>🇪🇪  2011 aastast NANDA-I õe õppekavades</a:t>
            </a:r>
          </a:p>
          <a:p>
            <a:pPr marL="0" indent="0">
              <a:buNone/>
            </a:pPr>
            <a:r>
              <a:rPr lang="et-EE" sz="2400" dirty="0" smtClean="0"/>
              <a:t>🇪🇪  2012 lõpul valmis esimene eestikeelne NANDA-I tõlkeraamat (versioon 2012-2014)</a:t>
            </a:r>
          </a:p>
          <a:p>
            <a:pPr marL="0" indent="0">
              <a:buNone/>
            </a:pPr>
            <a:r>
              <a:rPr lang="et-EE" sz="2400" dirty="0" smtClean="0"/>
              <a:t>🇪🇪  2015 I rahvusvaheline õendusdiagnooside konverents Tallinna Tervishoiu Kõrgkoolis</a:t>
            </a:r>
          </a:p>
          <a:p>
            <a:pPr marL="0" indent="0">
              <a:buNone/>
            </a:pPr>
            <a:r>
              <a:rPr lang="et-EE" sz="2400" dirty="0" smtClean="0"/>
              <a:t>🇪🇪  2016 valmis teine eestikeelne NANDA-I tõlkeraamat (versioon 2015-2017)</a:t>
            </a:r>
          </a:p>
          <a:p>
            <a:pPr marL="0" indent="0">
              <a:buNone/>
            </a:pPr>
            <a:r>
              <a:rPr lang="et-EE" sz="2400" dirty="0" smtClean="0"/>
              <a:t>🇪🇪  </a:t>
            </a:r>
            <a:r>
              <a:rPr lang="et-EE" sz="2400" dirty="0"/>
              <a:t>2016 </a:t>
            </a:r>
            <a:r>
              <a:rPr lang="et-EE" sz="2400" dirty="0" smtClean="0"/>
              <a:t>kogunes 3N töörühm </a:t>
            </a:r>
          </a:p>
          <a:p>
            <a:pPr marL="0" indent="0">
              <a:buNone/>
            </a:pPr>
            <a:r>
              <a:rPr lang="et-EE" sz="2400" dirty="0" smtClean="0"/>
              <a:t>🇪🇪  08.-09.11.2017 Konverentsid “Õendusabi parim tava </a:t>
            </a:r>
            <a:r>
              <a:rPr lang="mr-IN" sz="2400" dirty="0" smtClean="0"/>
              <a:t>–</a:t>
            </a:r>
            <a:r>
              <a:rPr lang="et-EE" sz="2400" dirty="0" smtClean="0"/>
              <a:t> standarditud õenduskeel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2613839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mtClean="0"/>
              <a:t>NANDA-I teadmiste osakaal õdede hulgas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et-EE" sz="2800" dirty="0" smtClean="0"/>
              <a:t>NANDA-I õe õppekavades kasutusel 2011.aastast:</a:t>
            </a:r>
          </a:p>
          <a:p>
            <a:pPr lvl="1">
              <a:buClr>
                <a:schemeClr val="accent1"/>
              </a:buClr>
            </a:pPr>
            <a:r>
              <a:rPr lang="et-EE" dirty="0" smtClean="0"/>
              <a:t>1 670 õde õppinud kõrgkoolis NANDA-I järgi</a:t>
            </a: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</a:t>
            </a:r>
            <a:endParaRPr lang="et-EE" dirty="0" smtClean="0"/>
          </a:p>
          <a:p>
            <a:pPr lvl="1">
              <a:buClr>
                <a:schemeClr val="accent1"/>
              </a:buClr>
            </a:pPr>
            <a:r>
              <a:rPr lang="et-EE" dirty="0" smtClean="0"/>
              <a:t>125 ämmaemandat õppinud kõrgkoolis NANDA-I järgi</a:t>
            </a: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</a:t>
            </a:r>
            <a:endParaRPr lang="et-EE" dirty="0" smtClean="0"/>
          </a:p>
          <a:p>
            <a:pPr lvl="1">
              <a:buClr>
                <a:schemeClr val="accent1"/>
              </a:buClr>
            </a:pPr>
            <a:r>
              <a:rPr lang="et-EE" dirty="0" smtClean="0"/>
              <a:t>507 NANDA-I täienduskoolituse läbinud õde</a:t>
            </a: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</a:t>
            </a:r>
          </a:p>
          <a:p>
            <a:pPr marL="342900" lvl="1" indent="-342900">
              <a:buClr>
                <a:schemeClr val="accent1"/>
              </a:buClr>
              <a:buFont typeface="Arial"/>
              <a:buChar char="•"/>
            </a:pPr>
            <a:r>
              <a:rPr lang="et-EE" dirty="0" smtClean="0"/>
              <a:t>2 302 õde NANDA-I baasteadmistega </a:t>
            </a: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</a:t>
            </a:r>
          </a:p>
          <a:p>
            <a:pPr marL="342900" lvl="1" indent="-342900">
              <a:buClr>
                <a:schemeClr val="accent1"/>
              </a:buClr>
              <a:buFont typeface="Arial"/>
              <a:buChar char="•"/>
            </a:pPr>
            <a:r>
              <a:rPr lang="et-EE" dirty="0" smtClean="0">
                <a:sym typeface="Symbol"/>
              </a:rPr>
              <a:t>Eestis töötab 9 148 õde (27.10.2017) </a:t>
            </a:r>
            <a:r>
              <a:rPr lang="et-EE" dirty="0" smtClean="0">
                <a:latin typeface="Cambria"/>
                <a:ea typeface="ＭＳ 明朝"/>
                <a:cs typeface="Times New Roman"/>
                <a:sym typeface="Symbol"/>
              </a:rPr>
              <a:t></a:t>
            </a:r>
          </a:p>
          <a:p>
            <a:pPr marL="342900" lvl="1" indent="-342900">
              <a:buClr>
                <a:schemeClr val="accent1"/>
              </a:buClr>
              <a:buFont typeface="Arial"/>
              <a:buChar char="•"/>
            </a:pPr>
            <a:r>
              <a:rPr lang="en-US" dirty="0" smtClean="0"/>
              <a:t>V</a:t>
            </a:r>
            <a:r>
              <a:rPr lang="et-EE" dirty="0" smtClean="0"/>
              <a:t>ähemalt 25% Eestis töötavatest õdedest omab NANDA-I teadmisi </a:t>
            </a:r>
          </a:p>
          <a:p>
            <a:pPr marL="457200" lvl="1" indent="0" algn="r">
              <a:buNone/>
            </a:pPr>
            <a:r>
              <a:rPr lang="et-EE" dirty="0" smtClean="0"/>
              <a:t>						</a:t>
            </a:r>
            <a:r>
              <a:rPr lang="et-EE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t-EE" dirty="0" smtClean="0">
                <a:solidFill>
                  <a:schemeClr val="bg1">
                    <a:lumMod val="65000"/>
                  </a:schemeClr>
                </a:solidFill>
                <a:latin typeface="Cambria"/>
                <a:ea typeface="ＭＳ 明朝"/>
                <a:cs typeface="Times New Roman"/>
                <a:sym typeface="Symbol"/>
              </a:rPr>
              <a:t>		</a:t>
            </a:r>
            <a:r>
              <a:rPr lang="et-EE" sz="1800" dirty="0" smtClean="0">
                <a:latin typeface="Cambria"/>
                <a:ea typeface="ＭＳ 明朝"/>
                <a:cs typeface="Times New Roman"/>
                <a:sym typeface="Symbol"/>
              </a:rPr>
              <a:t> </a:t>
            </a:r>
            <a:r>
              <a:rPr lang="et-EE" sz="1800" dirty="0" smtClean="0"/>
              <a:t>Tallinna Tervishoiu Kõrgkooli andmed</a:t>
            </a:r>
          </a:p>
          <a:p>
            <a:pPr marL="457200" lvl="1" indent="0" algn="r">
              <a:buNone/>
            </a:pPr>
            <a:r>
              <a:rPr lang="et-EE" sz="1800" dirty="0">
                <a:latin typeface="Cambria"/>
                <a:ea typeface="ＭＳ 明朝"/>
                <a:cs typeface="Times New Roman"/>
                <a:sym typeface="Symbol"/>
              </a:rPr>
              <a:t>								 </a:t>
            </a:r>
            <a:r>
              <a:rPr lang="et-EE" sz="1800" dirty="0">
                <a:ea typeface="ＭＳ 明朝"/>
                <a:cs typeface="Times New Roman"/>
                <a:sym typeface="Symbol"/>
              </a:rPr>
              <a:t>Terviseameti andmed</a:t>
            </a:r>
            <a:endParaRPr lang="et-EE" sz="1800" dirty="0"/>
          </a:p>
          <a:p>
            <a:pPr marL="457200" lvl="1" indent="0">
              <a:buNone/>
            </a:pPr>
            <a:r>
              <a:rPr lang="et-EE" dirty="0" smtClean="0">
                <a:solidFill>
                  <a:schemeClr val="bg1">
                    <a:lumMod val="65000"/>
                  </a:schemeClr>
                </a:solidFill>
                <a:latin typeface="Cambria"/>
                <a:ea typeface="ＭＳ 明朝"/>
                <a:cs typeface="Times New Roman"/>
                <a:sym typeface="Symbol"/>
              </a:rPr>
              <a:t>		</a:t>
            </a:r>
          </a:p>
          <a:p>
            <a:pPr marL="457200" lvl="1" indent="0">
              <a:buNone/>
            </a:pPr>
            <a:endParaRPr lang="et-EE" dirty="0" smtClean="0">
              <a:solidFill>
                <a:schemeClr val="bg1">
                  <a:lumMod val="65000"/>
                </a:schemeClr>
              </a:solidFill>
              <a:latin typeface="Cambria"/>
              <a:ea typeface="ＭＳ 明朝"/>
              <a:cs typeface="Times New Roman"/>
              <a:sym typeface="Symbol"/>
            </a:endParaRPr>
          </a:p>
          <a:p>
            <a:pPr marL="457200" lvl="1" indent="0" algn="r">
              <a:buNone/>
            </a:pPr>
            <a:r>
              <a:rPr lang="et-EE" dirty="0" smtClean="0">
                <a:solidFill>
                  <a:schemeClr val="bg1">
                    <a:lumMod val="65000"/>
                  </a:schemeClr>
                </a:solidFill>
                <a:latin typeface="Cambria"/>
                <a:ea typeface="ＭＳ 明朝"/>
                <a:cs typeface="Times New Roman"/>
                <a:sym typeface="Symbol"/>
              </a:rPr>
              <a:t>						</a:t>
            </a:r>
          </a:p>
          <a:p>
            <a:pPr marL="457200" lvl="1" indent="0" algn="r">
              <a:buNone/>
            </a:pPr>
            <a:endParaRPr lang="et-EE" dirty="0">
              <a:solidFill>
                <a:schemeClr val="bg1">
                  <a:lumMod val="65000"/>
                </a:schemeClr>
              </a:solidFill>
              <a:latin typeface="Cambria"/>
              <a:ea typeface="ＭＳ 明朝"/>
              <a:cs typeface="Times New Roman"/>
              <a:sym typeface="Symbol"/>
            </a:endParaRPr>
          </a:p>
          <a:p>
            <a:pPr marL="457200" lvl="1" indent="0" algn="r">
              <a:buNone/>
            </a:pPr>
            <a:r>
              <a:rPr lang="et-EE" dirty="0" smtClean="0">
                <a:solidFill>
                  <a:schemeClr val="bg1">
                    <a:lumMod val="65000"/>
                  </a:schemeClr>
                </a:solidFill>
                <a:latin typeface="Cambria"/>
                <a:ea typeface="ＭＳ 明朝"/>
                <a:cs typeface="Times New Roman"/>
                <a:sym typeface="Symbol"/>
              </a:rPr>
              <a:t>		</a:t>
            </a:r>
            <a:endParaRPr lang="et-EE" dirty="0" smtClean="0"/>
          </a:p>
          <a:p>
            <a:pPr marL="457200" lvl="1" indent="0">
              <a:buNone/>
            </a:pPr>
            <a:endParaRPr lang="et-EE" dirty="0" smtClean="0"/>
          </a:p>
          <a:p>
            <a:pPr marL="457200" lvl="1" indent="0">
              <a:buNone/>
            </a:pPr>
            <a:endParaRPr lang="et-EE" dirty="0" smtClean="0"/>
          </a:p>
          <a:p>
            <a:pPr marL="457200" lvl="1" indent="0">
              <a:buNone/>
            </a:pPr>
            <a:endParaRPr lang="et-EE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6007100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037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09"/>
  <p:tag name="AS_TITLE" val="Aspose.Slides for .NET 4.0"/>
  <p:tag name="AS_VERSION" val="16.8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29525</TotalTime>
  <Words>761</Words>
  <Application>Microsoft Macintosh PowerPoint</Application>
  <PresentationFormat>On-screen Show (4:3)</PresentationFormat>
  <Paragraphs>156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Eesti 3N</vt:lpstr>
      <vt:lpstr>Uus aeg ja uued tuuled</vt:lpstr>
      <vt:lpstr>Uus lähenemine nõuab haritud õdesid</vt:lpstr>
      <vt:lpstr>PowerPoint Presentation</vt:lpstr>
      <vt:lpstr>PowerPoint Presentation</vt:lpstr>
      <vt:lpstr>Kus me olime 10 aastat tagasi?</vt:lpstr>
      <vt:lpstr>Miks NANDA-I?</vt:lpstr>
      <vt:lpstr>NANDA-I rakendamine</vt:lpstr>
      <vt:lpstr>NANDA-I teadmiste osakaal õdede hulgas</vt:lpstr>
      <vt:lpstr>Milline on tegelikkus täna? </vt:lpstr>
      <vt:lpstr>Miks 3N?</vt:lpstr>
      <vt:lpstr>3N töörühm</vt:lpstr>
      <vt:lpstr>PowerPoint Presentation</vt:lpstr>
      <vt:lpstr>Mis tehtud?</vt:lpstr>
      <vt:lpstr> Ühisavaldus 3N rakendamise toetuseks </vt:lpstr>
      <vt:lpstr>Millised on tegevused 3N rakendamiseks? </vt:lpstr>
      <vt:lpstr>Milline on kasu? </vt:lpstr>
      <vt:lpstr>Mida selleks vajame?</vt:lpstr>
      <vt:lpstr>Kas unistusi jätkub?</vt:lpstr>
      <vt:lpstr>PowerPoint Presentation</vt:lpstr>
    </vt:vector>
  </TitlesOfParts>
  <Company>TTK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kairi</dc:creator>
  <cp:lastModifiedBy>Kristi Puusepp</cp:lastModifiedBy>
  <cp:revision>200</cp:revision>
  <cp:lastPrinted>2017-11-07T15:25:59Z</cp:lastPrinted>
  <dcterms:created xsi:type="dcterms:W3CDTF">2016-11-07T13:25:49Z</dcterms:created>
  <dcterms:modified xsi:type="dcterms:W3CDTF">2017-11-08T17:51:14Z</dcterms:modified>
</cp:coreProperties>
</file>