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Montserrat" panose="00000500000000000000" pitchFamily="2" charset="0"/>
      <p:regular r:id="rId20"/>
    </p:embeddedFont>
    <p:embeddedFont>
      <p:font typeface="Montserrat Bold" panose="00000800000000000000" charset="0"/>
      <p:regular r:id="rId21"/>
    </p:embeddedFont>
    <p:embeddedFont>
      <p:font typeface="Montserrat Italics" panose="020B0604020202020204" charset="0"/>
      <p:regular r:id="rId22"/>
    </p:embeddedFont>
    <p:embeddedFont>
      <p:font typeface="Montserrat Light" panose="00000400000000000000" pitchFamily="2" charset="0"/>
      <p:regular r:id="rId23"/>
    </p:embeddedFont>
    <p:embeddedFont>
      <p:font typeface="Montserrat Medium" panose="00000600000000000000" pitchFamily="2"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96" d="100"/>
          <a:sy n="96" d="100"/>
        </p:scale>
        <p:origin x="894" y="3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png"/><Relationship Id="rId10" Type="http://schemas.openxmlformats.org/officeDocument/2006/relationships/image" Target="../media/image24.png"/><Relationship Id="rId4" Type="http://schemas.openxmlformats.org/officeDocument/2006/relationships/image" Target="../media/image5.sv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6.jpeg"/><Relationship Id="rId17" Type="http://schemas.openxmlformats.org/officeDocument/2006/relationships/image" Target="../media/image41.jpeg"/><Relationship Id="rId2" Type="http://schemas.openxmlformats.org/officeDocument/2006/relationships/image" Target="../media/image26.jpeg"/><Relationship Id="rId16"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png"/><Relationship Id="rId14" Type="http://schemas.openxmlformats.org/officeDocument/2006/relationships/image" Target="../media/image38.jpe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jpeg"/><Relationship Id="rId18" Type="http://schemas.openxmlformats.org/officeDocument/2006/relationships/image" Target="../media/image57.png"/><Relationship Id="rId3" Type="http://schemas.openxmlformats.org/officeDocument/2006/relationships/image" Target="../media/image42.png"/><Relationship Id="rId21" Type="http://schemas.openxmlformats.org/officeDocument/2006/relationships/image" Target="../media/image60.png"/><Relationship Id="rId7" Type="http://schemas.openxmlformats.org/officeDocument/2006/relationships/image" Target="../media/image46.jpeg"/><Relationship Id="rId12" Type="http://schemas.openxmlformats.org/officeDocument/2006/relationships/image" Target="../media/image51.jpeg"/><Relationship Id="rId17" Type="http://schemas.openxmlformats.org/officeDocument/2006/relationships/image" Target="../media/image56.png"/><Relationship Id="rId2" Type="http://schemas.openxmlformats.org/officeDocument/2006/relationships/image" Target="../media/image1.png"/><Relationship Id="rId16" Type="http://schemas.openxmlformats.org/officeDocument/2006/relationships/image" Target="../media/image55.png"/><Relationship Id="rId20"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jpe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jpeg"/><Relationship Id="rId14" Type="http://schemas.openxmlformats.org/officeDocument/2006/relationships/image" Target="../media/image53.png"/><Relationship Id="rId22" Type="http://schemas.openxmlformats.org/officeDocument/2006/relationships/image" Target="../media/image61.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hyperlink" Target="http://www.ttk.ee/virtuaaltuur" TargetMode="External"/><Relationship Id="rId5" Type="http://schemas.openxmlformats.org/officeDocument/2006/relationships/image" Target="../media/image1.png"/><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8" Type="http://schemas.openxmlformats.org/officeDocument/2006/relationships/hyperlink" Target="https://www.ttk.ee/et" TargetMode="External"/><Relationship Id="rId13" Type="http://schemas.openxmlformats.org/officeDocument/2006/relationships/image" Target="../media/image68.svg"/><Relationship Id="rId3" Type="http://schemas.openxmlformats.org/officeDocument/2006/relationships/image" Target="../media/image1.png"/><Relationship Id="rId7" Type="http://schemas.openxmlformats.org/officeDocument/2006/relationships/hyperlink" Target="https://www.ttk.ee/en" TargetMode="External"/><Relationship Id="rId12" Type="http://schemas.openxmlformats.org/officeDocument/2006/relationships/image" Target="../media/image67.png"/><Relationship Id="rId17" Type="http://schemas.openxmlformats.org/officeDocument/2006/relationships/image" Target="../media/image72.svg"/><Relationship Id="rId2" Type="http://schemas.openxmlformats.org/officeDocument/2006/relationships/image" Target="../media/image66.jpeg"/><Relationship Id="rId16"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hyperlink" Target="mailto:info@ttk.ee" TargetMode="External"/><Relationship Id="rId11" Type="http://schemas.openxmlformats.org/officeDocument/2006/relationships/hyperlink" Target="http://linkedin.com/company/tallinn-health-care-college" TargetMode="External"/><Relationship Id="rId5" Type="http://schemas.openxmlformats.org/officeDocument/2006/relationships/image" Target="../media/image5.svg"/><Relationship Id="rId15" Type="http://schemas.openxmlformats.org/officeDocument/2006/relationships/image" Target="../media/image70.svg"/><Relationship Id="rId10" Type="http://schemas.openxmlformats.org/officeDocument/2006/relationships/hyperlink" Target="https://www.instagram.com/tervise_kool/" TargetMode="External"/><Relationship Id="rId4" Type="http://schemas.openxmlformats.org/officeDocument/2006/relationships/image" Target="../media/image4.png"/><Relationship Id="rId9" Type="http://schemas.openxmlformats.org/officeDocument/2006/relationships/hyperlink" Target="https://www.facebook.com/tervisekool" TargetMode="External"/><Relationship Id="rId1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3F6F7"/>
            </a:solidFill>
          </p:spPr>
          <p:txBody>
            <a:bodyPr/>
            <a:lstStyle/>
            <a:p>
              <a:endParaRPr lang="et-EE"/>
            </a:p>
          </p:txBody>
        </p:sp>
      </p:grpSp>
      <p:sp>
        <p:nvSpPr>
          <p:cNvPr id="4" name="Freeform 4"/>
          <p:cNvSpPr/>
          <p:nvPr/>
        </p:nvSpPr>
        <p:spPr>
          <a:xfrm>
            <a:off x="125504" y="9338076"/>
            <a:ext cx="18028026" cy="870920"/>
          </a:xfrm>
          <a:custGeom>
            <a:avLst/>
            <a:gdLst/>
            <a:ahLst/>
            <a:cxnLst/>
            <a:rect l="l" t="t" r="r" b="b"/>
            <a:pathLst>
              <a:path w="18028026" h="870920">
                <a:moveTo>
                  <a:pt x="0" y="0"/>
                </a:moveTo>
                <a:lnTo>
                  <a:pt x="18028025" y="0"/>
                </a:lnTo>
                <a:lnTo>
                  <a:pt x="18028025" y="870920"/>
                </a:lnTo>
                <a:lnTo>
                  <a:pt x="0" y="870920"/>
                </a:lnTo>
                <a:lnTo>
                  <a:pt x="0" y="0"/>
                </a:lnTo>
                <a:close/>
              </a:path>
            </a:pathLst>
          </a:custGeom>
          <a:blipFill>
            <a:blip r:embed="rId2"/>
            <a:stretch>
              <a:fillRect/>
            </a:stretch>
          </a:blipFill>
        </p:spPr>
        <p:txBody>
          <a:bodyPr/>
          <a:lstStyle/>
          <a:p>
            <a:endParaRPr lang="et-EE"/>
          </a:p>
        </p:txBody>
      </p:sp>
      <p:grpSp>
        <p:nvGrpSpPr>
          <p:cNvPr id="5" name="Group 5"/>
          <p:cNvGrpSpPr/>
          <p:nvPr/>
        </p:nvGrpSpPr>
        <p:grpSpPr>
          <a:xfrm>
            <a:off x="2363242" y="2319639"/>
            <a:ext cx="11686341" cy="3993642"/>
            <a:chOff x="0" y="0"/>
            <a:chExt cx="15581789" cy="5324856"/>
          </a:xfrm>
        </p:grpSpPr>
        <p:sp>
          <p:nvSpPr>
            <p:cNvPr id="6" name="Freeform 6"/>
            <p:cNvSpPr/>
            <p:nvPr/>
          </p:nvSpPr>
          <p:spPr>
            <a:xfrm>
              <a:off x="0" y="0"/>
              <a:ext cx="15581788" cy="5324856"/>
            </a:xfrm>
            <a:custGeom>
              <a:avLst/>
              <a:gdLst/>
              <a:ahLst/>
              <a:cxnLst/>
              <a:rect l="l" t="t" r="r" b="b"/>
              <a:pathLst>
                <a:path w="15581788" h="5324856">
                  <a:moveTo>
                    <a:pt x="0" y="0"/>
                  </a:moveTo>
                  <a:lnTo>
                    <a:pt x="15581788" y="0"/>
                  </a:lnTo>
                  <a:lnTo>
                    <a:pt x="15581788" y="5324856"/>
                  </a:lnTo>
                  <a:lnTo>
                    <a:pt x="0" y="5324856"/>
                  </a:lnTo>
                  <a:close/>
                </a:path>
              </a:pathLst>
            </a:custGeom>
            <a:solidFill>
              <a:srgbClr val="000000">
                <a:alpha val="0"/>
              </a:srgbClr>
            </a:solidFill>
          </p:spPr>
          <p:txBody>
            <a:bodyPr/>
            <a:lstStyle/>
            <a:p>
              <a:endParaRPr lang="et-EE"/>
            </a:p>
          </p:txBody>
        </p:sp>
        <p:sp>
          <p:nvSpPr>
            <p:cNvPr id="7" name="TextBox 7"/>
            <p:cNvSpPr txBox="1"/>
            <p:nvPr/>
          </p:nvSpPr>
          <p:spPr>
            <a:xfrm>
              <a:off x="0" y="209550"/>
              <a:ext cx="15581789" cy="5115306"/>
            </a:xfrm>
            <a:prstGeom prst="rect">
              <a:avLst/>
            </a:prstGeom>
          </p:spPr>
          <p:txBody>
            <a:bodyPr lIns="0" tIns="0" rIns="0" bIns="0" rtlCol="0" anchor="t"/>
            <a:lstStyle/>
            <a:p>
              <a:pPr algn="l">
                <a:lnSpc>
                  <a:spcPts val="8640"/>
                </a:lnSpc>
              </a:pPr>
              <a:r>
                <a:rPr lang="en-US" sz="9000" b="1">
                  <a:solidFill>
                    <a:srgbClr val="3B8BBF"/>
                  </a:solidFill>
                  <a:latin typeface="Montserrat Medium"/>
                  <a:ea typeface="Montserrat Medium"/>
                  <a:cs typeface="Montserrat Medium"/>
                  <a:sym typeface="Montserrat Medium"/>
                </a:rPr>
                <a:t>TALLINN HEALTH UNIVERSITY OF APPLIED SCIENCES</a:t>
              </a:r>
            </a:p>
          </p:txBody>
        </p:sp>
      </p:grpSp>
      <p:grpSp>
        <p:nvGrpSpPr>
          <p:cNvPr id="8" name="Group 8"/>
          <p:cNvGrpSpPr/>
          <p:nvPr/>
        </p:nvGrpSpPr>
        <p:grpSpPr>
          <a:xfrm rot="-5400000">
            <a:off x="722712" y="3814180"/>
            <a:ext cx="1815398" cy="926556"/>
            <a:chOff x="0" y="-63520"/>
            <a:chExt cx="2420531" cy="1235408"/>
          </a:xfrm>
        </p:grpSpPr>
        <p:sp>
          <p:nvSpPr>
            <p:cNvPr id="9" name="Freeform 9"/>
            <p:cNvSpPr/>
            <p:nvPr/>
          </p:nvSpPr>
          <p:spPr>
            <a:xfrm>
              <a:off x="0" y="0"/>
              <a:ext cx="2316526" cy="1171888"/>
            </a:xfrm>
            <a:custGeom>
              <a:avLst/>
              <a:gdLst/>
              <a:ahLst/>
              <a:cxnLst/>
              <a:rect l="l" t="t" r="r" b="b"/>
              <a:pathLst>
                <a:path w="2316526" h="1171888">
                  <a:moveTo>
                    <a:pt x="0" y="0"/>
                  </a:moveTo>
                  <a:lnTo>
                    <a:pt x="2316526" y="0"/>
                  </a:lnTo>
                  <a:lnTo>
                    <a:pt x="2316526" y="1171888"/>
                  </a:lnTo>
                  <a:lnTo>
                    <a:pt x="0" y="1171888"/>
                  </a:lnTo>
                  <a:close/>
                </a:path>
              </a:pathLst>
            </a:custGeom>
            <a:solidFill>
              <a:srgbClr val="000000">
                <a:alpha val="0"/>
              </a:srgbClr>
            </a:solidFill>
          </p:spPr>
          <p:txBody>
            <a:bodyPr/>
            <a:lstStyle/>
            <a:p>
              <a:endParaRPr lang="et-EE"/>
            </a:p>
          </p:txBody>
        </p:sp>
        <p:sp>
          <p:nvSpPr>
            <p:cNvPr id="10" name="TextBox 10"/>
            <p:cNvSpPr txBox="1"/>
            <p:nvPr/>
          </p:nvSpPr>
          <p:spPr>
            <a:xfrm>
              <a:off x="104005" y="-63520"/>
              <a:ext cx="2316526" cy="1114739"/>
            </a:xfrm>
            <a:prstGeom prst="rect">
              <a:avLst/>
            </a:prstGeom>
          </p:spPr>
          <p:txBody>
            <a:bodyPr lIns="0" tIns="0" rIns="0" bIns="0" rtlCol="0" anchor="b"/>
            <a:lstStyle/>
            <a:p>
              <a:pPr algn="ctr">
                <a:lnSpc>
                  <a:spcPts val="4751"/>
                </a:lnSpc>
              </a:pPr>
              <a:r>
                <a:rPr lang="en-US" sz="4399" b="1" dirty="0">
                  <a:solidFill>
                    <a:srgbClr val="A6A6A6"/>
                  </a:solidFill>
                  <a:latin typeface="Montserrat Bold"/>
                  <a:ea typeface="Montserrat Bold"/>
                  <a:cs typeface="Montserrat Bold"/>
                  <a:sym typeface="Montserrat Bold"/>
                </a:rPr>
                <a:t>2025</a:t>
              </a:r>
            </a:p>
          </p:txBody>
        </p:sp>
      </p:grpSp>
      <p:sp>
        <p:nvSpPr>
          <p:cNvPr id="11" name="AutoShape 11"/>
          <p:cNvSpPr/>
          <p:nvPr/>
        </p:nvSpPr>
        <p:spPr>
          <a:xfrm flipH="1">
            <a:off x="1643132" y="5185157"/>
            <a:ext cx="11100" cy="5111368"/>
          </a:xfrm>
          <a:prstGeom prst="line">
            <a:avLst/>
          </a:prstGeom>
          <a:ln w="28575" cap="rnd">
            <a:solidFill>
              <a:srgbClr val="3B8BBF"/>
            </a:solidFill>
            <a:prstDash val="solid"/>
            <a:headEnd type="none" w="sm" len="sm"/>
            <a:tailEnd type="none" w="sm" len="sm"/>
          </a:ln>
        </p:spPr>
        <p:txBody>
          <a:bodyPr/>
          <a:lstStyle/>
          <a:p>
            <a:endParaRPr lang="et-EE"/>
          </a:p>
        </p:txBody>
      </p:sp>
      <p:sp>
        <p:nvSpPr>
          <p:cNvPr id="12" name="AutoShape 12"/>
          <p:cNvSpPr/>
          <p:nvPr/>
        </p:nvSpPr>
        <p:spPr>
          <a:xfrm>
            <a:off x="1633606" y="26895"/>
            <a:ext cx="9525" cy="3183440"/>
          </a:xfrm>
          <a:prstGeom prst="line">
            <a:avLst/>
          </a:prstGeom>
          <a:ln w="28575" cap="rnd">
            <a:solidFill>
              <a:srgbClr val="3B8BBF"/>
            </a:solidFill>
            <a:prstDash val="solid"/>
            <a:headEnd type="none" w="sm" len="sm"/>
            <a:tailEnd type="none" w="sm" len="sm"/>
          </a:ln>
        </p:spPr>
        <p:txBody>
          <a:bodyPr/>
          <a:lstStyle/>
          <a:p>
            <a:endParaRPr lang="et-EE"/>
          </a:p>
        </p:txBody>
      </p:sp>
      <p:sp>
        <p:nvSpPr>
          <p:cNvPr id="13" name="Freeform 13"/>
          <p:cNvSpPr/>
          <p:nvPr/>
        </p:nvSpPr>
        <p:spPr>
          <a:xfrm>
            <a:off x="10431750" y="7420039"/>
            <a:ext cx="6827550" cy="1315924"/>
          </a:xfrm>
          <a:custGeom>
            <a:avLst/>
            <a:gdLst/>
            <a:ahLst/>
            <a:cxnLst/>
            <a:rect l="l" t="t" r="r" b="b"/>
            <a:pathLst>
              <a:path w="6827550" h="1315924">
                <a:moveTo>
                  <a:pt x="0" y="0"/>
                </a:moveTo>
                <a:lnTo>
                  <a:pt x="6827550" y="0"/>
                </a:lnTo>
                <a:lnTo>
                  <a:pt x="6827550" y="1315925"/>
                </a:lnTo>
                <a:lnTo>
                  <a:pt x="0" y="1315925"/>
                </a:lnTo>
                <a:lnTo>
                  <a:pt x="0" y="0"/>
                </a:lnTo>
                <a:close/>
              </a:path>
            </a:pathLst>
          </a:custGeom>
          <a:blipFill>
            <a:blip r:embed="rId3"/>
            <a:stretch>
              <a:fillRect/>
            </a:stretch>
          </a:blipFill>
        </p:spPr>
        <p:txBody>
          <a:bodyPr/>
          <a:lstStyle/>
          <a:p>
            <a:endParaRPr lang="et-EE"/>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3F6F7"/>
            </a:solidFill>
          </p:spPr>
          <p:txBody>
            <a:bodyPr/>
            <a:lstStyle/>
            <a:p>
              <a:endParaRPr lang="et-EE"/>
            </a:p>
          </p:txBody>
        </p:sp>
      </p:grpSp>
      <p:grpSp>
        <p:nvGrpSpPr>
          <p:cNvPr id="4" name="Group 4"/>
          <p:cNvGrpSpPr/>
          <p:nvPr/>
        </p:nvGrpSpPr>
        <p:grpSpPr>
          <a:xfrm>
            <a:off x="0" y="0"/>
            <a:ext cx="18288000" cy="10287000"/>
            <a:chOff x="0" y="0"/>
            <a:chExt cx="24384000" cy="13716000"/>
          </a:xfrm>
        </p:grpSpPr>
        <p:pic>
          <p:nvPicPr>
            <p:cNvPr id="5" name="Picture 5"/>
            <p:cNvPicPr>
              <a:picLocks noChangeAspect="1"/>
            </p:cNvPicPr>
            <p:nvPr/>
          </p:nvPicPr>
          <p:blipFill>
            <a:blip r:embed="rId2"/>
            <a:srcRect t="7735" b="7735"/>
            <a:stretch>
              <a:fillRect/>
            </a:stretch>
          </p:blipFill>
          <p:spPr>
            <a:xfrm>
              <a:off x="0" y="0"/>
              <a:ext cx="24384000" cy="13716000"/>
            </a:xfrm>
            <a:prstGeom prst="rect">
              <a:avLst/>
            </a:prstGeom>
          </p:spPr>
        </p:pic>
      </p:grpSp>
      <p:grpSp>
        <p:nvGrpSpPr>
          <p:cNvPr id="6" name="Group 6"/>
          <p:cNvGrpSpPr/>
          <p:nvPr/>
        </p:nvGrpSpPr>
        <p:grpSpPr>
          <a:xfrm rot="-10800000">
            <a:off x="-395658" y="-91306"/>
            <a:ext cx="18078285" cy="11256065"/>
            <a:chOff x="0" y="0"/>
            <a:chExt cx="24104380" cy="15008087"/>
          </a:xfrm>
        </p:grpSpPr>
        <p:sp>
          <p:nvSpPr>
            <p:cNvPr id="7" name="Freeform 7"/>
            <p:cNvSpPr/>
            <p:nvPr/>
          </p:nvSpPr>
          <p:spPr>
            <a:xfrm rot="-10800000">
              <a:off x="0" y="0"/>
              <a:ext cx="15008087" cy="15008087"/>
            </a:xfrm>
            <a:custGeom>
              <a:avLst/>
              <a:gdLst/>
              <a:ahLst/>
              <a:cxnLst/>
              <a:rect l="l" t="t" r="r" b="b"/>
              <a:pathLst>
                <a:path w="15008087" h="15008087">
                  <a:moveTo>
                    <a:pt x="0" y="0"/>
                  </a:moveTo>
                  <a:lnTo>
                    <a:pt x="15008087" y="0"/>
                  </a:lnTo>
                  <a:lnTo>
                    <a:pt x="15008087" y="15008087"/>
                  </a:lnTo>
                  <a:lnTo>
                    <a:pt x="0" y="15008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grpSp>
          <p:nvGrpSpPr>
            <p:cNvPr id="8" name="Group 8"/>
            <p:cNvGrpSpPr/>
            <p:nvPr/>
          </p:nvGrpSpPr>
          <p:grpSpPr>
            <a:xfrm rot="-10800000">
              <a:off x="14969987" y="0"/>
              <a:ext cx="9134393" cy="15008087"/>
              <a:chOff x="0" y="0"/>
              <a:chExt cx="1804325" cy="2964560"/>
            </a:xfrm>
          </p:grpSpPr>
          <p:sp>
            <p:nvSpPr>
              <p:cNvPr id="9" name="Freeform 9"/>
              <p:cNvSpPr/>
              <p:nvPr/>
            </p:nvSpPr>
            <p:spPr>
              <a:xfrm>
                <a:off x="0" y="0"/>
                <a:ext cx="1804325" cy="2964560"/>
              </a:xfrm>
              <a:custGeom>
                <a:avLst/>
                <a:gdLst/>
                <a:ahLst/>
                <a:cxnLst/>
                <a:rect l="l" t="t" r="r" b="b"/>
                <a:pathLst>
                  <a:path w="1804325" h="2964560">
                    <a:moveTo>
                      <a:pt x="0" y="0"/>
                    </a:moveTo>
                    <a:lnTo>
                      <a:pt x="1804325" y="0"/>
                    </a:lnTo>
                    <a:lnTo>
                      <a:pt x="1804325" y="2964560"/>
                    </a:lnTo>
                    <a:lnTo>
                      <a:pt x="0" y="2964560"/>
                    </a:lnTo>
                    <a:close/>
                  </a:path>
                </a:pathLst>
              </a:custGeom>
              <a:solidFill>
                <a:srgbClr val="F3F6F7"/>
              </a:solidFill>
            </p:spPr>
            <p:txBody>
              <a:bodyPr/>
              <a:lstStyle/>
              <a:p>
                <a:endParaRPr lang="et-EE"/>
              </a:p>
            </p:txBody>
          </p:sp>
          <p:sp>
            <p:nvSpPr>
              <p:cNvPr id="10" name="TextBox 10"/>
              <p:cNvSpPr txBox="1"/>
              <p:nvPr/>
            </p:nvSpPr>
            <p:spPr>
              <a:xfrm>
                <a:off x="0" y="-38100"/>
                <a:ext cx="1804325" cy="3002660"/>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11" name="Group 11"/>
          <p:cNvGrpSpPr/>
          <p:nvPr/>
        </p:nvGrpSpPr>
        <p:grpSpPr>
          <a:xfrm>
            <a:off x="3101418" y="1578327"/>
            <a:ext cx="9241484" cy="7916799"/>
            <a:chOff x="0" y="0"/>
            <a:chExt cx="12321978" cy="10555732"/>
          </a:xfrm>
        </p:grpSpPr>
        <p:sp>
          <p:nvSpPr>
            <p:cNvPr id="12" name="Freeform 12"/>
            <p:cNvSpPr/>
            <p:nvPr/>
          </p:nvSpPr>
          <p:spPr>
            <a:xfrm>
              <a:off x="0" y="0"/>
              <a:ext cx="12321978" cy="10555732"/>
            </a:xfrm>
            <a:custGeom>
              <a:avLst/>
              <a:gdLst/>
              <a:ahLst/>
              <a:cxnLst/>
              <a:rect l="l" t="t" r="r" b="b"/>
              <a:pathLst>
                <a:path w="12321978" h="10555732">
                  <a:moveTo>
                    <a:pt x="0" y="0"/>
                  </a:moveTo>
                  <a:lnTo>
                    <a:pt x="12321978" y="0"/>
                  </a:lnTo>
                  <a:lnTo>
                    <a:pt x="12321978" y="10555732"/>
                  </a:lnTo>
                  <a:lnTo>
                    <a:pt x="0" y="10555732"/>
                  </a:lnTo>
                  <a:close/>
                </a:path>
              </a:pathLst>
            </a:custGeom>
            <a:solidFill>
              <a:srgbClr val="000000">
                <a:alpha val="0"/>
              </a:srgbClr>
            </a:solidFill>
          </p:spPr>
          <p:txBody>
            <a:bodyPr/>
            <a:lstStyle/>
            <a:p>
              <a:endParaRPr lang="et-EE"/>
            </a:p>
          </p:txBody>
        </p:sp>
        <p:sp>
          <p:nvSpPr>
            <p:cNvPr id="13" name="TextBox 13"/>
            <p:cNvSpPr txBox="1"/>
            <p:nvPr/>
          </p:nvSpPr>
          <p:spPr>
            <a:xfrm>
              <a:off x="0" y="0"/>
              <a:ext cx="12321978" cy="10555732"/>
            </a:xfrm>
            <a:prstGeom prst="rect">
              <a:avLst/>
            </a:prstGeom>
          </p:spPr>
          <p:txBody>
            <a:bodyPr lIns="0" tIns="0" rIns="0" bIns="0" rtlCol="0" anchor="t"/>
            <a:lstStyle/>
            <a:p>
              <a:pPr marL="542925" lvl="1" indent="-271462" algn="l">
                <a:lnSpc>
                  <a:spcPts val="3600"/>
                </a:lnSpc>
                <a:buFont typeface="Arial"/>
                <a:buChar char="•"/>
              </a:pPr>
              <a:r>
                <a:rPr lang="en-US" sz="3000">
                  <a:solidFill>
                    <a:srgbClr val="000000"/>
                  </a:solidFill>
                  <a:latin typeface="Montserrat"/>
                  <a:ea typeface="Montserrat"/>
                  <a:cs typeface="Montserrat"/>
                  <a:sym typeface="Montserrat"/>
                </a:rPr>
                <a:t>Care Worker – </a:t>
              </a:r>
              <a:r>
                <a:rPr lang="en-US" sz="3000">
                  <a:solidFill>
                    <a:srgbClr val="545454"/>
                  </a:solidFill>
                  <a:latin typeface="Montserrat"/>
                  <a:ea typeface="Montserrat"/>
                  <a:cs typeface="Montserrat"/>
                  <a:sym typeface="Montserrat"/>
                </a:rPr>
                <a:t>2 years</a:t>
              </a:r>
            </a:p>
            <a:p>
              <a:pPr marL="542925" lvl="1" indent="-271462" algn="l">
                <a:lnSpc>
                  <a:spcPts val="3600"/>
                </a:lnSpc>
              </a:pPr>
              <a:endParaRPr lang="en-US" sz="3000">
                <a:solidFill>
                  <a:srgbClr val="545454"/>
                </a:solidFill>
                <a:latin typeface="Montserrat"/>
                <a:ea typeface="Montserrat"/>
                <a:cs typeface="Montserrat"/>
                <a:sym typeface="Montserrat"/>
              </a:endParaRPr>
            </a:p>
            <a:p>
              <a:pPr marL="542925" lvl="1" indent="-271462" algn="l">
                <a:lnSpc>
                  <a:spcPts val="3600"/>
                </a:lnSpc>
                <a:buFont typeface="Arial"/>
                <a:buChar char="•"/>
              </a:pPr>
              <a:r>
                <a:rPr lang="en-US" sz="3000">
                  <a:solidFill>
                    <a:srgbClr val="000000"/>
                  </a:solidFill>
                  <a:latin typeface="Montserrat"/>
                  <a:ea typeface="Montserrat"/>
                  <a:cs typeface="Montserrat"/>
                  <a:sym typeface="Montserrat"/>
                </a:rPr>
                <a:t>Emergency Medical Technician – </a:t>
              </a:r>
              <a:r>
                <a:rPr lang="en-US" sz="3000">
                  <a:solidFill>
                    <a:srgbClr val="545454"/>
                  </a:solidFill>
                  <a:latin typeface="Montserrat"/>
                  <a:ea typeface="Montserrat"/>
                  <a:cs typeface="Montserrat"/>
                  <a:sym typeface="Montserrat"/>
                </a:rPr>
                <a:t>1 year</a:t>
              </a:r>
            </a:p>
            <a:p>
              <a:pPr marL="542925" lvl="1" indent="-271462" algn="l">
                <a:lnSpc>
                  <a:spcPts val="3600"/>
                </a:lnSpc>
              </a:pPr>
              <a:endParaRPr lang="en-US" sz="3000">
                <a:solidFill>
                  <a:srgbClr val="545454"/>
                </a:solidFill>
                <a:latin typeface="Montserrat"/>
                <a:ea typeface="Montserrat"/>
                <a:cs typeface="Montserrat"/>
                <a:sym typeface="Montserrat"/>
              </a:endParaRPr>
            </a:p>
            <a:p>
              <a:pPr marL="542925" lvl="1" indent="-271462" algn="l">
                <a:lnSpc>
                  <a:spcPts val="3600"/>
                </a:lnSpc>
                <a:buFont typeface="Arial"/>
                <a:buChar char="•"/>
              </a:pPr>
              <a:r>
                <a:rPr lang="en-US" sz="3000">
                  <a:solidFill>
                    <a:srgbClr val="000000"/>
                  </a:solidFill>
                  <a:latin typeface="Montserrat"/>
                  <a:ea typeface="Montserrat"/>
                  <a:cs typeface="Montserrat"/>
                  <a:sym typeface="Montserrat"/>
                </a:rPr>
                <a:t>Childminder – </a:t>
              </a:r>
              <a:r>
                <a:rPr lang="en-US" sz="3000">
                  <a:solidFill>
                    <a:srgbClr val="545454"/>
                  </a:solidFill>
                  <a:latin typeface="Montserrat"/>
                  <a:ea typeface="Montserrat"/>
                  <a:cs typeface="Montserrat"/>
                  <a:sym typeface="Montserrat"/>
                </a:rPr>
                <a:t>1 year</a:t>
              </a:r>
            </a:p>
            <a:p>
              <a:pPr marL="542925" lvl="1" indent="-271462" algn="l">
                <a:lnSpc>
                  <a:spcPts val="3600"/>
                </a:lnSpc>
              </a:pPr>
              <a:endParaRPr lang="en-US" sz="3000">
                <a:solidFill>
                  <a:srgbClr val="545454"/>
                </a:solidFill>
                <a:latin typeface="Montserrat"/>
                <a:ea typeface="Montserrat"/>
                <a:cs typeface="Montserrat"/>
                <a:sym typeface="Montserrat"/>
              </a:endParaRPr>
            </a:p>
            <a:p>
              <a:pPr marL="542925" lvl="1" indent="-271462" algn="l">
                <a:lnSpc>
                  <a:spcPts val="3600"/>
                </a:lnSpc>
                <a:buFont typeface="Arial"/>
                <a:buChar char="•"/>
              </a:pPr>
              <a:r>
                <a:rPr lang="en-US" sz="3000">
                  <a:solidFill>
                    <a:srgbClr val="000000"/>
                  </a:solidFill>
                  <a:latin typeface="Montserrat"/>
                  <a:ea typeface="Montserrat"/>
                  <a:cs typeface="Montserrat"/>
                  <a:sym typeface="Montserrat"/>
                </a:rPr>
                <a:t>Client Worker for People with </a:t>
              </a:r>
            </a:p>
            <a:p>
              <a:pPr algn="l">
                <a:lnSpc>
                  <a:spcPts val="3600"/>
                </a:lnSpc>
              </a:pPr>
              <a:r>
                <a:rPr lang="en-US" sz="3000">
                  <a:solidFill>
                    <a:srgbClr val="FFC000"/>
                  </a:solidFill>
                  <a:latin typeface="Montserrat"/>
                  <a:ea typeface="Montserrat"/>
                  <a:cs typeface="Montserrat"/>
                  <a:sym typeface="Montserrat"/>
                </a:rPr>
                <a:t>     </a:t>
              </a:r>
              <a:r>
                <a:rPr lang="en-US" sz="3000">
                  <a:solidFill>
                    <a:srgbClr val="000000"/>
                  </a:solidFill>
                  <a:latin typeface="Montserrat"/>
                  <a:ea typeface="Montserrat"/>
                  <a:cs typeface="Montserrat"/>
                  <a:sym typeface="Montserrat"/>
                </a:rPr>
                <a:t>Mental Health Problems – </a:t>
              </a:r>
              <a:r>
                <a:rPr lang="en-US" sz="3000">
                  <a:solidFill>
                    <a:srgbClr val="545454"/>
                  </a:solidFill>
                  <a:latin typeface="Montserrat"/>
                  <a:ea typeface="Montserrat"/>
                  <a:cs typeface="Montserrat"/>
                  <a:sym typeface="Montserrat"/>
                </a:rPr>
                <a:t>1 year</a:t>
              </a:r>
            </a:p>
            <a:p>
              <a:pPr marL="542925" lvl="1" indent="-271462" algn="l">
                <a:lnSpc>
                  <a:spcPts val="3600"/>
                </a:lnSpc>
              </a:pPr>
              <a:endParaRPr lang="en-US" sz="3000">
                <a:solidFill>
                  <a:srgbClr val="545454"/>
                </a:solidFill>
                <a:latin typeface="Montserrat"/>
                <a:ea typeface="Montserrat"/>
                <a:cs typeface="Montserrat"/>
                <a:sym typeface="Montserrat"/>
              </a:endParaRPr>
            </a:p>
            <a:p>
              <a:pPr marL="542925" lvl="1" indent="-271462" algn="l">
                <a:lnSpc>
                  <a:spcPts val="3600"/>
                </a:lnSpc>
                <a:buFont typeface="Arial"/>
                <a:buChar char="•"/>
              </a:pPr>
              <a:r>
                <a:rPr lang="en-US" sz="3000">
                  <a:solidFill>
                    <a:srgbClr val="000000"/>
                  </a:solidFill>
                  <a:latin typeface="Montserrat"/>
                  <a:ea typeface="Montserrat"/>
                  <a:cs typeface="Montserrat"/>
                  <a:sym typeface="Montserrat"/>
                </a:rPr>
                <a:t>Dental Assistant– </a:t>
              </a:r>
              <a:r>
                <a:rPr lang="en-US" sz="3000">
                  <a:solidFill>
                    <a:srgbClr val="545454"/>
                  </a:solidFill>
                  <a:latin typeface="Montserrat"/>
                  <a:ea typeface="Montserrat"/>
                  <a:cs typeface="Montserrat"/>
                  <a:sym typeface="Montserrat"/>
                </a:rPr>
                <a:t>1 year</a:t>
              </a:r>
            </a:p>
            <a:p>
              <a:pPr marL="542925" lvl="1" indent="-271462" algn="l">
                <a:lnSpc>
                  <a:spcPts val="3600"/>
                </a:lnSpc>
              </a:pPr>
              <a:endParaRPr lang="en-US" sz="3000">
                <a:solidFill>
                  <a:srgbClr val="545454"/>
                </a:solidFill>
                <a:latin typeface="Montserrat"/>
                <a:ea typeface="Montserrat"/>
                <a:cs typeface="Montserrat"/>
                <a:sym typeface="Montserrat"/>
              </a:endParaRPr>
            </a:p>
            <a:p>
              <a:pPr marL="542925" lvl="1" indent="-271462" algn="l">
                <a:lnSpc>
                  <a:spcPts val="3600"/>
                </a:lnSpc>
                <a:buFont typeface="Arial"/>
                <a:buChar char="•"/>
              </a:pPr>
              <a:r>
                <a:rPr lang="en-US" sz="3000">
                  <a:solidFill>
                    <a:srgbClr val="000000"/>
                  </a:solidFill>
                  <a:latin typeface="Montserrat"/>
                  <a:ea typeface="Montserrat"/>
                  <a:cs typeface="Montserrat"/>
                  <a:sym typeface="Montserrat"/>
                </a:rPr>
                <a:t>Sterilisation</a:t>
              </a:r>
              <a:r>
                <a:rPr lang="en-US" sz="3000">
                  <a:solidFill>
                    <a:srgbClr val="302E2E"/>
                  </a:solidFill>
                  <a:latin typeface="Montserrat"/>
                  <a:ea typeface="Montserrat"/>
                  <a:cs typeface="Montserrat"/>
                  <a:sym typeface="Montserrat"/>
                </a:rPr>
                <a:t> Techinician- </a:t>
              </a:r>
              <a:r>
                <a:rPr lang="en-US" sz="3000">
                  <a:solidFill>
                    <a:srgbClr val="545454"/>
                  </a:solidFill>
                  <a:latin typeface="Montserrat"/>
                  <a:ea typeface="Montserrat"/>
                  <a:cs typeface="Montserrat"/>
                  <a:sym typeface="Montserrat"/>
                </a:rPr>
                <a:t>1 year</a:t>
              </a:r>
            </a:p>
            <a:p>
              <a:pPr algn="l">
                <a:lnSpc>
                  <a:spcPts val="3600"/>
                </a:lnSpc>
              </a:pPr>
              <a:endParaRPr lang="en-US" sz="3000">
                <a:solidFill>
                  <a:srgbClr val="545454"/>
                </a:solidFill>
                <a:latin typeface="Montserrat"/>
                <a:ea typeface="Montserrat"/>
                <a:cs typeface="Montserrat"/>
                <a:sym typeface="Montserrat"/>
              </a:endParaRPr>
            </a:p>
            <a:p>
              <a:pPr marL="542925" lvl="1" indent="-271462" algn="l">
                <a:lnSpc>
                  <a:spcPts val="3600"/>
                </a:lnSpc>
                <a:buFont typeface="Arial"/>
                <a:buChar char="•"/>
              </a:pPr>
              <a:r>
                <a:rPr lang="en-US" sz="3000">
                  <a:solidFill>
                    <a:srgbClr val="000000"/>
                  </a:solidFill>
                  <a:latin typeface="Montserrat"/>
                  <a:ea typeface="Montserrat"/>
                  <a:cs typeface="Montserrat"/>
                  <a:sym typeface="Montserrat"/>
                </a:rPr>
                <a:t>Clinical Secretary- </a:t>
              </a:r>
              <a:r>
                <a:rPr lang="en-US" sz="3000">
                  <a:solidFill>
                    <a:srgbClr val="545454"/>
                  </a:solidFill>
                  <a:latin typeface="Montserrat"/>
                  <a:ea typeface="Montserrat"/>
                  <a:cs typeface="Montserrat"/>
                  <a:sym typeface="Montserrat"/>
                </a:rPr>
                <a:t>1 year</a:t>
              </a:r>
            </a:p>
            <a:p>
              <a:pPr algn="l">
                <a:lnSpc>
                  <a:spcPts val="3600"/>
                </a:lnSpc>
              </a:pPr>
              <a:endParaRPr lang="en-US" sz="3000">
                <a:solidFill>
                  <a:srgbClr val="545454"/>
                </a:solidFill>
                <a:latin typeface="Montserrat"/>
                <a:ea typeface="Montserrat"/>
                <a:cs typeface="Montserrat"/>
                <a:sym typeface="Montserrat"/>
              </a:endParaRPr>
            </a:p>
            <a:p>
              <a:pPr marL="542925" lvl="1" indent="-271462" algn="l">
                <a:lnSpc>
                  <a:spcPts val="3600"/>
                </a:lnSpc>
                <a:buFont typeface="Arial"/>
                <a:buChar char="•"/>
              </a:pPr>
              <a:r>
                <a:rPr lang="en-US" sz="3000">
                  <a:solidFill>
                    <a:srgbClr val="000000"/>
                  </a:solidFill>
                  <a:latin typeface="Montserrat"/>
                  <a:ea typeface="Montserrat"/>
                  <a:cs typeface="Montserrat"/>
                  <a:sym typeface="Montserrat"/>
                </a:rPr>
                <a:t>Assistive technology specialist - </a:t>
              </a:r>
              <a:r>
                <a:rPr lang="en-US" sz="3000">
                  <a:solidFill>
                    <a:srgbClr val="545454"/>
                  </a:solidFill>
                  <a:latin typeface="Montserrat"/>
                  <a:ea typeface="Montserrat"/>
                  <a:cs typeface="Montserrat"/>
                  <a:sym typeface="Montserrat"/>
                </a:rPr>
                <a:t>1 year</a:t>
              </a:r>
            </a:p>
            <a:p>
              <a:pPr marL="542925" lvl="1" indent="-271462" algn="l">
                <a:lnSpc>
                  <a:spcPts val="3600"/>
                </a:lnSpc>
              </a:pPr>
              <a:endParaRPr lang="en-US" sz="3000">
                <a:solidFill>
                  <a:srgbClr val="545454"/>
                </a:solidFill>
                <a:latin typeface="Montserrat"/>
                <a:ea typeface="Montserrat"/>
                <a:cs typeface="Montserrat"/>
                <a:sym typeface="Montserrat"/>
              </a:endParaRPr>
            </a:p>
          </p:txBody>
        </p:sp>
      </p:grpSp>
      <p:grpSp>
        <p:nvGrpSpPr>
          <p:cNvPr id="14" name="Group 14"/>
          <p:cNvGrpSpPr/>
          <p:nvPr/>
        </p:nvGrpSpPr>
        <p:grpSpPr>
          <a:xfrm rot="-5400000">
            <a:off x="-2399186" y="3895295"/>
            <a:ext cx="8084635" cy="1409167"/>
            <a:chOff x="0" y="0"/>
            <a:chExt cx="10779514" cy="1878889"/>
          </a:xfrm>
        </p:grpSpPr>
        <p:sp>
          <p:nvSpPr>
            <p:cNvPr id="15" name="Freeform 15"/>
            <p:cNvSpPr/>
            <p:nvPr/>
          </p:nvSpPr>
          <p:spPr>
            <a:xfrm>
              <a:off x="0" y="0"/>
              <a:ext cx="10779514" cy="1878889"/>
            </a:xfrm>
            <a:custGeom>
              <a:avLst/>
              <a:gdLst/>
              <a:ahLst/>
              <a:cxnLst/>
              <a:rect l="l" t="t" r="r" b="b"/>
              <a:pathLst>
                <a:path w="10779514" h="1878889">
                  <a:moveTo>
                    <a:pt x="0" y="0"/>
                  </a:moveTo>
                  <a:lnTo>
                    <a:pt x="10779514" y="0"/>
                  </a:lnTo>
                  <a:lnTo>
                    <a:pt x="10779514" y="1878889"/>
                  </a:lnTo>
                  <a:lnTo>
                    <a:pt x="0" y="1878889"/>
                  </a:lnTo>
                  <a:close/>
                </a:path>
              </a:pathLst>
            </a:custGeom>
            <a:solidFill>
              <a:srgbClr val="000000">
                <a:alpha val="0"/>
              </a:srgbClr>
            </a:solidFill>
          </p:spPr>
          <p:txBody>
            <a:bodyPr/>
            <a:lstStyle/>
            <a:p>
              <a:endParaRPr lang="et-EE"/>
            </a:p>
          </p:txBody>
        </p:sp>
        <p:sp>
          <p:nvSpPr>
            <p:cNvPr id="16" name="TextBox 16"/>
            <p:cNvSpPr txBox="1"/>
            <p:nvPr/>
          </p:nvSpPr>
          <p:spPr>
            <a:xfrm>
              <a:off x="0" y="47625"/>
              <a:ext cx="10779514" cy="1831264"/>
            </a:xfrm>
            <a:prstGeom prst="rect">
              <a:avLst/>
            </a:prstGeom>
          </p:spPr>
          <p:txBody>
            <a:bodyPr lIns="0" tIns="0" rIns="0" bIns="0" rtlCol="0" anchor="ctr"/>
            <a:lstStyle/>
            <a:p>
              <a:pPr algn="l">
                <a:lnSpc>
                  <a:spcPts val="4536"/>
                </a:lnSpc>
              </a:pPr>
              <a:r>
                <a:rPr lang="en-US" sz="4200" b="1">
                  <a:solidFill>
                    <a:srgbClr val="A6A6A6"/>
                  </a:solidFill>
                  <a:latin typeface="Montserrat Bold"/>
                  <a:ea typeface="Montserrat Bold"/>
                  <a:cs typeface="Montserrat Bold"/>
                  <a:sym typeface="Montserrat Bold"/>
                </a:rPr>
                <a:t>Programmes of Vocational Education​</a:t>
              </a:r>
            </a:p>
          </p:txBody>
        </p:sp>
      </p:grpSp>
      <p:sp>
        <p:nvSpPr>
          <p:cNvPr id="17" name="AutoShape 17"/>
          <p:cNvSpPr/>
          <p:nvPr/>
        </p:nvSpPr>
        <p:spPr>
          <a:xfrm rot="5380206">
            <a:off x="811191" y="9455073"/>
            <a:ext cx="1654356" cy="0"/>
          </a:xfrm>
          <a:prstGeom prst="line">
            <a:avLst/>
          </a:prstGeom>
          <a:ln w="28575" cap="rnd">
            <a:solidFill>
              <a:srgbClr val="3B8BBF"/>
            </a:solidFill>
            <a:prstDash val="solid"/>
            <a:headEnd type="none" w="sm" len="sm"/>
            <a:tailEnd type="none" w="sm" len="sm"/>
          </a:ln>
        </p:spPr>
        <p:txBody>
          <a:bodyPr/>
          <a:lstStyle/>
          <a:p>
            <a:endParaRPr lang="et-EE"/>
          </a:p>
        </p:txBody>
      </p:sp>
      <p:sp>
        <p:nvSpPr>
          <p:cNvPr id="18" name="Freeform 18"/>
          <p:cNvSpPr/>
          <p:nvPr/>
        </p:nvSpPr>
        <p:spPr>
          <a:xfrm>
            <a:off x="125504" y="9338076"/>
            <a:ext cx="18028026" cy="870920"/>
          </a:xfrm>
          <a:custGeom>
            <a:avLst/>
            <a:gdLst/>
            <a:ahLst/>
            <a:cxnLst/>
            <a:rect l="l" t="t" r="r" b="b"/>
            <a:pathLst>
              <a:path w="18028026" h="870920">
                <a:moveTo>
                  <a:pt x="0" y="0"/>
                </a:moveTo>
                <a:lnTo>
                  <a:pt x="18028025" y="0"/>
                </a:lnTo>
                <a:lnTo>
                  <a:pt x="18028025" y="870920"/>
                </a:lnTo>
                <a:lnTo>
                  <a:pt x="0" y="870920"/>
                </a:lnTo>
                <a:lnTo>
                  <a:pt x="0" y="0"/>
                </a:lnTo>
                <a:close/>
              </a:path>
            </a:pathLst>
          </a:custGeom>
          <a:blipFill>
            <a:blip r:embed="rId5"/>
            <a:stretch>
              <a:fillRect/>
            </a:stretch>
          </a:blipFill>
        </p:spPr>
        <p:txBody>
          <a:bodyPr/>
          <a:lstStyle/>
          <a:p>
            <a:endParaRPr lang="et-EE"/>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3F6F7"/>
            </a:solidFill>
          </p:spPr>
          <p:txBody>
            <a:bodyPr/>
            <a:lstStyle/>
            <a:p>
              <a:endParaRPr lang="et-EE"/>
            </a:p>
          </p:txBody>
        </p:sp>
      </p:grpSp>
      <p:grpSp>
        <p:nvGrpSpPr>
          <p:cNvPr id="4" name="Group 4"/>
          <p:cNvGrpSpPr/>
          <p:nvPr/>
        </p:nvGrpSpPr>
        <p:grpSpPr>
          <a:xfrm>
            <a:off x="2623708" y="-33196"/>
            <a:ext cx="18288000" cy="10543374"/>
            <a:chOff x="0" y="0"/>
            <a:chExt cx="24384000" cy="14057832"/>
          </a:xfrm>
        </p:grpSpPr>
        <p:pic>
          <p:nvPicPr>
            <p:cNvPr id="5" name="Picture 5"/>
            <p:cNvPicPr>
              <a:picLocks noChangeAspect="1"/>
            </p:cNvPicPr>
            <p:nvPr/>
          </p:nvPicPr>
          <p:blipFill>
            <a:blip r:embed="rId2"/>
            <a:srcRect t="45658" b="15976"/>
            <a:stretch>
              <a:fillRect/>
            </a:stretch>
          </p:blipFill>
          <p:spPr>
            <a:xfrm>
              <a:off x="0" y="0"/>
              <a:ext cx="24384000" cy="14057832"/>
            </a:xfrm>
            <a:prstGeom prst="rect">
              <a:avLst/>
            </a:prstGeom>
          </p:spPr>
        </p:pic>
      </p:grpSp>
      <p:grpSp>
        <p:nvGrpSpPr>
          <p:cNvPr id="6" name="Group 6"/>
          <p:cNvGrpSpPr/>
          <p:nvPr/>
        </p:nvGrpSpPr>
        <p:grpSpPr>
          <a:xfrm rot="-10800000">
            <a:off x="-395658" y="-91306"/>
            <a:ext cx="18078285" cy="11256065"/>
            <a:chOff x="0" y="0"/>
            <a:chExt cx="24104380" cy="15008087"/>
          </a:xfrm>
        </p:grpSpPr>
        <p:sp>
          <p:nvSpPr>
            <p:cNvPr id="7" name="Freeform 7"/>
            <p:cNvSpPr/>
            <p:nvPr/>
          </p:nvSpPr>
          <p:spPr>
            <a:xfrm rot="-10800000">
              <a:off x="0" y="0"/>
              <a:ext cx="15008087" cy="15008087"/>
            </a:xfrm>
            <a:custGeom>
              <a:avLst/>
              <a:gdLst/>
              <a:ahLst/>
              <a:cxnLst/>
              <a:rect l="l" t="t" r="r" b="b"/>
              <a:pathLst>
                <a:path w="15008087" h="15008087">
                  <a:moveTo>
                    <a:pt x="0" y="0"/>
                  </a:moveTo>
                  <a:lnTo>
                    <a:pt x="15008087" y="0"/>
                  </a:lnTo>
                  <a:lnTo>
                    <a:pt x="15008087" y="15008087"/>
                  </a:lnTo>
                  <a:lnTo>
                    <a:pt x="0" y="15008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grpSp>
          <p:nvGrpSpPr>
            <p:cNvPr id="8" name="Group 8"/>
            <p:cNvGrpSpPr/>
            <p:nvPr/>
          </p:nvGrpSpPr>
          <p:grpSpPr>
            <a:xfrm rot="-10800000">
              <a:off x="14969987" y="0"/>
              <a:ext cx="9134393" cy="15008087"/>
              <a:chOff x="0" y="0"/>
              <a:chExt cx="1804325" cy="2964560"/>
            </a:xfrm>
          </p:grpSpPr>
          <p:sp>
            <p:nvSpPr>
              <p:cNvPr id="9" name="Freeform 9"/>
              <p:cNvSpPr/>
              <p:nvPr/>
            </p:nvSpPr>
            <p:spPr>
              <a:xfrm>
                <a:off x="0" y="0"/>
                <a:ext cx="1804325" cy="2964560"/>
              </a:xfrm>
              <a:custGeom>
                <a:avLst/>
                <a:gdLst/>
                <a:ahLst/>
                <a:cxnLst/>
                <a:rect l="l" t="t" r="r" b="b"/>
                <a:pathLst>
                  <a:path w="1804325" h="2964560">
                    <a:moveTo>
                      <a:pt x="0" y="0"/>
                    </a:moveTo>
                    <a:lnTo>
                      <a:pt x="1804325" y="0"/>
                    </a:lnTo>
                    <a:lnTo>
                      <a:pt x="1804325" y="2964560"/>
                    </a:lnTo>
                    <a:lnTo>
                      <a:pt x="0" y="2964560"/>
                    </a:lnTo>
                    <a:close/>
                  </a:path>
                </a:pathLst>
              </a:custGeom>
              <a:solidFill>
                <a:srgbClr val="F3F6F7"/>
              </a:solidFill>
            </p:spPr>
            <p:txBody>
              <a:bodyPr/>
              <a:lstStyle/>
              <a:p>
                <a:endParaRPr lang="et-EE"/>
              </a:p>
            </p:txBody>
          </p:sp>
          <p:sp>
            <p:nvSpPr>
              <p:cNvPr id="10" name="TextBox 10"/>
              <p:cNvSpPr txBox="1"/>
              <p:nvPr/>
            </p:nvSpPr>
            <p:spPr>
              <a:xfrm>
                <a:off x="0" y="-38100"/>
                <a:ext cx="1804325" cy="3002660"/>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11" name="Group 11"/>
          <p:cNvGrpSpPr/>
          <p:nvPr/>
        </p:nvGrpSpPr>
        <p:grpSpPr>
          <a:xfrm>
            <a:off x="3081850" y="2140256"/>
            <a:ext cx="10180824" cy="1315467"/>
            <a:chOff x="0" y="0"/>
            <a:chExt cx="11183904" cy="1445076"/>
          </a:xfrm>
        </p:grpSpPr>
        <p:sp>
          <p:nvSpPr>
            <p:cNvPr id="12" name="Freeform 12"/>
            <p:cNvSpPr/>
            <p:nvPr/>
          </p:nvSpPr>
          <p:spPr>
            <a:xfrm>
              <a:off x="0" y="0"/>
              <a:ext cx="11183904" cy="1445076"/>
            </a:xfrm>
            <a:custGeom>
              <a:avLst/>
              <a:gdLst/>
              <a:ahLst/>
              <a:cxnLst/>
              <a:rect l="l" t="t" r="r" b="b"/>
              <a:pathLst>
                <a:path w="11183904" h="1445076">
                  <a:moveTo>
                    <a:pt x="0" y="0"/>
                  </a:moveTo>
                  <a:lnTo>
                    <a:pt x="11183904" y="0"/>
                  </a:lnTo>
                  <a:lnTo>
                    <a:pt x="11183904" y="1445076"/>
                  </a:lnTo>
                  <a:lnTo>
                    <a:pt x="0" y="1445076"/>
                  </a:lnTo>
                  <a:close/>
                </a:path>
              </a:pathLst>
            </a:custGeom>
            <a:solidFill>
              <a:srgbClr val="000000">
                <a:alpha val="0"/>
              </a:srgbClr>
            </a:solidFill>
          </p:spPr>
          <p:txBody>
            <a:bodyPr/>
            <a:lstStyle/>
            <a:p>
              <a:endParaRPr lang="et-EE"/>
            </a:p>
          </p:txBody>
        </p:sp>
        <p:sp>
          <p:nvSpPr>
            <p:cNvPr id="13" name="TextBox 13"/>
            <p:cNvSpPr txBox="1"/>
            <p:nvPr/>
          </p:nvSpPr>
          <p:spPr>
            <a:xfrm>
              <a:off x="0" y="0"/>
              <a:ext cx="11183904" cy="1445076"/>
            </a:xfrm>
            <a:prstGeom prst="rect">
              <a:avLst/>
            </a:prstGeom>
          </p:spPr>
          <p:txBody>
            <a:bodyPr lIns="0" tIns="0" rIns="0" bIns="0" rtlCol="0" anchor="t"/>
            <a:lstStyle/>
            <a:p>
              <a:pPr algn="l">
                <a:lnSpc>
                  <a:spcPts val="2400"/>
                </a:lnSpc>
              </a:pPr>
              <a:r>
                <a:rPr lang="en-US" sz="2000">
                  <a:solidFill>
                    <a:srgbClr val="000000"/>
                  </a:solidFill>
                  <a:latin typeface="Montserrat Light"/>
                  <a:ea typeface="Montserrat Light"/>
                  <a:cs typeface="Montserrat Light"/>
                  <a:sym typeface="Montserrat Light"/>
                </a:rPr>
                <a:t>We organize continuing education courses in the fields of social services, healthcare, and well-being, supporting the development and retraining of professional knowledge and skills. We offer commissioned, national, and project-based trainings as well as open enrollment courses.</a:t>
              </a:r>
            </a:p>
          </p:txBody>
        </p:sp>
      </p:grpSp>
      <p:grpSp>
        <p:nvGrpSpPr>
          <p:cNvPr id="14" name="Group 14"/>
          <p:cNvGrpSpPr/>
          <p:nvPr/>
        </p:nvGrpSpPr>
        <p:grpSpPr>
          <a:xfrm rot="-5400000">
            <a:off x="-1530604" y="3983146"/>
            <a:ext cx="6347471" cy="995362"/>
            <a:chOff x="0" y="0"/>
            <a:chExt cx="8463295" cy="1327150"/>
          </a:xfrm>
        </p:grpSpPr>
        <p:sp>
          <p:nvSpPr>
            <p:cNvPr id="15" name="Freeform 15"/>
            <p:cNvSpPr/>
            <p:nvPr/>
          </p:nvSpPr>
          <p:spPr>
            <a:xfrm>
              <a:off x="0" y="0"/>
              <a:ext cx="8463295" cy="1327150"/>
            </a:xfrm>
            <a:custGeom>
              <a:avLst/>
              <a:gdLst/>
              <a:ahLst/>
              <a:cxnLst/>
              <a:rect l="l" t="t" r="r" b="b"/>
              <a:pathLst>
                <a:path w="8463295" h="1327150">
                  <a:moveTo>
                    <a:pt x="0" y="0"/>
                  </a:moveTo>
                  <a:lnTo>
                    <a:pt x="8463295" y="0"/>
                  </a:lnTo>
                  <a:lnTo>
                    <a:pt x="8463295" y="1327150"/>
                  </a:lnTo>
                  <a:lnTo>
                    <a:pt x="0" y="1327150"/>
                  </a:lnTo>
                  <a:close/>
                </a:path>
              </a:pathLst>
            </a:custGeom>
            <a:solidFill>
              <a:srgbClr val="000000">
                <a:alpha val="0"/>
              </a:srgbClr>
            </a:solidFill>
          </p:spPr>
          <p:txBody>
            <a:bodyPr/>
            <a:lstStyle/>
            <a:p>
              <a:endParaRPr lang="et-EE"/>
            </a:p>
          </p:txBody>
        </p:sp>
        <p:sp>
          <p:nvSpPr>
            <p:cNvPr id="16" name="TextBox 16"/>
            <p:cNvSpPr txBox="1"/>
            <p:nvPr/>
          </p:nvSpPr>
          <p:spPr>
            <a:xfrm>
              <a:off x="0" y="47625"/>
              <a:ext cx="8463295" cy="1279525"/>
            </a:xfrm>
            <a:prstGeom prst="rect">
              <a:avLst/>
            </a:prstGeom>
          </p:spPr>
          <p:txBody>
            <a:bodyPr lIns="0" tIns="0" rIns="0" bIns="0" rtlCol="0" anchor="ctr"/>
            <a:lstStyle/>
            <a:p>
              <a:pPr algn="l">
                <a:lnSpc>
                  <a:spcPts val="4536"/>
                </a:lnSpc>
              </a:pPr>
              <a:r>
                <a:rPr lang="en-US" sz="4200" b="1">
                  <a:solidFill>
                    <a:srgbClr val="A6A6A6"/>
                  </a:solidFill>
                  <a:latin typeface="Montserrat Bold"/>
                  <a:ea typeface="Montserrat Bold"/>
                  <a:cs typeface="Montserrat Bold"/>
                  <a:sym typeface="Montserrat Bold"/>
                </a:rPr>
                <a:t>Continuing Education</a:t>
              </a:r>
            </a:p>
          </p:txBody>
        </p:sp>
      </p:grpSp>
      <p:sp>
        <p:nvSpPr>
          <p:cNvPr id="17" name="AutoShape 17"/>
          <p:cNvSpPr/>
          <p:nvPr/>
        </p:nvSpPr>
        <p:spPr>
          <a:xfrm>
            <a:off x="1643131" y="7750703"/>
            <a:ext cx="0" cy="2545822"/>
          </a:xfrm>
          <a:prstGeom prst="line">
            <a:avLst/>
          </a:prstGeom>
          <a:ln w="28575" cap="rnd">
            <a:solidFill>
              <a:srgbClr val="3B8BBF"/>
            </a:solidFill>
            <a:prstDash val="solid"/>
            <a:headEnd type="none" w="sm" len="sm"/>
            <a:tailEnd type="none" w="sm" len="sm"/>
          </a:ln>
        </p:spPr>
        <p:txBody>
          <a:bodyPr/>
          <a:lstStyle/>
          <a:p>
            <a:endParaRPr lang="et-EE"/>
          </a:p>
        </p:txBody>
      </p:sp>
      <p:sp>
        <p:nvSpPr>
          <p:cNvPr id="18" name="Freeform 18"/>
          <p:cNvSpPr/>
          <p:nvPr/>
        </p:nvSpPr>
        <p:spPr>
          <a:xfrm>
            <a:off x="125504" y="9338076"/>
            <a:ext cx="18028026" cy="870920"/>
          </a:xfrm>
          <a:custGeom>
            <a:avLst/>
            <a:gdLst/>
            <a:ahLst/>
            <a:cxnLst/>
            <a:rect l="l" t="t" r="r" b="b"/>
            <a:pathLst>
              <a:path w="18028026" h="870920">
                <a:moveTo>
                  <a:pt x="0" y="0"/>
                </a:moveTo>
                <a:lnTo>
                  <a:pt x="18028025" y="0"/>
                </a:lnTo>
                <a:lnTo>
                  <a:pt x="18028025" y="870920"/>
                </a:lnTo>
                <a:lnTo>
                  <a:pt x="0" y="870920"/>
                </a:lnTo>
                <a:lnTo>
                  <a:pt x="0" y="0"/>
                </a:lnTo>
                <a:close/>
              </a:path>
            </a:pathLst>
          </a:custGeom>
          <a:blipFill>
            <a:blip r:embed="rId5"/>
            <a:stretch>
              <a:fillRect/>
            </a:stretch>
          </a:blipFill>
        </p:spPr>
        <p:txBody>
          <a:bodyPr/>
          <a:lstStyle/>
          <a:p>
            <a:endParaRPr lang="et-EE"/>
          </a:p>
        </p:txBody>
      </p:sp>
      <p:pic>
        <p:nvPicPr>
          <p:cNvPr id="19" name="Picture 19"/>
          <p:cNvPicPr>
            <a:picLocks noChangeAspect="1"/>
          </p:cNvPicPr>
          <p:nvPr/>
        </p:nvPicPr>
        <p:blipFill>
          <a:blip r:embed="rId6"/>
          <a:stretch>
            <a:fillRect/>
          </a:stretch>
        </p:blipFill>
        <p:spPr>
          <a:xfrm>
            <a:off x="3060504" y="4682195"/>
            <a:ext cx="613174" cy="521928"/>
          </a:xfrm>
          <a:prstGeom prst="rect">
            <a:avLst/>
          </a:prstGeom>
        </p:spPr>
      </p:pic>
      <p:pic>
        <p:nvPicPr>
          <p:cNvPr id="20" name="Picture 20"/>
          <p:cNvPicPr>
            <a:picLocks noChangeAspect="1"/>
          </p:cNvPicPr>
          <p:nvPr/>
        </p:nvPicPr>
        <p:blipFill>
          <a:blip r:embed="rId7"/>
          <a:stretch>
            <a:fillRect/>
          </a:stretch>
        </p:blipFill>
        <p:spPr>
          <a:xfrm>
            <a:off x="2992883" y="5385172"/>
            <a:ext cx="690504" cy="1086694"/>
          </a:xfrm>
          <a:prstGeom prst="rect">
            <a:avLst/>
          </a:prstGeom>
        </p:spPr>
      </p:pic>
      <p:pic>
        <p:nvPicPr>
          <p:cNvPr id="21" name="Picture 21"/>
          <p:cNvPicPr>
            <a:picLocks noChangeAspect="1"/>
          </p:cNvPicPr>
          <p:nvPr/>
        </p:nvPicPr>
        <p:blipFill>
          <a:blip r:embed="rId8"/>
          <a:stretch>
            <a:fillRect/>
          </a:stretch>
        </p:blipFill>
        <p:spPr>
          <a:xfrm>
            <a:off x="3078355" y="6676085"/>
            <a:ext cx="577471" cy="577471"/>
          </a:xfrm>
          <a:prstGeom prst="rect">
            <a:avLst/>
          </a:prstGeom>
        </p:spPr>
      </p:pic>
      <p:grpSp>
        <p:nvGrpSpPr>
          <p:cNvPr id="22" name="Group 22"/>
          <p:cNvGrpSpPr/>
          <p:nvPr/>
        </p:nvGrpSpPr>
        <p:grpSpPr>
          <a:xfrm>
            <a:off x="3757113" y="4824537"/>
            <a:ext cx="1948174" cy="353341"/>
            <a:chOff x="0" y="0"/>
            <a:chExt cx="2140121" cy="388154"/>
          </a:xfrm>
        </p:grpSpPr>
        <p:sp>
          <p:nvSpPr>
            <p:cNvPr id="23" name="Freeform 23"/>
            <p:cNvSpPr/>
            <p:nvPr/>
          </p:nvSpPr>
          <p:spPr>
            <a:xfrm>
              <a:off x="0" y="0"/>
              <a:ext cx="2140121" cy="388155"/>
            </a:xfrm>
            <a:custGeom>
              <a:avLst/>
              <a:gdLst/>
              <a:ahLst/>
              <a:cxnLst/>
              <a:rect l="l" t="t" r="r" b="b"/>
              <a:pathLst>
                <a:path w="2140121" h="388155">
                  <a:moveTo>
                    <a:pt x="0" y="0"/>
                  </a:moveTo>
                  <a:lnTo>
                    <a:pt x="2140121" y="0"/>
                  </a:lnTo>
                  <a:lnTo>
                    <a:pt x="2140121" y="388155"/>
                  </a:lnTo>
                  <a:lnTo>
                    <a:pt x="0" y="388155"/>
                  </a:lnTo>
                  <a:close/>
                </a:path>
              </a:pathLst>
            </a:custGeom>
            <a:solidFill>
              <a:srgbClr val="000000">
                <a:alpha val="0"/>
              </a:srgbClr>
            </a:solidFill>
          </p:spPr>
          <p:txBody>
            <a:bodyPr/>
            <a:lstStyle/>
            <a:p>
              <a:endParaRPr lang="et-EE"/>
            </a:p>
          </p:txBody>
        </p:sp>
        <p:sp>
          <p:nvSpPr>
            <p:cNvPr id="24" name="TextBox 24"/>
            <p:cNvSpPr txBox="1"/>
            <p:nvPr/>
          </p:nvSpPr>
          <p:spPr>
            <a:xfrm>
              <a:off x="0" y="0"/>
              <a:ext cx="2140121" cy="388154"/>
            </a:xfrm>
            <a:prstGeom prst="rect">
              <a:avLst/>
            </a:prstGeom>
          </p:spPr>
          <p:txBody>
            <a:bodyPr lIns="0" tIns="0" rIns="0" bIns="0" rtlCol="0" anchor="t"/>
            <a:lstStyle/>
            <a:p>
              <a:pPr algn="l">
                <a:lnSpc>
                  <a:spcPts val="2160"/>
                </a:lnSpc>
              </a:pPr>
              <a:r>
                <a:rPr lang="en-US" sz="1800">
                  <a:solidFill>
                    <a:srgbClr val="000000"/>
                  </a:solidFill>
                  <a:latin typeface="Montserrat"/>
                  <a:ea typeface="Montserrat"/>
                  <a:cs typeface="Montserrat"/>
                  <a:sym typeface="Montserrat"/>
                </a:rPr>
                <a:t>110 trainings</a:t>
              </a:r>
            </a:p>
          </p:txBody>
        </p:sp>
      </p:grpSp>
      <p:grpSp>
        <p:nvGrpSpPr>
          <p:cNvPr id="25" name="Group 25"/>
          <p:cNvGrpSpPr/>
          <p:nvPr/>
        </p:nvGrpSpPr>
        <p:grpSpPr>
          <a:xfrm>
            <a:off x="3757113" y="5742655"/>
            <a:ext cx="2220078" cy="371729"/>
            <a:chOff x="0" y="0"/>
            <a:chExt cx="2438814" cy="408355"/>
          </a:xfrm>
        </p:grpSpPr>
        <p:sp>
          <p:nvSpPr>
            <p:cNvPr id="26" name="Freeform 26"/>
            <p:cNvSpPr/>
            <p:nvPr/>
          </p:nvSpPr>
          <p:spPr>
            <a:xfrm>
              <a:off x="0" y="0"/>
              <a:ext cx="2438815" cy="408355"/>
            </a:xfrm>
            <a:custGeom>
              <a:avLst/>
              <a:gdLst/>
              <a:ahLst/>
              <a:cxnLst/>
              <a:rect l="l" t="t" r="r" b="b"/>
              <a:pathLst>
                <a:path w="2438815" h="408355">
                  <a:moveTo>
                    <a:pt x="0" y="0"/>
                  </a:moveTo>
                  <a:lnTo>
                    <a:pt x="2438815" y="0"/>
                  </a:lnTo>
                  <a:lnTo>
                    <a:pt x="2438815" y="408355"/>
                  </a:lnTo>
                  <a:lnTo>
                    <a:pt x="0" y="408355"/>
                  </a:lnTo>
                  <a:close/>
                </a:path>
              </a:pathLst>
            </a:custGeom>
            <a:solidFill>
              <a:srgbClr val="000000">
                <a:alpha val="0"/>
              </a:srgbClr>
            </a:solidFill>
          </p:spPr>
          <p:txBody>
            <a:bodyPr/>
            <a:lstStyle/>
            <a:p>
              <a:endParaRPr lang="et-EE"/>
            </a:p>
          </p:txBody>
        </p:sp>
        <p:sp>
          <p:nvSpPr>
            <p:cNvPr id="27" name="TextBox 27"/>
            <p:cNvSpPr txBox="1"/>
            <p:nvPr/>
          </p:nvSpPr>
          <p:spPr>
            <a:xfrm>
              <a:off x="0" y="0"/>
              <a:ext cx="2438814" cy="408355"/>
            </a:xfrm>
            <a:prstGeom prst="rect">
              <a:avLst/>
            </a:prstGeom>
          </p:spPr>
          <p:txBody>
            <a:bodyPr lIns="0" tIns="0" rIns="0" bIns="0" rtlCol="0" anchor="t"/>
            <a:lstStyle/>
            <a:p>
              <a:pPr algn="l">
                <a:lnSpc>
                  <a:spcPts val="2160"/>
                </a:lnSpc>
              </a:pPr>
              <a:r>
                <a:rPr lang="en-US" sz="1800">
                  <a:solidFill>
                    <a:srgbClr val="000000"/>
                  </a:solidFill>
                  <a:latin typeface="Montserrat"/>
                  <a:ea typeface="Montserrat"/>
                  <a:cs typeface="Montserrat"/>
                  <a:sym typeface="Montserrat"/>
                </a:rPr>
                <a:t>2566 participants</a:t>
              </a:r>
            </a:p>
          </p:txBody>
        </p:sp>
      </p:grpSp>
      <p:grpSp>
        <p:nvGrpSpPr>
          <p:cNvPr id="28" name="Group 28"/>
          <p:cNvGrpSpPr/>
          <p:nvPr/>
        </p:nvGrpSpPr>
        <p:grpSpPr>
          <a:xfrm>
            <a:off x="3757113" y="6778957"/>
            <a:ext cx="2220078" cy="371729"/>
            <a:chOff x="0" y="0"/>
            <a:chExt cx="2438814" cy="408355"/>
          </a:xfrm>
        </p:grpSpPr>
        <p:sp>
          <p:nvSpPr>
            <p:cNvPr id="29" name="Freeform 29"/>
            <p:cNvSpPr/>
            <p:nvPr/>
          </p:nvSpPr>
          <p:spPr>
            <a:xfrm>
              <a:off x="0" y="0"/>
              <a:ext cx="2438815" cy="408355"/>
            </a:xfrm>
            <a:custGeom>
              <a:avLst/>
              <a:gdLst/>
              <a:ahLst/>
              <a:cxnLst/>
              <a:rect l="l" t="t" r="r" b="b"/>
              <a:pathLst>
                <a:path w="2438815" h="408355">
                  <a:moveTo>
                    <a:pt x="0" y="0"/>
                  </a:moveTo>
                  <a:lnTo>
                    <a:pt x="2438815" y="0"/>
                  </a:lnTo>
                  <a:lnTo>
                    <a:pt x="2438815" y="408355"/>
                  </a:lnTo>
                  <a:lnTo>
                    <a:pt x="0" y="408355"/>
                  </a:lnTo>
                  <a:close/>
                </a:path>
              </a:pathLst>
            </a:custGeom>
            <a:solidFill>
              <a:srgbClr val="000000">
                <a:alpha val="0"/>
              </a:srgbClr>
            </a:solidFill>
          </p:spPr>
          <p:txBody>
            <a:bodyPr/>
            <a:lstStyle/>
            <a:p>
              <a:endParaRPr lang="et-EE"/>
            </a:p>
          </p:txBody>
        </p:sp>
        <p:sp>
          <p:nvSpPr>
            <p:cNvPr id="30" name="TextBox 30"/>
            <p:cNvSpPr txBox="1"/>
            <p:nvPr/>
          </p:nvSpPr>
          <p:spPr>
            <a:xfrm>
              <a:off x="0" y="0"/>
              <a:ext cx="2438814" cy="408355"/>
            </a:xfrm>
            <a:prstGeom prst="rect">
              <a:avLst/>
            </a:prstGeom>
          </p:spPr>
          <p:txBody>
            <a:bodyPr lIns="0" tIns="0" rIns="0" bIns="0" rtlCol="0" anchor="t"/>
            <a:lstStyle/>
            <a:p>
              <a:pPr algn="l">
                <a:lnSpc>
                  <a:spcPts val="2160"/>
                </a:lnSpc>
              </a:pPr>
              <a:r>
                <a:rPr lang="en-US" sz="1800">
                  <a:solidFill>
                    <a:srgbClr val="000000"/>
                  </a:solidFill>
                  <a:latin typeface="Montserrat"/>
                  <a:ea typeface="Montserrat"/>
                  <a:cs typeface="Montserrat"/>
                  <a:sym typeface="Montserrat"/>
                </a:rPr>
                <a:t>3570 hours</a:t>
              </a:r>
            </a:p>
          </p:txBody>
        </p:sp>
      </p:grpSp>
      <p:grpSp>
        <p:nvGrpSpPr>
          <p:cNvPr id="31" name="Group 31"/>
          <p:cNvGrpSpPr/>
          <p:nvPr/>
        </p:nvGrpSpPr>
        <p:grpSpPr>
          <a:xfrm>
            <a:off x="3081850" y="3855773"/>
            <a:ext cx="2220078" cy="477470"/>
            <a:chOff x="0" y="0"/>
            <a:chExt cx="2438814" cy="524513"/>
          </a:xfrm>
        </p:grpSpPr>
        <p:sp>
          <p:nvSpPr>
            <p:cNvPr id="32" name="Freeform 32"/>
            <p:cNvSpPr/>
            <p:nvPr/>
          </p:nvSpPr>
          <p:spPr>
            <a:xfrm>
              <a:off x="0" y="0"/>
              <a:ext cx="2438815" cy="524514"/>
            </a:xfrm>
            <a:custGeom>
              <a:avLst/>
              <a:gdLst/>
              <a:ahLst/>
              <a:cxnLst/>
              <a:rect l="l" t="t" r="r" b="b"/>
              <a:pathLst>
                <a:path w="2438815" h="524514">
                  <a:moveTo>
                    <a:pt x="0" y="0"/>
                  </a:moveTo>
                  <a:lnTo>
                    <a:pt x="2438815" y="0"/>
                  </a:lnTo>
                  <a:lnTo>
                    <a:pt x="2438815" y="524514"/>
                  </a:lnTo>
                  <a:lnTo>
                    <a:pt x="0" y="524514"/>
                  </a:lnTo>
                  <a:close/>
                </a:path>
              </a:pathLst>
            </a:custGeom>
            <a:solidFill>
              <a:srgbClr val="000000">
                <a:alpha val="0"/>
              </a:srgbClr>
            </a:solidFill>
          </p:spPr>
          <p:txBody>
            <a:bodyPr/>
            <a:lstStyle/>
            <a:p>
              <a:endParaRPr lang="et-EE"/>
            </a:p>
          </p:txBody>
        </p:sp>
        <p:sp>
          <p:nvSpPr>
            <p:cNvPr id="33" name="TextBox 33"/>
            <p:cNvSpPr txBox="1"/>
            <p:nvPr/>
          </p:nvSpPr>
          <p:spPr>
            <a:xfrm>
              <a:off x="0" y="0"/>
              <a:ext cx="2438814" cy="524513"/>
            </a:xfrm>
            <a:prstGeom prst="rect">
              <a:avLst/>
            </a:prstGeom>
          </p:spPr>
          <p:txBody>
            <a:bodyPr lIns="0" tIns="0" rIns="0" bIns="0" rtlCol="0" anchor="t"/>
            <a:lstStyle/>
            <a:p>
              <a:pPr algn="l">
                <a:lnSpc>
                  <a:spcPts val="2760"/>
                </a:lnSpc>
              </a:pPr>
              <a:r>
                <a:rPr lang="en-US" sz="2300" b="1">
                  <a:solidFill>
                    <a:srgbClr val="545454"/>
                  </a:solidFill>
                  <a:latin typeface="Montserrat Bold"/>
                  <a:ea typeface="Montserrat Bold"/>
                  <a:cs typeface="Montserrat Bold"/>
                  <a:sym typeface="Montserrat Bold"/>
                </a:rPr>
                <a:t>In 2024</a:t>
              </a:r>
            </a:p>
          </p:txBody>
        </p:sp>
      </p:grpSp>
      <p:grpSp>
        <p:nvGrpSpPr>
          <p:cNvPr id="34" name="Group 34"/>
          <p:cNvGrpSpPr/>
          <p:nvPr/>
        </p:nvGrpSpPr>
        <p:grpSpPr>
          <a:xfrm>
            <a:off x="3081850" y="7872185"/>
            <a:ext cx="11004981" cy="714505"/>
            <a:chOff x="0" y="0"/>
            <a:chExt cx="12089263" cy="784903"/>
          </a:xfrm>
        </p:grpSpPr>
        <p:sp>
          <p:nvSpPr>
            <p:cNvPr id="35" name="Freeform 35"/>
            <p:cNvSpPr/>
            <p:nvPr/>
          </p:nvSpPr>
          <p:spPr>
            <a:xfrm>
              <a:off x="0" y="0"/>
              <a:ext cx="12089263" cy="784903"/>
            </a:xfrm>
            <a:custGeom>
              <a:avLst/>
              <a:gdLst/>
              <a:ahLst/>
              <a:cxnLst/>
              <a:rect l="l" t="t" r="r" b="b"/>
              <a:pathLst>
                <a:path w="12089263" h="784903">
                  <a:moveTo>
                    <a:pt x="0" y="0"/>
                  </a:moveTo>
                  <a:lnTo>
                    <a:pt x="12089263" y="0"/>
                  </a:lnTo>
                  <a:lnTo>
                    <a:pt x="12089263" y="784903"/>
                  </a:lnTo>
                  <a:lnTo>
                    <a:pt x="0" y="784903"/>
                  </a:lnTo>
                  <a:close/>
                </a:path>
              </a:pathLst>
            </a:custGeom>
            <a:solidFill>
              <a:srgbClr val="000000">
                <a:alpha val="0"/>
              </a:srgbClr>
            </a:solidFill>
          </p:spPr>
          <p:txBody>
            <a:bodyPr/>
            <a:lstStyle/>
            <a:p>
              <a:endParaRPr lang="et-EE"/>
            </a:p>
          </p:txBody>
        </p:sp>
        <p:sp>
          <p:nvSpPr>
            <p:cNvPr id="36" name="TextBox 36"/>
            <p:cNvSpPr txBox="1"/>
            <p:nvPr/>
          </p:nvSpPr>
          <p:spPr>
            <a:xfrm>
              <a:off x="0" y="0"/>
              <a:ext cx="12089263" cy="784903"/>
            </a:xfrm>
            <a:prstGeom prst="rect">
              <a:avLst/>
            </a:prstGeom>
          </p:spPr>
          <p:txBody>
            <a:bodyPr lIns="0" tIns="0" rIns="0" bIns="0" rtlCol="0" anchor="t"/>
            <a:lstStyle/>
            <a:p>
              <a:pPr algn="l">
                <a:lnSpc>
                  <a:spcPts val="2400"/>
                </a:lnSpc>
              </a:pPr>
              <a:r>
                <a:rPr lang="en-US" sz="2000">
                  <a:solidFill>
                    <a:srgbClr val="000000"/>
                  </a:solidFill>
                  <a:latin typeface="Montserrat Light"/>
                  <a:ea typeface="Montserrat Light"/>
                  <a:cs typeface="Montserrat Light"/>
                  <a:sym typeface="Montserrat Light"/>
                </a:rPr>
                <a:t>We offer elective courses in the healthcare field also to upper secondary schools.</a:t>
              </a:r>
            </a:p>
            <a:p>
              <a:pPr algn="l">
                <a:lnSpc>
                  <a:spcPts val="2400"/>
                </a:lnSpc>
              </a:pPr>
              <a:r>
                <a:rPr lang="en-US" sz="2000">
                  <a:solidFill>
                    <a:srgbClr val="000000"/>
                  </a:solidFill>
                  <a:latin typeface="Montserrat Light"/>
                  <a:ea typeface="Montserrat Light"/>
                  <a:cs typeface="Montserrat Light"/>
                  <a:sym typeface="Montserrat Light"/>
                </a:rPr>
                <a:t>In 2024, the university had cooperation agreements with 15 general education schools.</a:t>
              </a:r>
            </a:p>
          </p:txBody>
        </p:sp>
      </p:grpSp>
      <p:grpSp>
        <p:nvGrpSpPr>
          <p:cNvPr id="37" name="Group 37"/>
          <p:cNvGrpSpPr/>
          <p:nvPr/>
        </p:nvGrpSpPr>
        <p:grpSpPr>
          <a:xfrm>
            <a:off x="7667573" y="3855773"/>
            <a:ext cx="2220078" cy="477470"/>
            <a:chOff x="0" y="0"/>
            <a:chExt cx="2438814" cy="524513"/>
          </a:xfrm>
        </p:grpSpPr>
        <p:sp>
          <p:nvSpPr>
            <p:cNvPr id="38" name="Freeform 38"/>
            <p:cNvSpPr/>
            <p:nvPr/>
          </p:nvSpPr>
          <p:spPr>
            <a:xfrm>
              <a:off x="0" y="0"/>
              <a:ext cx="2438815" cy="524514"/>
            </a:xfrm>
            <a:custGeom>
              <a:avLst/>
              <a:gdLst/>
              <a:ahLst/>
              <a:cxnLst/>
              <a:rect l="l" t="t" r="r" b="b"/>
              <a:pathLst>
                <a:path w="2438815" h="524514">
                  <a:moveTo>
                    <a:pt x="0" y="0"/>
                  </a:moveTo>
                  <a:lnTo>
                    <a:pt x="2438815" y="0"/>
                  </a:lnTo>
                  <a:lnTo>
                    <a:pt x="2438815" y="524514"/>
                  </a:lnTo>
                  <a:lnTo>
                    <a:pt x="0" y="524514"/>
                  </a:lnTo>
                  <a:close/>
                </a:path>
              </a:pathLst>
            </a:custGeom>
            <a:solidFill>
              <a:srgbClr val="000000">
                <a:alpha val="0"/>
              </a:srgbClr>
            </a:solidFill>
          </p:spPr>
          <p:txBody>
            <a:bodyPr/>
            <a:lstStyle/>
            <a:p>
              <a:endParaRPr lang="et-EE"/>
            </a:p>
          </p:txBody>
        </p:sp>
        <p:sp>
          <p:nvSpPr>
            <p:cNvPr id="39" name="TextBox 39"/>
            <p:cNvSpPr txBox="1"/>
            <p:nvPr/>
          </p:nvSpPr>
          <p:spPr>
            <a:xfrm>
              <a:off x="0" y="0"/>
              <a:ext cx="2438814" cy="524513"/>
            </a:xfrm>
            <a:prstGeom prst="rect">
              <a:avLst/>
            </a:prstGeom>
          </p:spPr>
          <p:txBody>
            <a:bodyPr lIns="0" tIns="0" rIns="0" bIns="0" rtlCol="0" anchor="t"/>
            <a:lstStyle/>
            <a:p>
              <a:pPr algn="just">
                <a:lnSpc>
                  <a:spcPts val="2760"/>
                </a:lnSpc>
              </a:pPr>
              <a:r>
                <a:rPr lang="en-US" sz="2300" b="1">
                  <a:solidFill>
                    <a:srgbClr val="545454"/>
                  </a:solidFill>
                  <a:latin typeface="Montserrat Bold"/>
                  <a:ea typeface="Montserrat Bold"/>
                  <a:cs typeface="Montserrat Bold"/>
                  <a:sym typeface="Montserrat Bold"/>
                </a:rPr>
                <a:t>In 2023</a:t>
              </a:r>
            </a:p>
          </p:txBody>
        </p:sp>
      </p:grpSp>
      <p:pic>
        <p:nvPicPr>
          <p:cNvPr id="40" name="Picture 40"/>
          <p:cNvPicPr>
            <a:picLocks noChangeAspect="1"/>
          </p:cNvPicPr>
          <p:nvPr/>
        </p:nvPicPr>
        <p:blipFill>
          <a:blip r:embed="rId9"/>
          <a:stretch>
            <a:fillRect/>
          </a:stretch>
        </p:blipFill>
        <p:spPr>
          <a:xfrm>
            <a:off x="7616475" y="4672670"/>
            <a:ext cx="613174" cy="521928"/>
          </a:xfrm>
          <a:prstGeom prst="rect">
            <a:avLst/>
          </a:prstGeom>
        </p:spPr>
      </p:pic>
      <p:pic>
        <p:nvPicPr>
          <p:cNvPr id="41" name="Picture 41"/>
          <p:cNvPicPr>
            <a:picLocks noChangeAspect="1"/>
          </p:cNvPicPr>
          <p:nvPr/>
        </p:nvPicPr>
        <p:blipFill>
          <a:blip r:embed="rId10"/>
          <a:stretch>
            <a:fillRect/>
          </a:stretch>
        </p:blipFill>
        <p:spPr>
          <a:xfrm>
            <a:off x="7578605" y="5385172"/>
            <a:ext cx="690504" cy="1086694"/>
          </a:xfrm>
          <a:prstGeom prst="rect">
            <a:avLst/>
          </a:prstGeom>
        </p:spPr>
      </p:pic>
      <p:pic>
        <p:nvPicPr>
          <p:cNvPr id="42" name="Picture 42"/>
          <p:cNvPicPr>
            <a:picLocks noChangeAspect="1"/>
          </p:cNvPicPr>
          <p:nvPr/>
        </p:nvPicPr>
        <p:blipFill>
          <a:blip r:embed="rId11"/>
          <a:stretch>
            <a:fillRect/>
          </a:stretch>
        </p:blipFill>
        <p:spPr>
          <a:xfrm>
            <a:off x="7649202" y="6621337"/>
            <a:ext cx="577471" cy="577471"/>
          </a:xfrm>
          <a:prstGeom prst="rect">
            <a:avLst/>
          </a:prstGeom>
        </p:spPr>
      </p:pic>
      <p:grpSp>
        <p:nvGrpSpPr>
          <p:cNvPr id="43" name="Group 43"/>
          <p:cNvGrpSpPr/>
          <p:nvPr/>
        </p:nvGrpSpPr>
        <p:grpSpPr>
          <a:xfrm>
            <a:off x="8311901" y="4756963"/>
            <a:ext cx="1948174" cy="353341"/>
            <a:chOff x="0" y="0"/>
            <a:chExt cx="2140121" cy="388154"/>
          </a:xfrm>
        </p:grpSpPr>
        <p:sp>
          <p:nvSpPr>
            <p:cNvPr id="44" name="Freeform 44"/>
            <p:cNvSpPr/>
            <p:nvPr/>
          </p:nvSpPr>
          <p:spPr>
            <a:xfrm>
              <a:off x="0" y="0"/>
              <a:ext cx="2140121" cy="388155"/>
            </a:xfrm>
            <a:custGeom>
              <a:avLst/>
              <a:gdLst/>
              <a:ahLst/>
              <a:cxnLst/>
              <a:rect l="l" t="t" r="r" b="b"/>
              <a:pathLst>
                <a:path w="2140121" h="388155">
                  <a:moveTo>
                    <a:pt x="0" y="0"/>
                  </a:moveTo>
                  <a:lnTo>
                    <a:pt x="2140121" y="0"/>
                  </a:lnTo>
                  <a:lnTo>
                    <a:pt x="2140121" y="388155"/>
                  </a:lnTo>
                  <a:lnTo>
                    <a:pt x="0" y="388155"/>
                  </a:lnTo>
                  <a:close/>
                </a:path>
              </a:pathLst>
            </a:custGeom>
            <a:solidFill>
              <a:srgbClr val="000000">
                <a:alpha val="0"/>
              </a:srgbClr>
            </a:solidFill>
          </p:spPr>
          <p:txBody>
            <a:bodyPr/>
            <a:lstStyle/>
            <a:p>
              <a:endParaRPr lang="et-EE"/>
            </a:p>
          </p:txBody>
        </p:sp>
        <p:sp>
          <p:nvSpPr>
            <p:cNvPr id="45" name="TextBox 45"/>
            <p:cNvSpPr txBox="1"/>
            <p:nvPr/>
          </p:nvSpPr>
          <p:spPr>
            <a:xfrm>
              <a:off x="0" y="0"/>
              <a:ext cx="2140121" cy="388154"/>
            </a:xfrm>
            <a:prstGeom prst="rect">
              <a:avLst/>
            </a:prstGeom>
          </p:spPr>
          <p:txBody>
            <a:bodyPr lIns="0" tIns="0" rIns="0" bIns="0" rtlCol="0" anchor="t"/>
            <a:lstStyle/>
            <a:p>
              <a:pPr algn="l">
                <a:lnSpc>
                  <a:spcPts val="2160"/>
                </a:lnSpc>
              </a:pPr>
              <a:r>
                <a:rPr lang="en-US" sz="1800">
                  <a:solidFill>
                    <a:srgbClr val="000000"/>
                  </a:solidFill>
                  <a:latin typeface="Montserrat"/>
                  <a:ea typeface="Montserrat"/>
                  <a:cs typeface="Montserrat"/>
                  <a:sym typeface="Montserrat"/>
                </a:rPr>
                <a:t>118 trainings</a:t>
              </a:r>
            </a:p>
          </p:txBody>
        </p:sp>
      </p:grpSp>
      <p:grpSp>
        <p:nvGrpSpPr>
          <p:cNvPr id="46" name="Group 46"/>
          <p:cNvGrpSpPr/>
          <p:nvPr/>
        </p:nvGrpSpPr>
        <p:grpSpPr>
          <a:xfrm>
            <a:off x="8311901" y="5742655"/>
            <a:ext cx="2220078" cy="371729"/>
            <a:chOff x="0" y="0"/>
            <a:chExt cx="2438814" cy="408355"/>
          </a:xfrm>
        </p:grpSpPr>
        <p:sp>
          <p:nvSpPr>
            <p:cNvPr id="47" name="Freeform 47"/>
            <p:cNvSpPr/>
            <p:nvPr/>
          </p:nvSpPr>
          <p:spPr>
            <a:xfrm>
              <a:off x="0" y="0"/>
              <a:ext cx="2438815" cy="408355"/>
            </a:xfrm>
            <a:custGeom>
              <a:avLst/>
              <a:gdLst/>
              <a:ahLst/>
              <a:cxnLst/>
              <a:rect l="l" t="t" r="r" b="b"/>
              <a:pathLst>
                <a:path w="2438815" h="408355">
                  <a:moveTo>
                    <a:pt x="0" y="0"/>
                  </a:moveTo>
                  <a:lnTo>
                    <a:pt x="2438815" y="0"/>
                  </a:lnTo>
                  <a:lnTo>
                    <a:pt x="2438815" y="408355"/>
                  </a:lnTo>
                  <a:lnTo>
                    <a:pt x="0" y="408355"/>
                  </a:lnTo>
                  <a:close/>
                </a:path>
              </a:pathLst>
            </a:custGeom>
            <a:solidFill>
              <a:srgbClr val="000000">
                <a:alpha val="0"/>
              </a:srgbClr>
            </a:solidFill>
          </p:spPr>
          <p:txBody>
            <a:bodyPr/>
            <a:lstStyle/>
            <a:p>
              <a:endParaRPr lang="et-EE"/>
            </a:p>
          </p:txBody>
        </p:sp>
        <p:sp>
          <p:nvSpPr>
            <p:cNvPr id="48" name="TextBox 48"/>
            <p:cNvSpPr txBox="1"/>
            <p:nvPr/>
          </p:nvSpPr>
          <p:spPr>
            <a:xfrm>
              <a:off x="0" y="0"/>
              <a:ext cx="2438814" cy="408355"/>
            </a:xfrm>
            <a:prstGeom prst="rect">
              <a:avLst/>
            </a:prstGeom>
          </p:spPr>
          <p:txBody>
            <a:bodyPr lIns="0" tIns="0" rIns="0" bIns="0" rtlCol="0" anchor="t"/>
            <a:lstStyle/>
            <a:p>
              <a:pPr algn="l">
                <a:lnSpc>
                  <a:spcPts val="2160"/>
                </a:lnSpc>
              </a:pPr>
              <a:r>
                <a:rPr lang="en-US" sz="1800">
                  <a:solidFill>
                    <a:srgbClr val="000000"/>
                  </a:solidFill>
                  <a:latin typeface="Montserrat"/>
                  <a:ea typeface="Montserrat"/>
                  <a:cs typeface="Montserrat"/>
                  <a:sym typeface="Montserrat"/>
                </a:rPr>
                <a:t>2052 participants</a:t>
              </a:r>
            </a:p>
          </p:txBody>
        </p:sp>
      </p:grpSp>
      <p:grpSp>
        <p:nvGrpSpPr>
          <p:cNvPr id="49" name="Group 49"/>
          <p:cNvGrpSpPr/>
          <p:nvPr/>
        </p:nvGrpSpPr>
        <p:grpSpPr>
          <a:xfrm>
            <a:off x="8311901" y="6747980"/>
            <a:ext cx="2220078" cy="371729"/>
            <a:chOff x="0" y="0"/>
            <a:chExt cx="2438814" cy="408355"/>
          </a:xfrm>
        </p:grpSpPr>
        <p:sp>
          <p:nvSpPr>
            <p:cNvPr id="50" name="Freeform 50"/>
            <p:cNvSpPr/>
            <p:nvPr/>
          </p:nvSpPr>
          <p:spPr>
            <a:xfrm>
              <a:off x="0" y="0"/>
              <a:ext cx="2438815" cy="408355"/>
            </a:xfrm>
            <a:custGeom>
              <a:avLst/>
              <a:gdLst/>
              <a:ahLst/>
              <a:cxnLst/>
              <a:rect l="l" t="t" r="r" b="b"/>
              <a:pathLst>
                <a:path w="2438815" h="408355">
                  <a:moveTo>
                    <a:pt x="0" y="0"/>
                  </a:moveTo>
                  <a:lnTo>
                    <a:pt x="2438815" y="0"/>
                  </a:lnTo>
                  <a:lnTo>
                    <a:pt x="2438815" y="408355"/>
                  </a:lnTo>
                  <a:lnTo>
                    <a:pt x="0" y="408355"/>
                  </a:lnTo>
                  <a:close/>
                </a:path>
              </a:pathLst>
            </a:custGeom>
            <a:solidFill>
              <a:srgbClr val="000000">
                <a:alpha val="0"/>
              </a:srgbClr>
            </a:solidFill>
          </p:spPr>
          <p:txBody>
            <a:bodyPr/>
            <a:lstStyle/>
            <a:p>
              <a:endParaRPr lang="et-EE"/>
            </a:p>
          </p:txBody>
        </p:sp>
        <p:sp>
          <p:nvSpPr>
            <p:cNvPr id="51" name="TextBox 51"/>
            <p:cNvSpPr txBox="1"/>
            <p:nvPr/>
          </p:nvSpPr>
          <p:spPr>
            <a:xfrm>
              <a:off x="0" y="0"/>
              <a:ext cx="2438814" cy="408355"/>
            </a:xfrm>
            <a:prstGeom prst="rect">
              <a:avLst/>
            </a:prstGeom>
          </p:spPr>
          <p:txBody>
            <a:bodyPr lIns="0" tIns="0" rIns="0" bIns="0" rtlCol="0" anchor="t"/>
            <a:lstStyle/>
            <a:p>
              <a:pPr algn="l">
                <a:lnSpc>
                  <a:spcPts val="2160"/>
                </a:lnSpc>
              </a:pPr>
              <a:r>
                <a:rPr lang="en-US" sz="1800">
                  <a:solidFill>
                    <a:srgbClr val="000000"/>
                  </a:solidFill>
                  <a:latin typeface="Montserrat"/>
                  <a:ea typeface="Montserrat"/>
                  <a:cs typeface="Montserrat"/>
                  <a:sym typeface="Montserrat"/>
                </a:rPr>
                <a:t>5487 hours</a:t>
              </a:r>
            </a:p>
          </p:txBody>
        </p:sp>
      </p:gr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F6F7"/>
        </a:solidFill>
        <a:effectLst/>
      </p:bgPr>
    </p:bg>
    <p:spTree>
      <p:nvGrpSpPr>
        <p:cNvPr id="1" name=""/>
        <p:cNvGrpSpPr/>
        <p:nvPr/>
      </p:nvGrpSpPr>
      <p:grpSpPr>
        <a:xfrm>
          <a:off x="0" y="0"/>
          <a:ext cx="0" cy="0"/>
          <a:chOff x="0" y="0"/>
          <a:chExt cx="0" cy="0"/>
        </a:xfrm>
      </p:grpSpPr>
      <p:sp>
        <p:nvSpPr>
          <p:cNvPr id="2" name="Freeform 2"/>
          <p:cNvSpPr/>
          <p:nvPr/>
        </p:nvSpPr>
        <p:spPr>
          <a:xfrm>
            <a:off x="10052685" y="8302069"/>
            <a:ext cx="4115421" cy="2061593"/>
          </a:xfrm>
          <a:custGeom>
            <a:avLst/>
            <a:gdLst/>
            <a:ahLst/>
            <a:cxnLst/>
            <a:rect l="l" t="t" r="r" b="b"/>
            <a:pathLst>
              <a:path w="4115421" h="2061593">
                <a:moveTo>
                  <a:pt x="0" y="0"/>
                </a:moveTo>
                <a:lnTo>
                  <a:pt x="4115421" y="0"/>
                </a:lnTo>
                <a:lnTo>
                  <a:pt x="4115421" y="2061593"/>
                </a:lnTo>
                <a:lnTo>
                  <a:pt x="0" y="2061593"/>
                </a:lnTo>
                <a:lnTo>
                  <a:pt x="0" y="0"/>
                </a:lnTo>
                <a:close/>
              </a:path>
            </a:pathLst>
          </a:custGeom>
          <a:blipFill>
            <a:blip r:embed="rId2"/>
            <a:stretch>
              <a:fillRect t="-28143" b="-4696"/>
            </a:stretch>
          </a:blipFill>
          <a:ln w="19050" cap="sq">
            <a:solidFill>
              <a:srgbClr val="FEFEFE"/>
            </a:solidFill>
            <a:prstDash val="solid"/>
            <a:miter/>
          </a:ln>
        </p:spPr>
        <p:txBody>
          <a:bodyPr/>
          <a:lstStyle/>
          <a:p>
            <a:endParaRPr lang="et-EE"/>
          </a:p>
        </p:txBody>
      </p:sp>
      <p:sp>
        <p:nvSpPr>
          <p:cNvPr id="3" name="Freeform 3"/>
          <p:cNvSpPr/>
          <p:nvPr/>
        </p:nvSpPr>
        <p:spPr>
          <a:xfrm>
            <a:off x="14168106" y="4116198"/>
            <a:ext cx="4119894" cy="4478734"/>
          </a:xfrm>
          <a:custGeom>
            <a:avLst/>
            <a:gdLst/>
            <a:ahLst/>
            <a:cxnLst/>
            <a:rect l="l" t="t" r="r" b="b"/>
            <a:pathLst>
              <a:path w="4119894" h="4478734">
                <a:moveTo>
                  <a:pt x="0" y="0"/>
                </a:moveTo>
                <a:lnTo>
                  <a:pt x="4119894" y="0"/>
                </a:lnTo>
                <a:lnTo>
                  <a:pt x="4119894" y="4478734"/>
                </a:lnTo>
                <a:lnTo>
                  <a:pt x="0" y="4478734"/>
                </a:lnTo>
                <a:lnTo>
                  <a:pt x="0" y="0"/>
                </a:lnTo>
                <a:close/>
              </a:path>
            </a:pathLst>
          </a:custGeom>
          <a:blipFill>
            <a:blip r:embed="rId3"/>
            <a:stretch>
              <a:fillRect l="-44782" r="-18579"/>
            </a:stretch>
          </a:blipFill>
          <a:ln w="19050" cap="sq">
            <a:solidFill>
              <a:srgbClr val="FEFEFE"/>
            </a:solidFill>
            <a:prstDash val="solid"/>
            <a:miter/>
          </a:ln>
        </p:spPr>
        <p:txBody>
          <a:bodyPr/>
          <a:lstStyle/>
          <a:p>
            <a:endParaRPr lang="et-EE"/>
          </a:p>
        </p:txBody>
      </p:sp>
      <p:sp>
        <p:nvSpPr>
          <p:cNvPr id="4" name="Freeform 4"/>
          <p:cNvSpPr/>
          <p:nvPr/>
        </p:nvSpPr>
        <p:spPr>
          <a:xfrm>
            <a:off x="10043160" y="4123186"/>
            <a:ext cx="4115421" cy="4178883"/>
          </a:xfrm>
          <a:custGeom>
            <a:avLst/>
            <a:gdLst/>
            <a:ahLst/>
            <a:cxnLst/>
            <a:rect l="l" t="t" r="r" b="b"/>
            <a:pathLst>
              <a:path w="4115421" h="4178883">
                <a:moveTo>
                  <a:pt x="0" y="0"/>
                </a:moveTo>
                <a:lnTo>
                  <a:pt x="4115421" y="0"/>
                </a:lnTo>
                <a:lnTo>
                  <a:pt x="4115421" y="4178883"/>
                </a:lnTo>
                <a:lnTo>
                  <a:pt x="0" y="4178883"/>
                </a:lnTo>
                <a:lnTo>
                  <a:pt x="0" y="0"/>
                </a:lnTo>
                <a:close/>
              </a:path>
            </a:pathLst>
          </a:custGeom>
          <a:blipFill>
            <a:blip r:embed="rId4"/>
            <a:stretch>
              <a:fillRect l="-26295" r="-26295"/>
            </a:stretch>
          </a:blipFill>
          <a:ln w="19050" cap="sq">
            <a:solidFill>
              <a:srgbClr val="FEFEFE"/>
            </a:solidFill>
            <a:prstDash val="solid"/>
            <a:miter/>
          </a:ln>
        </p:spPr>
        <p:txBody>
          <a:bodyPr/>
          <a:lstStyle/>
          <a:p>
            <a:endParaRPr lang="et-EE"/>
          </a:p>
        </p:txBody>
      </p:sp>
      <p:sp>
        <p:nvSpPr>
          <p:cNvPr id="5" name="Freeform 5"/>
          <p:cNvSpPr/>
          <p:nvPr/>
        </p:nvSpPr>
        <p:spPr>
          <a:xfrm>
            <a:off x="14158270" y="8302069"/>
            <a:ext cx="4115421" cy="2075570"/>
          </a:xfrm>
          <a:custGeom>
            <a:avLst/>
            <a:gdLst/>
            <a:ahLst/>
            <a:cxnLst/>
            <a:rect l="l" t="t" r="r" b="b"/>
            <a:pathLst>
              <a:path w="4115421" h="2075570">
                <a:moveTo>
                  <a:pt x="0" y="0"/>
                </a:moveTo>
                <a:lnTo>
                  <a:pt x="4115421" y="0"/>
                </a:lnTo>
                <a:lnTo>
                  <a:pt x="4115421" y="2075570"/>
                </a:lnTo>
                <a:lnTo>
                  <a:pt x="0" y="2075570"/>
                </a:lnTo>
                <a:lnTo>
                  <a:pt x="0" y="0"/>
                </a:lnTo>
                <a:close/>
              </a:path>
            </a:pathLst>
          </a:custGeom>
          <a:blipFill>
            <a:blip r:embed="rId5"/>
            <a:stretch>
              <a:fillRect t="-15972" b="-15972"/>
            </a:stretch>
          </a:blipFill>
          <a:ln w="19050" cap="sq">
            <a:solidFill>
              <a:srgbClr val="FEFEFE"/>
            </a:solidFill>
            <a:prstDash val="solid"/>
            <a:miter/>
          </a:ln>
        </p:spPr>
        <p:txBody>
          <a:bodyPr/>
          <a:lstStyle/>
          <a:p>
            <a:endParaRPr lang="et-EE"/>
          </a:p>
        </p:txBody>
      </p:sp>
      <p:sp>
        <p:nvSpPr>
          <p:cNvPr id="6" name="Freeform 6"/>
          <p:cNvSpPr/>
          <p:nvPr/>
        </p:nvSpPr>
        <p:spPr>
          <a:xfrm>
            <a:off x="3180501" y="2025032"/>
            <a:ext cx="2992942" cy="2068582"/>
          </a:xfrm>
          <a:custGeom>
            <a:avLst/>
            <a:gdLst/>
            <a:ahLst/>
            <a:cxnLst/>
            <a:rect l="l" t="t" r="r" b="b"/>
            <a:pathLst>
              <a:path w="2992942" h="2068582">
                <a:moveTo>
                  <a:pt x="0" y="0"/>
                </a:moveTo>
                <a:lnTo>
                  <a:pt x="2992941" y="0"/>
                </a:lnTo>
                <a:lnTo>
                  <a:pt x="2992941" y="2068582"/>
                </a:lnTo>
                <a:lnTo>
                  <a:pt x="0" y="2068582"/>
                </a:lnTo>
                <a:lnTo>
                  <a:pt x="0" y="0"/>
                </a:lnTo>
                <a:close/>
              </a:path>
            </a:pathLst>
          </a:custGeom>
          <a:blipFill>
            <a:blip r:embed="rId6"/>
            <a:stretch>
              <a:fillRect t="-425" r="-4745" b="-425"/>
            </a:stretch>
          </a:blipFill>
          <a:ln w="19050" cap="sq">
            <a:solidFill>
              <a:srgbClr val="FEFEFE"/>
            </a:solidFill>
            <a:prstDash val="solid"/>
            <a:miter/>
          </a:ln>
        </p:spPr>
        <p:txBody>
          <a:bodyPr/>
          <a:lstStyle/>
          <a:p>
            <a:endParaRPr lang="et-EE"/>
          </a:p>
        </p:txBody>
      </p:sp>
      <p:sp>
        <p:nvSpPr>
          <p:cNvPr id="7" name="Freeform 7"/>
          <p:cNvSpPr/>
          <p:nvPr/>
        </p:nvSpPr>
        <p:spPr>
          <a:xfrm>
            <a:off x="3180501" y="6355565"/>
            <a:ext cx="3002467" cy="1946504"/>
          </a:xfrm>
          <a:custGeom>
            <a:avLst/>
            <a:gdLst/>
            <a:ahLst/>
            <a:cxnLst/>
            <a:rect l="l" t="t" r="r" b="b"/>
            <a:pathLst>
              <a:path w="3002467" h="1946504">
                <a:moveTo>
                  <a:pt x="0" y="0"/>
                </a:moveTo>
                <a:lnTo>
                  <a:pt x="3002466" y="0"/>
                </a:lnTo>
                <a:lnTo>
                  <a:pt x="3002466" y="1946504"/>
                </a:lnTo>
                <a:lnTo>
                  <a:pt x="0" y="1946504"/>
                </a:lnTo>
                <a:lnTo>
                  <a:pt x="0" y="0"/>
                </a:lnTo>
                <a:close/>
              </a:path>
            </a:pathLst>
          </a:custGeom>
          <a:blipFill>
            <a:blip r:embed="rId7"/>
            <a:stretch>
              <a:fillRect l="-24688" t="-23281" r="-24956" b="-30322"/>
            </a:stretch>
          </a:blipFill>
          <a:ln w="19050" cap="sq">
            <a:solidFill>
              <a:srgbClr val="FEFEFE"/>
            </a:solidFill>
            <a:prstDash val="solid"/>
            <a:miter/>
          </a:ln>
        </p:spPr>
        <p:txBody>
          <a:bodyPr/>
          <a:lstStyle/>
          <a:p>
            <a:endParaRPr lang="et-EE"/>
          </a:p>
        </p:txBody>
      </p:sp>
      <p:sp>
        <p:nvSpPr>
          <p:cNvPr id="8" name="Freeform 8"/>
          <p:cNvSpPr/>
          <p:nvPr/>
        </p:nvSpPr>
        <p:spPr>
          <a:xfrm>
            <a:off x="10042849" y="0"/>
            <a:ext cx="4115421" cy="2072076"/>
          </a:xfrm>
          <a:custGeom>
            <a:avLst/>
            <a:gdLst/>
            <a:ahLst/>
            <a:cxnLst/>
            <a:rect l="l" t="t" r="r" b="b"/>
            <a:pathLst>
              <a:path w="4115421" h="2072076">
                <a:moveTo>
                  <a:pt x="0" y="0"/>
                </a:moveTo>
                <a:lnTo>
                  <a:pt x="4115421" y="0"/>
                </a:lnTo>
                <a:lnTo>
                  <a:pt x="4115421" y="2072076"/>
                </a:lnTo>
                <a:lnTo>
                  <a:pt x="0" y="2072076"/>
                </a:lnTo>
                <a:lnTo>
                  <a:pt x="0" y="0"/>
                </a:lnTo>
                <a:close/>
              </a:path>
            </a:pathLst>
          </a:custGeom>
          <a:blipFill>
            <a:blip r:embed="rId8"/>
            <a:stretch>
              <a:fillRect t="-16084" b="-16084"/>
            </a:stretch>
          </a:blipFill>
          <a:ln w="19050" cap="sq">
            <a:solidFill>
              <a:srgbClr val="FEFEFE"/>
            </a:solidFill>
            <a:prstDash val="solid"/>
            <a:miter/>
          </a:ln>
        </p:spPr>
        <p:txBody>
          <a:bodyPr/>
          <a:lstStyle/>
          <a:p>
            <a:endParaRPr lang="et-EE"/>
          </a:p>
        </p:txBody>
      </p:sp>
      <p:grpSp>
        <p:nvGrpSpPr>
          <p:cNvPr id="9" name="Group 9"/>
          <p:cNvGrpSpPr/>
          <p:nvPr/>
        </p:nvGrpSpPr>
        <p:grpSpPr>
          <a:xfrm>
            <a:off x="3180501" y="8302069"/>
            <a:ext cx="3002467" cy="2061593"/>
            <a:chOff x="0" y="0"/>
            <a:chExt cx="1183747" cy="812800"/>
          </a:xfrm>
        </p:grpSpPr>
        <p:sp>
          <p:nvSpPr>
            <p:cNvPr id="10" name="Freeform 10"/>
            <p:cNvSpPr/>
            <p:nvPr/>
          </p:nvSpPr>
          <p:spPr>
            <a:xfrm rot="-29999">
              <a:off x="-3524" y="-5150"/>
              <a:ext cx="1190795" cy="823099"/>
            </a:xfrm>
            <a:custGeom>
              <a:avLst/>
              <a:gdLst/>
              <a:ahLst/>
              <a:cxnLst/>
              <a:rect l="l" t="t" r="r" b="b"/>
              <a:pathLst>
                <a:path w="1190795" h="823099">
                  <a:moveTo>
                    <a:pt x="7093" y="0"/>
                  </a:moveTo>
                  <a:lnTo>
                    <a:pt x="1190795" y="10330"/>
                  </a:lnTo>
                  <a:lnTo>
                    <a:pt x="1183702" y="823100"/>
                  </a:lnTo>
                  <a:lnTo>
                    <a:pt x="0" y="812770"/>
                  </a:lnTo>
                  <a:close/>
                </a:path>
              </a:pathLst>
            </a:custGeom>
            <a:blipFill>
              <a:blip r:embed="rId9"/>
              <a:stretch>
                <a:fillRect t="-75285" r="-5480" b="-29923"/>
              </a:stretch>
            </a:blipFill>
            <a:ln w="19050" cap="sq">
              <a:solidFill>
                <a:srgbClr val="FEFEFE"/>
              </a:solidFill>
              <a:prstDash val="solid"/>
              <a:miter/>
            </a:ln>
          </p:spPr>
          <p:txBody>
            <a:bodyPr/>
            <a:lstStyle/>
            <a:p>
              <a:endParaRPr lang="et-EE"/>
            </a:p>
          </p:txBody>
        </p:sp>
      </p:grpSp>
      <p:grpSp>
        <p:nvGrpSpPr>
          <p:cNvPr id="11" name="Group 11"/>
          <p:cNvGrpSpPr/>
          <p:nvPr/>
        </p:nvGrpSpPr>
        <p:grpSpPr>
          <a:xfrm>
            <a:off x="10062520" y="2030802"/>
            <a:ext cx="4105586" cy="2099372"/>
            <a:chOff x="0" y="0"/>
            <a:chExt cx="1589532" cy="812800"/>
          </a:xfrm>
        </p:grpSpPr>
        <p:sp>
          <p:nvSpPr>
            <p:cNvPr id="12" name="Freeform 12"/>
            <p:cNvSpPr/>
            <p:nvPr/>
          </p:nvSpPr>
          <p:spPr>
            <a:xfrm>
              <a:off x="0" y="0"/>
              <a:ext cx="1589532" cy="812800"/>
            </a:xfrm>
            <a:custGeom>
              <a:avLst/>
              <a:gdLst/>
              <a:ahLst/>
              <a:cxnLst/>
              <a:rect l="l" t="t" r="r" b="b"/>
              <a:pathLst>
                <a:path w="1589532" h="812800">
                  <a:moveTo>
                    <a:pt x="0" y="0"/>
                  </a:moveTo>
                  <a:lnTo>
                    <a:pt x="1589532" y="0"/>
                  </a:lnTo>
                  <a:lnTo>
                    <a:pt x="1589532" y="812800"/>
                  </a:lnTo>
                  <a:lnTo>
                    <a:pt x="0" y="812800"/>
                  </a:lnTo>
                  <a:close/>
                </a:path>
              </a:pathLst>
            </a:custGeom>
            <a:blipFill>
              <a:blip r:embed="rId10"/>
              <a:stretch>
                <a:fillRect l="-25274" t="-27282" b="-27282"/>
              </a:stretch>
            </a:blipFill>
            <a:ln w="19050" cap="sq">
              <a:solidFill>
                <a:srgbClr val="FEFEFE"/>
              </a:solidFill>
              <a:prstDash val="solid"/>
              <a:miter/>
            </a:ln>
          </p:spPr>
          <p:txBody>
            <a:bodyPr/>
            <a:lstStyle/>
            <a:p>
              <a:endParaRPr lang="et-EE"/>
            </a:p>
          </p:txBody>
        </p:sp>
      </p:grpSp>
      <p:grpSp>
        <p:nvGrpSpPr>
          <p:cNvPr id="13" name="Group 13"/>
          <p:cNvGrpSpPr/>
          <p:nvPr/>
        </p:nvGrpSpPr>
        <p:grpSpPr>
          <a:xfrm>
            <a:off x="3180501" y="-158301"/>
            <a:ext cx="2888923" cy="2061593"/>
            <a:chOff x="0" y="0"/>
            <a:chExt cx="1138982" cy="812800"/>
          </a:xfrm>
        </p:grpSpPr>
        <p:sp>
          <p:nvSpPr>
            <p:cNvPr id="14" name="Freeform 14"/>
            <p:cNvSpPr/>
            <p:nvPr/>
          </p:nvSpPr>
          <p:spPr>
            <a:xfrm>
              <a:off x="0" y="0"/>
              <a:ext cx="1138982" cy="812800"/>
            </a:xfrm>
            <a:custGeom>
              <a:avLst/>
              <a:gdLst/>
              <a:ahLst/>
              <a:cxnLst/>
              <a:rect l="l" t="t" r="r" b="b"/>
              <a:pathLst>
                <a:path w="1138982" h="812800">
                  <a:moveTo>
                    <a:pt x="0" y="0"/>
                  </a:moveTo>
                  <a:lnTo>
                    <a:pt x="1138982" y="0"/>
                  </a:lnTo>
                  <a:lnTo>
                    <a:pt x="1138982" y="812800"/>
                  </a:lnTo>
                  <a:lnTo>
                    <a:pt x="0" y="812800"/>
                  </a:lnTo>
                  <a:close/>
                </a:path>
              </a:pathLst>
            </a:custGeom>
            <a:blipFill>
              <a:blip r:embed="rId11"/>
              <a:stretch>
                <a:fillRect l="-3618" r="-3618"/>
              </a:stretch>
            </a:blipFill>
            <a:ln w="19050" cap="sq">
              <a:solidFill>
                <a:srgbClr val="FEFEFE"/>
              </a:solidFill>
              <a:prstDash val="solid"/>
              <a:miter/>
            </a:ln>
          </p:spPr>
          <p:txBody>
            <a:bodyPr/>
            <a:lstStyle/>
            <a:p>
              <a:endParaRPr lang="et-EE"/>
            </a:p>
          </p:txBody>
        </p:sp>
      </p:grpSp>
      <p:grpSp>
        <p:nvGrpSpPr>
          <p:cNvPr id="15" name="Group 15"/>
          <p:cNvGrpSpPr/>
          <p:nvPr/>
        </p:nvGrpSpPr>
        <p:grpSpPr>
          <a:xfrm>
            <a:off x="6192492" y="4139700"/>
            <a:ext cx="3841142" cy="4049147"/>
            <a:chOff x="0" y="0"/>
            <a:chExt cx="1424054" cy="1501169"/>
          </a:xfrm>
        </p:grpSpPr>
        <p:sp>
          <p:nvSpPr>
            <p:cNvPr id="16" name="Freeform 16"/>
            <p:cNvSpPr/>
            <p:nvPr/>
          </p:nvSpPr>
          <p:spPr>
            <a:xfrm>
              <a:off x="0" y="0"/>
              <a:ext cx="1424054" cy="1501169"/>
            </a:xfrm>
            <a:custGeom>
              <a:avLst/>
              <a:gdLst/>
              <a:ahLst/>
              <a:cxnLst/>
              <a:rect l="l" t="t" r="r" b="b"/>
              <a:pathLst>
                <a:path w="1424054" h="1501169">
                  <a:moveTo>
                    <a:pt x="0" y="0"/>
                  </a:moveTo>
                  <a:lnTo>
                    <a:pt x="1424054" y="0"/>
                  </a:lnTo>
                  <a:lnTo>
                    <a:pt x="1424054" y="1501169"/>
                  </a:lnTo>
                  <a:lnTo>
                    <a:pt x="0" y="1501169"/>
                  </a:lnTo>
                  <a:close/>
                </a:path>
              </a:pathLst>
            </a:custGeom>
            <a:blipFill>
              <a:blip r:embed="rId12"/>
              <a:stretch>
                <a:fillRect l="-29205" r="-29205"/>
              </a:stretch>
            </a:blipFill>
            <a:ln w="19050" cap="sq">
              <a:solidFill>
                <a:srgbClr val="FEFEFE"/>
              </a:solidFill>
              <a:prstDash val="solid"/>
              <a:miter/>
            </a:ln>
          </p:spPr>
          <p:txBody>
            <a:bodyPr/>
            <a:lstStyle/>
            <a:p>
              <a:endParaRPr lang="et-EE"/>
            </a:p>
          </p:txBody>
        </p:sp>
      </p:grpSp>
      <p:sp>
        <p:nvSpPr>
          <p:cNvPr id="17" name="Freeform 17"/>
          <p:cNvSpPr/>
          <p:nvPr/>
        </p:nvSpPr>
        <p:spPr>
          <a:xfrm>
            <a:off x="6192492" y="8302069"/>
            <a:ext cx="3870028" cy="2115671"/>
          </a:xfrm>
          <a:custGeom>
            <a:avLst/>
            <a:gdLst/>
            <a:ahLst/>
            <a:cxnLst/>
            <a:rect l="l" t="t" r="r" b="b"/>
            <a:pathLst>
              <a:path w="3870028" h="2115671">
                <a:moveTo>
                  <a:pt x="0" y="0"/>
                </a:moveTo>
                <a:lnTo>
                  <a:pt x="3870028" y="0"/>
                </a:lnTo>
                <a:lnTo>
                  <a:pt x="3870028" y="2115672"/>
                </a:lnTo>
                <a:lnTo>
                  <a:pt x="0" y="2115672"/>
                </a:lnTo>
                <a:lnTo>
                  <a:pt x="0" y="0"/>
                </a:lnTo>
                <a:close/>
              </a:path>
            </a:pathLst>
          </a:custGeom>
          <a:blipFill>
            <a:blip r:embed="rId13"/>
            <a:stretch>
              <a:fillRect t="-13649" b="-8298"/>
            </a:stretch>
          </a:blipFill>
          <a:ln w="19050" cap="sq">
            <a:solidFill>
              <a:srgbClr val="FEFEFE"/>
            </a:solidFill>
            <a:prstDash val="solid"/>
            <a:miter/>
          </a:ln>
        </p:spPr>
        <p:txBody>
          <a:bodyPr/>
          <a:lstStyle/>
          <a:p>
            <a:endParaRPr lang="et-EE"/>
          </a:p>
        </p:txBody>
      </p:sp>
      <p:sp>
        <p:nvSpPr>
          <p:cNvPr id="18" name="Freeform 18"/>
          <p:cNvSpPr/>
          <p:nvPr/>
        </p:nvSpPr>
        <p:spPr>
          <a:xfrm>
            <a:off x="6192492" y="2030802"/>
            <a:ext cx="3850357" cy="2099372"/>
          </a:xfrm>
          <a:custGeom>
            <a:avLst/>
            <a:gdLst/>
            <a:ahLst/>
            <a:cxnLst/>
            <a:rect l="l" t="t" r="r" b="b"/>
            <a:pathLst>
              <a:path w="3850357" h="2099372">
                <a:moveTo>
                  <a:pt x="0" y="0"/>
                </a:moveTo>
                <a:lnTo>
                  <a:pt x="3850357" y="0"/>
                </a:lnTo>
                <a:lnTo>
                  <a:pt x="3850357" y="2099373"/>
                </a:lnTo>
                <a:lnTo>
                  <a:pt x="0" y="2099373"/>
                </a:lnTo>
                <a:lnTo>
                  <a:pt x="0" y="0"/>
                </a:lnTo>
                <a:close/>
              </a:path>
            </a:pathLst>
          </a:custGeom>
          <a:blipFill>
            <a:blip r:embed="rId14"/>
            <a:stretch>
              <a:fillRect t="-20074" b="-17479"/>
            </a:stretch>
          </a:blipFill>
          <a:ln w="19050" cap="sq">
            <a:solidFill>
              <a:srgbClr val="FEFEFE"/>
            </a:solidFill>
            <a:prstDash val="solid"/>
            <a:miter/>
          </a:ln>
        </p:spPr>
        <p:txBody>
          <a:bodyPr/>
          <a:lstStyle/>
          <a:p>
            <a:endParaRPr lang="et-EE"/>
          </a:p>
        </p:txBody>
      </p:sp>
      <p:sp>
        <p:nvSpPr>
          <p:cNvPr id="19" name="Freeform 19"/>
          <p:cNvSpPr/>
          <p:nvPr/>
        </p:nvSpPr>
        <p:spPr>
          <a:xfrm>
            <a:off x="14172713" y="0"/>
            <a:ext cx="4086536" cy="4078483"/>
          </a:xfrm>
          <a:custGeom>
            <a:avLst/>
            <a:gdLst/>
            <a:ahLst/>
            <a:cxnLst/>
            <a:rect l="l" t="t" r="r" b="b"/>
            <a:pathLst>
              <a:path w="4086536" h="4078483">
                <a:moveTo>
                  <a:pt x="0" y="0"/>
                </a:moveTo>
                <a:lnTo>
                  <a:pt x="4086536" y="0"/>
                </a:lnTo>
                <a:lnTo>
                  <a:pt x="4086536" y="4078483"/>
                </a:lnTo>
                <a:lnTo>
                  <a:pt x="0" y="4078483"/>
                </a:lnTo>
                <a:lnTo>
                  <a:pt x="0" y="0"/>
                </a:lnTo>
                <a:close/>
              </a:path>
            </a:pathLst>
          </a:custGeom>
          <a:blipFill>
            <a:blip r:embed="rId15"/>
            <a:stretch>
              <a:fillRect t="-24328" b="-24328"/>
            </a:stretch>
          </a:blipFill>
          <a:ln w="19050" cap="sq">
            <a:solidFill>
              <a:srgbClr val="FEFEFE"/>
            </a:solidFill>
            <a:prstDash val="solid"/>
            <a:miter/>
          </a:ln>
        </p:spPr>
        <p:txBody>
          <a:bodyPr/>
          <a:lstStyle/>
          <a:p>
            <a:endParaRPr lang="et-EE"/>
          </a:p>
        </p:txBody>
      </p:sp>
      <p:sp>
        <p:nvSpPr>
          <p:cNvPr id="20" name="Freeform 20"/>
          <p:cNvSpPr/>
          <p:nvPr/>
        </p:nvSpPr>
        <p:spPr>
          <a:xfrm>
            <a:off x="6192492" y="0"/>
            <a:ext cx="3870028" cy="2025032"/>
          </a:xfrm>
          <a:custGeom>
            <a:avLst/>
            <a:gdLst/>
            <a:ahLst/>
            <a:cxnLst/>
            <a:rect l="l" t="t" r="r" b="b"/>
            <a:pathLst>
              <a:path w="3870028" h="2025032">
                <a:moveTo>
                  <a:pt x="0" y="0"/>
                </a:moveTo>
                <a:lnTo>
                  <a:pt x="3870028" y="0"/>
                </a:lnTo>
                <a:lnTo>
                  <a:pt x="3870028" y="2025032"/>
                </a:lnTo>
                <a:lnTo>
                  <a:pt x="0" y="2025032"/>
                </a:lnTo>
                <a:lnTo>
                  <a:pt x="0" y="0"/>
                </a:lnTo>
                <a:close/>
              </a:path>
            </a:pathLst>
          </a:custGeom>
          <a:blipFill>
            <a:blip r:embed="rId16"/>
            <a:stretch>
              <a:fillRect t="-14883" r="-11" b="-12507"/>
            </a:stretch>
          </a:blipFill>
          <a:ln w="19050" cap="sq">
            <a:solidFill>
              <a:srgbClr val="FEFEFE"/>
            </a:solidFill>
            <a:prstDash val="solid"/>
            <a:miter/>
          </a:ln>
        </p:spPr>
        <p:txBody>
          <a:bodyPr/>
          <a:lstStyle/>
          <a:p>
            <a:endParaRPr lang="et-EE"/>
          </a:p>
        </p:txBody>
      </p:sp>
      <p:sp>
        <p:nvSpPr>
          <p:cNvPr id="21" name="Freeform 21"/>
          <p:cNvSpPr/>
          <p:nvPr/>
        </p:nvSpPr>
        <p:spPr>
          <a:xfrm>
            <a:off x="3180501" y="4366925"/>
            <a:ext cx="2992942" cy="1988640"/>
          </a:xfrm>
          <a:custGeom>
            <a:avLst/>
            <a:gdLst/>
            <a:ahLst/>
            <a:cxnLst/>
            <a:rect l="l" t="t" r="r" b="b"/>
            <a:pathLst>
              <a:path w="2992942" h="1988640">
                <a:moveTo>
                  <a:pt x="0" y="0"/>
                </a:moveTo>
                <a:lnTo>
                  <a:pt x="2992941" y="0"/>
                </a:lnTo>
                <a:lnTo>
                  <a:pt x="2992941" y="1988640"/>
                </a:lnTo>
                <a:lnTo>
                  <a:pt x="0" y="1988640"/>
                </a:lnTo>
                <a:lnTo>
                  <a:pt x="0" y="0"/>
                </a:lnTo>
                <a:close/>
              </a:path>
            </a:pathLst>
          </a:custGeom>
          <a:blipFill>
            <a:blip r:embed="rId17"/>
            <a:stretch>
              <a:fillRect t="-2266" r="-4184" b="-2266"/>
            </a:stretch>
          </a:blipFill>
          <a:ln w="19050" cap="sq">
            <a:solidFill>
              <a:srgbClr val="FFFFFF"/>
            </a:solidFill>
            <a:prstDash val="solid"/>
            <a:miter/>
          </a:ln>
        </p:spPr>
        <p:txBody>
          <a:bodyPr/>
          <a:lstStyle/>
          <a:p>
            <a:endParaRPr lang="et-EE"/>
          </a:p>
        </p:txBody>
      </p:sp>
      <p:sp>
        <p:nvSpPr>
          <p:cNvPr id="22" name="TextBox 22"/>
          <p:cNvSpPr txBox="1"/>
          <p:nvPr/>
        </p:nvSpPr>
        <p:spPr>
          <a:xfrm rot="-5400000">
            <a:off x="-3852588" y="4339280"/>
            <a:ext cx="10279446" cy="1047750"/>
          </a:xfrm>
          <a:prstGeom prst="rect">
            <a:avLst/>
          </a:prstGeom>
        </p:spPr>
        <p:txBody>
          <a:bodyPr lIns="0" tIns="0" rIns="0" bIns="0" rtlCol="0" anchor="t">
            <a:spAutoFit/>
          </a:bodyPr>
          <a:lstStyle/>
          <a:p>
            <a:pPr marL="0" lvl="0" indent="0" algn="l">
              <a:lnSpc>
                <a:spcPts val="4200"/>
              </a:lnSpc>
            </a:pPr>
            <a:r>
              <a:rPr lang="en-US" sz="3000" b="1">
                <a:solidFill>
                  <a:srgbClr val="A6A6A6"/>
                </a:solidFill>
                <a:latin typeface="Montserrat Bold"/>
                <a:ea typeface="Montserrat Bold"/>
                <a:cs typeface="Montserrat Bold"/>
                <a:sym typeface="Montserrat Bold"/>
              </a:rPr>
              <a:t>State-of-the-art simulation center and training laboratories. Modern and green environment.</a:t>
            </a: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299421"/>
            <a:ext cx="18255660" cy="870920"/>
          </a:xfrm>
          <a:custGeom>
            <a:avLst/>
            <a:gdLst/>
            <a:ahLst/>
            <a:cxnLst/>
            <a:rect l="l" t="t" r="r" b="b"/>
            <a:pathLst>
              <a:path w="18255660" h="870920">
                <a:moveTo>
                  <a:pt x="0" y="0"/>
                </a:moveTo>
                <a:lnTo>
                  <a:pt x="18255660" y="0"/>
                </a:lnTo>
                <a:lnTo>
                  <a:pt x="18255660" y="870919"/>
                </a:lnTo>
                <a:lnTo>
                  <a:pt x="0" y="870919"/>
                </a:lnTo>
                <a:lnTo>
                  <a:pt x="0" y="0"/>
                </a:lnTo>
                <a:close/>
              </a:path>
            </a:pathLst>
          </a:custGeom>
          <a:blipFill>
            <a:blip r:embed="rId2"/>
            <a:stretch>
              <a:fillRect t="-631" b="-631"/>
            </a:stretch>
          </a:blipFill>
        </p:spPr>
        <p:txBody>
          <a:bodyPr/>
          <a:lstStyle/>
          <a:p>
            <a:endParaRPr lang="et-EE"/>
          </a:p>
        </p:txBody>
      </p:sp>
      <p:grpSp>
        <p:nvGrpSpPr>
          <p:cNvPr id="3" name="Group 3"/>
          <p:cNvGrpSpPr/>
          <p:nvPr/>
        </p:nvGrpSpPr>
        <p:grpSpPr>
          <a:xfrm rot="-5400000">
            <a:off x="-2399186" y="3895295"/>
            <a:ext cx="8084635" cy="1409167"/>
            <a:chOff x="0" y="0"/>
            <a:chExt cx="10779514" cy="1878889"/>
          </a:xfrm>
        </p:grpSpPr>
        <p:sp>
          <p:nvSpPr>
            <p:cNvPr id="4" name="Freeform 4"/>
            <p:cNvSpPr/>
            <p:nvPr/>
          </p:nvSpPr>
          <p:spPr>
            <a:xfrm>
              <a:off x="0" y="0"/>
              <a:ext cx="10779514" cy="1878889"/>
            </a:xfrm>
            <a:custGeom>
              <a:avLst/>
              <a:gdLst/>
              <a:ahLst/>
              <a:cxnLst/>
              <a:rect l="l" t="t" r="r" b="b"/>
              <a:pathLst>
                <a:path w="10779514" h="1878889">
                  <a:moveTo>
                    <a:pt x="0" y="0"/>
                  </a:moveTo>
                  <a:lnTo>
                    <a:pt x="10779514" y="0"/>
                  </a:lnTo>
                  <a:lnTo>
                    <a:pt x="10779514" y="1878889"/>
                  </a:lnTo>
                  <a:lnTo>
                    <a:pt x="0" y="1878889"/>
                  </a:lnTo>
                  <a:close/>
                </a:path>
              </a:pathLst>
            </a:custGeom>
            <a:solidFill>
              <a:srgbClr val="000000">
                <a:alpha val="0"/>
              </a:srgbClr>
            </a:solidFill>
          </p:spPr>
          <p:txBody>
            <a:bodyPr/>
            <a:lstStyle/>
            <a:p>
              <a:endParaRPr lang="et-EE"/>
            </a:p>
          </p:txBody>
        </p:sp>
        <p:sp>
          <p:nvSpPr>
            <p:cNvPr id="5" name="TextBox 5"/>
            <p:cNvSpPr txBox="1"/>
            <p:nvPr/>
          </p:nvSpPr>
          <p:spPr>
            <a:xfrm>
              <a:off x="0" y="47625"/>
              <a:ext cx="10779514" cy="1831264"/>
            </a:xfrm>
            <a:prstGeom prst="rect">
              <a:avLst/>
            </a:prstGeom>
          </p:spPr>
          <p:txBody>
            <a:bodyPr lIns="0" tIns="0" rIns="0" bIns="0" rtlCol="0" anchor="ctr"/>
            <a:lstStyle/>
            <a:p>
              <a:pPr algn="l">
                <a:lnSpc>
                  <a:spcPts val="4536"/>
                </a:lnSpc>
              </a:pPr>
              <a:r>
                <a:rPr lang="en-US" sz="4200" b="1">
                  <a:solidFill>
                    <a:srgbClr val="A6A6A6"/>
                  </a:solidFill>
                  <a:latin typeface="Montserrat Bold"/>
                  <a:ea typeface="Montserrat Bold"/>
                  <a:cs typeface="Montserrat Bold"/>
                  <a:sym typeface="Montserrat Bold"/>
                </a:rPr>
                <a:t>Praticipation in international organizations​</a:t>
              </a:r>
            </a:p>
          </p:txBody>
        </p:sp>
      </p:grpSp>
      <p:sp>
        <p:nvSpPr>
          <p:cNvPr id="6" name="AutoShape 6"/>
          <p:cNvSpPr/>
          <p:nvPr/>
        </p:nvSpPr>
        <p:spPr>
          <a:xfrm rot="5380206">
            <a:off x="811191" y="9455073"/>
            <a:ext cx="1654356" cy="0"/>
          </a:xfrm>
          <a:prstGeom prst="line">
            <a:avLst/>
          </a:prstGeom>
          <a:ln w="28575" cap="rnd">
            <a:solidFill>
              <a:srgbClr val="3B8BBF"/>
            </a:solidFill>
            <a:prstDash val="solid"/>
            <a:headEnd type="none" w="sm" len="sm"/>
            <a:tailEnd type="none" w="sm" len="sm"/>
          </a:ln>
        </p:spPr>
        <p:txBody>
          <a:bodyPr/>
          <a:lstStyle/>
          <a:p>
            <a:endParaRPr lang="et-EE"/>
          </a:p>
        </p:txBody>
      </p:sp>
      <p:pic>
        <p:nvPicPr>
          <p:cNvPr id="1026" name="Picture 2" descr="Pilt, millel on kujutatud kuvatõmmis, Elektrisinine, Majorelle sinine, Font&#10;&#10;Tehisintellekti genereeritud sisu ei pruugi olla õige.">
            <a:extLst>
              <a:ext uri="{FF2B5EF4-FFF2-40B4-BE49-F238E27FC236}">
                <a16:creationId xmlns:a16="http://schemas.microsoft.com/office/drawing/2014/main" id="{92803B19-6E3F-2EAB-CE9C-D8D280EFB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8805" y="1009650"/>
            <a:ext cx="3220995" cy="876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lt, millel on kujutatud sümbol, logo, Graafika, Font&#10;&#10;Tehisintellekti genereeritud sisu ei pruugi olla õige.">
            <a:extLst>
              <a:ext uri="{FF2B5EF4-FFF2-40B4-BE49-F238E27FC236}">
                <a16:creationId xmlns:a16="http://schemas.microsoft.com/office/drawing/2014/main" id="{171EEE47-8176-8E88-B119-309049B5A3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1178561"/>
            <a:ext cx="3133827" cy="10599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black background with blue and yellow text&#10;&#10;AI-generated content may be incorrect.">
            <a:extLst>
              <a:ext uri="{FF2B5EF4-FFF2-40B4-BE49-F238E27FC236}">
                <a16:creationId xmlns:a16="http://schemas.microsoft.com/office/drawing/2014/main" id="{2995DEA2-D9DA-117A-C524-A56918E95E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02493" y="494148"/>
            <a:ext cx="3345307" cy="20071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03C36D8-5B14-746F-934A-57D9C5ADAC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6917" y="2019445"/>
            <a:ext cx="2558045" cy="6492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NOTHE">
            <a:extLst>
              <a:ext uri="{FF2B5EF4-FFF2-40B4-BE49-F238E27FC236}">
                <a16:creationId xmlns:a16="http://schemas.microsoft.com/office/drawing/2014/main" id="{2B06523D-C31E-A1CD-6F6E-508813A66A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4991" y="2865232"/>
            <a:ext cx="3347532" cy="178571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Welcome to EAFP - EAFP">
            <a:extLst>
              <a:ext uri="{FF2B5EF4-FFF2-40B4-BE49-F238E27FC236}">
                <a16:creationId xmlns:a16="http://schemas.microsoft.com/office/drawing/2014/main" id="{14AEA44A-E45D-AEE8-5E44-F69FCC5045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1410" y="2454928"/>
            <a:ext cx="2857500" cy="11239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FAD overview of information (1) — ONCA-community Forum">
            <a:extLst>
              <a:ext uri="{FF2B5EF4-FFF2-40B4-BE49-F238E27FC236}">
                <a16:creationId xmlns:a16="http://schemas.microsoft.com/office/drawing/2014/main" id="{D0F6AF16-5A42-7176-B449-AB4A7F98A08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40877" y="2568040"/>
            <a:ext cx="340995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Τμήμα Νοσηλευτικής – Πανεπιστήμιο Ιωαννίνων">
            <a:extLst>
              <a:ext uri="{FF2B5EF4-FFF2-40B4-BE49-F238E27FC236}">
                <a16:creationId xmlns:a16="http://schemas.microsoft.com/office/drawing/2014/main" id="{E39C0886-B8E0-ACE9-616F-050D82C3775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881207" y="362410"/>
            <a:ext cx="3201924" cy="247023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A0281416-3112-0F8C-37E5-3AF3B19D725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90899" y="4092040"/>
            <a:ext cx="2984020" cy="151020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EAOO (@ea_oo) / X">
            <a:extLst>
              <a:ext uri="{FF2B5EF4-FFF2-40B4-BE49-F238E27FC236}">
                <a16:creationId xmlns:a16="http://schemas.microsoft.com/office/drawing/2014/main" id="{0CED3E71-84F1-7660-A88A-FE64013582A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630584" y="2238532"/>
            <a:ext cx="2752726" cy="275272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SIE Logo">
            <a:extLst>
              <a:ext uri="{FF2B5EF4-FFF2-40B4-BE49-F238E27FC236}">
                <a16:creationId xmlns:a16="http://schemas.microsoft.com/office/drawing/2014/main" id="{1742B5E2-0B8D-102C-C17D-8747356EB64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912944" y="4841294"/>
            <a:ext cx="2325191" cy="232519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efvet.org | p-consulting.gr">
            <a:extLst>
              <a:ext uri="{FF2B5EF4-FFF2-40B4-BE49-F238E27FC236}">
                <a16:creationId xmlns:a16="http://schemas.microsoft.com/office/drawing/2014/main" id="{300FB5C3-2416-2C39-2D26-76D77C3AD68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47536" y="4151879"/>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NANDA International, Inc | Home">
            <a:extLst>
              <a:ext uri="{FF2B5EF4-FFF2-40B4-BE49-F238E27FC236}">
                <a16:creationId xmlns:a16="http://schemas.microsoft.com/office/drawing/2014/main" id="{D452D65B-AA3B-6BFA-DB39-71862A1E61E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16191" y="6846223"/>
            <a:ext cx="3324225" cy="87630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Acendio - The Association for Common European Nursing Diagnoses,  Interventions and Outcomes">
            <a:extLst>
              <a:ext uri="{FF2B5EF4-FFF2-40B4-BE49-F238E27FC236}">
                <a16:creationId xmlns:a16="http://schemas.microsoft.com/office/drawing/2014/main" id="{7FDA7C90-73C1-B784-04B9-218143002AE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345395" y="4575036"/>
            <a:ext cx="3680458" cy="105997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HOME - ipons-ioannina.gr">
            <a:extLst>
              <a:ext uri="{FF2B5EF4-FFF2-40B4-BE49-F238E27FC236}">
                <a16:creationId xmlns:a16="http://schemas.microsoft.com/office/drawing/2014/main" id="{5FB671A0-991E-0D5A-21C7-5CE4573D2A7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26449" y="6142952"/>
            <a:ext cx="2552700" cy="916175"/>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1E9BE95A-7805-BF10-070A-DA3B43D9AC8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465182" y="5899582"/>
            <a:ext cx="1966287" cy="1439155"/>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E975EA27-9882-8519-A844-437EDF94F02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992368" y="7171024"/>
            <a:ext cx="3005137" cy="2147887"/>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Eahil - European Association for Health Information and Libraries">
            <a:extLst>
              <a:ext uri="{FF2B5EF4-FFF2-40B4-BE49-F238E27FC236}">
                <a16:creationId xmlns:a16="http://schemas.microsoft.com/office/drawing/2014/main" id="{263304F6-AE11-CBEC-5BD7-295FCCBE3E9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569833" y="7987097"/>
            <a:ext cx="952500" cy="104775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Home (Conference) • CAN-Sim">
            <a:extLst>
              <a:ext uri="{FF2B5EF4-FFF2-40B4-BE49-F238E27FC236}">
                <a16:creationId xmlns:a16="http://schemas.microsoft.com/office/drawing/2014/main" id="{6765571F-4845-A551-CE96-8B2364C9548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679349" y="7775827"/>
            <a:ext cx="3133827" cy="951567"/>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ICOH - International Commission on Occupational Health | Homepage.">
            <a:extLst>
              <a:ext uri="{FF2B5EF4-FFF2-40B4-BE49-F238E27FC236}">
                <a16:creationId xmlns:a16="http://schemas.microsoft.com/office/drawing/2014/main" id="{B1018B51-5740-4659-7937-A62FF4C0F2C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3365029" y="7684247"/>
            <a:ext cx="3760925" cy="7159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3F6F7"/>
            </a:solidFill>
          </p:spPr>
          <p:txBody>
            <a:bodyPr/>
            <a:lstStyle/>
            <a:p>
              <a:endParaRPr lang="et-EE"/>
            </a:p>
          </p:txBody>
        </p:sp>
      </p:grpSp>
      <p:grpSp>
        <p:nvGrpSpPr>
          <p:cNvPr id="4" name="Group 4"/>
          <p:cNvGrpSpPr/>
          <p:nvPr/>
        </p:nvGrpSpPr>
        <p:grpSpPr>
          <a:xfrm>
            <a:off x="9144000" y="9525"/>
            <a:ext cx="18288000" cy="10287000"/>
            <a:chOff x="0" y="0"/>
            <a:chExt cx="24384000" cy="13716000"/>
          </a:xfrm>
        </p:grpSpPr>
        <p:pic>
          <p:nvPicPr>
            <p:cNvPr id="5" name="Picture 5"/>
            <p:cNvPicPr>
              <a:picLocks noChangeAspect="1"/>
            </p:cNvPicPr>
            <p:nvPr/>
          </p:nvPicPr>
          <p:blipFill>
            <a:blip r:embed="rId2"/>
            <a:srcRect t="13109" b="11799"/>
            <a:stretch>
              <a:fillRect/>
            </a:stretch>
          </p:blipFill>
          <p:spPr>
            <a:xfrm>
              <a:off x="0" y="0"/>
              <a:ext cx="24384000" cy="13716000"/>
            </a:xfrm>
            <a:prstGeom prst="rect">
              <a:avLst/>
            </a:prstGeom>
          </p:spPr>
        </p:pic>
      </p:grpSp>
      <p:grpSp>
        <p:nvGrpSpPr>
          <p:cNvPr id="6" name="Group 6"/>
          <p:cNvGrpSpPr/>
          <p:nvPr/>
        </p:nvGrpSpPr>
        <p:grpSpPr>
          <a:xfrm rot="-10800000">
            <a:off x="2367630" y="0"/>
            <a:ext cx="18078285" cy="11256065"/>
            <a:chOff x="0" y="0"/>
            <a:chExt cx="24104380" cy="15008087"/>
          </a:xfrm>
        </p:grpSpPr>
        <p:sp>
          <p:nvSpPr>
            <p:cNvPr id="7" name="Freeform 7"/>
            <p:cNvSpPr/>
            <p:nvPr/>
          </p:nvSpPr>
          <p:spPr>
            <a:xfrm rot="-10800000">
              <a:off x="0" y="0"/>
              <a:ext cx="15008087" cy="15008087"/>
            </a:xfrm>
            <a:custGeom>
              <a:avLst/>
              <a:gdLst/>
              <a:ahLst/>
              <a:cxnLst/>
              <a:rect l="l" t="t" r="r" b="b"/>
              <a:pathLst>
                <a:path w="15008087" h="15008087">
                  <a:moveTo>
                    <a:pt x="0" y="0"/>
                  </a:moveTo>
                  <a:lnTo>
                    <a:pt x="15008087" y="0"/>
                  </a:lnTo>
                  <a:lnTo>
                    <a:pt x="15008087" y="15008087"/>
                  </a:lnTo>
                  <a:lnTo>
                    <a:pt x="0" y="15008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grpSp>
          <p:nvGrpSpPr>
            <p:cNvPr id="8" name="Group 8"/>
            <p:cNvGrpSpPr/>
            <p:nvPr/>
          </p:nvGrpSpPr>
          <p:grpSpPr>
            <a:xfrm rot="-10800000">
              <a:off x="14969987" y="0"/>
              <a:ext cx="9134393" cy="15008087"/>
              <a:chOff x="0" y="0"/>
              <a:chExt cx="1804325" cy="2964560"/>
            </a:xfrm>
          </p:grpSpPr>
          <p:sp>
            <p:nvSpPr>
              <p:cNvPr id="9" name="Freeform 9"/>
              <p:cNvSpPr/>
              <p:nvPr/>
            </p:nvSpPr>
            <p:spPr>
              <a:xfrm>
                <a:off x="0" y="0"/>
                <a:ext cx="1804325" cy="2964560"/>
              </a:xfrm>
              <a:custGeom>
                <a:avLst/>
                <a:gdLst/>
                <a:ahLst/>
                <a:cxnLst/>
                <a:rect l="l" t="t" r="r" b="b"/>
                <a:pathLst>
                  <a:path w="1804325" h="2964560">
                    <a:moveTo>
                      <a:pt x="0" y="0"/>
                    </a:moveTo>
                    <a:lnTo>
                      <a:pt x="1804325" y="0"/>
                    </a:lnTo>
                    <a:lnTo>
                      <a:pt x="1804325" y="2964560"/>
                    </a:lnTo>
                    <a:lnTo>
                      <a:pt x="0" y="2964560"/>
                    </a:lnTo>
                    <a:close/>
                  </a:path>
                </a:pathLst>
              </a:custGeom>
              <a:solidFill>
                <a:srgbClr val="F3F6F7"/>
              </a:solidFill>
            </p:spPr>
            <p:txBody>
              <a:bodyPr/>
              <a:lstStyle/>
              <a:p>
                <a:endParaRPr lang="et-EE"/>
              </a:p>
            </p:txBody>
          </p:sp>
          <p:sp>
            <p:nvSpPr>
              <p:cNvPr id="10" name="TextBox 10"/>
              <p:cNvSpPr txBox="1"/>
              <p:nvPr/>
            </p:nvSpPr>
            <p:spPr>
              <a:xfrm>
                <a:off x="0" y="-38100"/>
                <a:ext cx="1804325" cy="3002660"/>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11" name="Group 11"/>
          <p:cNvGrpSpPr/>
          <p:nvPr/>
        </p:nvGrpSpPr>
        <p:grpSpPr>
          <a:xfrm rot="-5400000">
            <a:off x="-2408711" y="3980163"/>
            <a:ext cx="8084635" cy="995362"/>
            <a:chOff x="0" y="0"/>
            <a:chExt cx="10779514" cy="1327150"/>
          </a:xfrm>
        </p:grpSpPr>
        <p:sp>
          <p:nvSpPr>
            <p:cNvPr id="12" name="Freeform 12"/>
            <p:cNvSpPr/>
            <p:nvPr/>
          </p:nvSpPr>
          <p:spPr>
            <a:xfrm>
              <a:off x="0" y="0"/>
              <a:ext cx="10779514" cy="1327150"/>
            </a:xfrm>
            <a:custGeom>
              <a:avLst/>
              <a:gdLst/>
              <a:ahLst/>
              <a:cxnLst/>
              <a:rect l="l" t="t" r="r" b="b"/>
              <a:pathLst>
                <a:path w="10779514" h="1327150">
                  <a:moveTo>
                    <a:pt x="0" y="0"/>
                  </a:moveTo>
                  <a:lnTo>
                    <a:pt x="10779514" y="0"/>
                  </a:lnTo>
                  <a:lnTo>
                    <a:pt x="10779514" y="1327150"/>
                  </a:lnTo>
                  <a:lnTo>
                    <a:pt x="0" y="1327150"/>
                  </a:lnTo>
                  <a:close/>
                </a:path>
              </a:pathLst>
            </a:custGeom>
            <a:solidFill>
              <a:srgbClr val="000000">
                <a:alpha val="0"/>
              </a:srgbClr>
            </a:solidFill>
          </p:spPr>
          <p:txBody>
            <a:bodyPr/>
            <a:lstStyle/>
            <a:p>
              <a:endParaRPr lang="et-EE"/>
            </a:p>
          </p:txBody>
        </p:sp>
        <p:sp>
          <p:nvSpPr>
            <p:cNvPr id="13" name="TextBox 13"/>
            <p:cNvSpPr txBox="1"/>
            <p:nvPr/>
          </p:nvSpPr>
          <p:spPr>
            <a:xfrm>
              <a:off x="0" y="47625"/>
              <a:ext cx="10779514" cy="1279525"/>
            </a:xfrm>
            <a:prstGeom prst="rect">
              <a:avLst/>
            </a:prstGeom>
          </p:spPr>
          <p:txBody>
            <a:bodyPr lIns="0" tIns="0" rIns="0" bIns="0" rtlCol="0" anchor="ctr"/>
            <a:lstStyle/>
            <a:p>
              <a:pPr algn="l">
                <a:lnSpc>
                  <a:spcPts val="4536"/>
                </a:lnSpc>
              </a:pPr>
              <a:r>
                <a:rPr lang="en-US" sz="4200" b="1">
                  <a:solidFill>
                    <a:srgbClr val="A6A6A6"/>
                  </a:solidFill>
                  <a:latin typeface="Montserrat Bold"/>
                  <a:ea typeface="Montserrat Bold"/>
                  <a:cs typeface="Montserrat Bold"/>
                  <a:sym typeface="Montserrat Bold"/>
                </a:rPr>
                <a:t>Research and Development</a:t>
              </a:r>
            </a:p>
          </p:txBody>
        </p:sp>
      </p:grpSp>
      <p:sp>
        <p:nvSpPr>
          <p:cNvPr id="14" name="AutoShape 14"/>
          <p:cNvSpPr/>
          <p:nvPr/>
        </p:nvSpPr>
        <p:spPr>
          <a:xfrm rot="5380206">
            <a:off x="811191" y="9455073"/>
            <a:ext cx="1654356" cy="0"/>
          </a:xfrm>
          <a:prstGeom prst="line">
            <a:avLst/>
          </a:prstGeom>
          <a:ln w="28575" cap="rnd">
            <a:solidFill>
              <a:srgbClr val="3B8BBF"/>
            </a:solidFill>
            <a:prstDash val="solid"/>
            <a:headEnd type="none" w="sm" len="sm"/>
            <a:tailEnd type="none" w="sm" len="sm"/>
          </a:ln>
        </p:spPr>
        <p:txBody>
          <a:bodyPr/>
          <a:lstStyle/>
          <a:p>
            <a:endParaRPr lang="et-EE"/>
          </a:p>
        </p:txBody>
      </p:sp>
      <p:sp>
        <p:nvSpPr>
          <p:cNvPr id="15" name="Freeform 15"/>
          <p:cNvSpPr/>
          <p:nvPr/>
        </p:nvSpPr>
        <p:spPr>
          <a:xfrm>
            <a:off x="125504" y="9338076"/>
            <a:ext cx="18028026" cy="870920"/>
          </a:xfrm>
          <a:custGeom>
            <a:avLst/>
            <a:gdLst/>
            <a:ahLst/>
            <a:cxnLst/>
            <a:rect l="l" t="t" r="r" b="b"/>
            <a:pathLst>
              <a:path w="18028026" h="870920">
                <a:moveTo>
                  <a:pt x="0" y="0"/>
                </a:moveTo>
                <a:lnTo>
                  <a:pt x="18028025" y="0"/>
                </a:lnTo>
                <a:lnTo>
                  <a:pt x="18028025" y="870920"/>
                </a:lnTo>
                <a:lnTo>
                  <a:pt x="0" y="870920"/>
                </a:lnTo>
                <a:lnTo>
                  <a:pt x="0" y="0"/>
                </a:lnTo>
                <a:close/>
              </a:path>
            </a:pathLst>
          </a:custGeom>
          <a:blipFill>
            <a:blip r:embed="rId5"/>
            <a:stretch>
              <a:fillRect/>
            </a:stretch>
          </a:blipFill>
        </p:spPr>
        <p:txBody>
          <a:bodyPr/>
          <a:lstStyle/>
          <a:p>
            <a:endParaRPr lang="et-EE"/>
          </a:p>
        </p:txBody>
      </p:sp>
      <p:grpSp>
        <p:nvGrpSpPr>
          <p:cNvPr id="16" name="Group 16"/>
          <p:cNvGrpSpPr/>
          <p:nvPr/>
        </p:nvGrpSpPr>
        <p:grpSpPr>
          <a:xfrm>
            <a:off x="2367630" y="1340350"/>
            <a:ext cx="15115481" cy="9233852"/>
            <a:chOff x="0" y="0"/>
            <a:chExt cx="20153974" cy="12311803"/>
          </a:xfrm>
        </p:grpSpPr>
        <p:sp>
          <p:nvSpPr>
            <p:cNvPr id="17" name="Freeform 17"/>
            <p:cNvSpPr/>
            <p:nvPr/>
          </p:nvSpPr>
          <p:spPr>
            <a:xfrm>
              <a:off x="0" y="0"/>
              <a:ext cx="20153974" cy="12311804"/>
            </a:xfrm>
            <a:custGeom>
              <a:avLst/>
              <a:gdLst/>
              <a:ahLst/>
              <a:cxnLst/>
              <a:rect l="l" t="t" r="r" b="b"/>
              <a:pathLst>
                <a:path w="20153974" h="12311804">
                  <a:moveTo>
                    <a:pt x="0" y="0"/>
                  </a:moveTo>
                  <a:lnTo>
                    <a:pt x="20153974" y="0"/>
                  </a:lnTo>
                  <a:lnTo>
                    <a:pt x="20153974" y="12311804"/>
                  </a:lnTo>
                  <a:lnTo>
                    <a:pt x="0" y="12311804"/>
                  </a:lnTo>
                  <a:close/>
                </a:path>
              </a:pathLst>
            </a:custGeom>
            <a:solidFill>
              <a:srgbClr val="000000">
                <a:alpha val="0"/>
              </a:srgbClr>
            </a:solidFill>
          </p:spPr>
          <p:txBody>
            <a:bodyPr/>
            <a:lstStyle/>
            <a:p>
              <a:endParaRPr lang="et-EE"/>
            </a:p>
          </p:txBody>
        </p:sp>
        <p:sp>
          <p:nvSpPr>
            <p:cNvPr id="18" name="TextBox 18"/>
            <p:cNvSpPr txBox="1"/>
            <p:nvPr/>
          </p:nvSpPr>
          <p:spPr>
            <a:xfrm>
              <a:off x="0" y="-95250"/>
              <a:ext cx="20153974" cy="12407053"/>
            </a:xfrm>
            <a:prstGeom prst="rect">
              <a:avLst/>
            </a:prstGeom>
          </p:spPr>
          <p:txBody>
            <a:bodyPr lIns="0" tIns="0" rIns="0" bIns="0" rtlCol="0" anchor="t"/>
            <a:lstStyle/>
            <a:p>
              <a:pPr algn="l">
                <a:lnSpc>
                  <a:spcPts val="3480"/>
                </a:lnSpc>
              </a:pPr>
              <a:endParaRPr dirty="0"/>
            </a:p>
            <a:p>
              <a:pPr algn="l">
                <a:lnSpc>
                  <a:spcPts val="5220"/>
                </a:lnSpc>
              </a:pPr>
              <a:r>
                <a:rPr lang="en-US" sz="3000" b="1" dirty="0">
                  <a:solidFill>
                    <a:srgbClr val="000000"/>
                  </a:solidFill>
                  <a:latin typeface="Montserrat Bold"/>
                  <a:ea typeface="Montserrat Bold"/>
                  <a:cs typeface="Montserrat Bold"/>
                  <a:sym typeface="Montserrat Bold"/>
                </a:rPr>
                <a:t>Main focus areas:</a:t>
              </a:r>
            </a:p>
            <a:p>
              <a:pPr algn="l">
                <a:lnSpc>
                  <a:spcPts val="3480"/>
                </a:lnSpc>
              </a:pPr>
              <a:endParaRPr lang="en-US" sz="3000" b="1" dirty="0">
                <a:solidFill>
                  <a:srgbClr val="000000"/>
                </a:solidFill>
                <a:latin typeface="Montserrat Bold"/>
                <a:ea typeface="Montserrat Bold"/>
                <a:cs typeface="Montserrat Bold"/>
                <a:sym typeface="Montserrat Bold"/>
              </a:endParaRPr>
            </a:p>
            <a:p>
              <a:pPr marL="819160" lvl="2" indent="-273053" algn="l">
                <a:lnSpc>
                  <a:spcPts val="3480"/>
                </a:lnSpc>
                <a:buFont typeface="Arial"/>
                <a:buChar char="⚬"/>
              </a:pPr>
              <a:r>
                <a:rPr lang="en-US" sz="2000" dirty="0">
                  <a:solidFill>
                    <a:srgbClr val="000000"/>
                  </a:solidFill>
                  <a:latin typeface="Montserrat"/>
                  <a:ea typeface="Montserrat"/>
                  <a:cs typeface="Montserrat"/>
                  <a:sym typeface="Montserrat"/>
                </a:rPr>
                <a:t>Promoting health and well-being</a:t>
              </a:r>
            </a:p>
            <a:p>
              <a:pPr marL="819160" lvl="2" indent="-273053" algn="l">
                <a:lnSpc>
                  <a:spcPts val="3480"/>
                </a:lnSpc>
                <a:buFont typeface="Arial"/>
                <a:buChar char="⚬"/>
              </a:pPr>
              <a:r>
                <a:rPr lang="en-US" sz="2000" dirty="0">
                  <a:solidFill>
                    <a:srgbClr val="000000"/>
                  </a:solidFill>
                  <a:latin typeface="Montserrat"/>
                  <a:ea typeface="Montserrat"/>
                  <a:cs typeface="Montserrat"/>
                  <a:sym typeface="Montserrat"/>
                </a:rPr>
                <a:t>Person-</a:t>
              </a:r>
              <a:r>
                <a:rPr lang="en-US" sz="2000" dirty="0" err="1">
                  <a:solidFill>
                    <a:srgbClr val="000000"/>
                  </a:solidFill>
                  <a:latin typeface="Montserrat"/>
                  <a:ea typeface="Montserrat"/>
                  <a:cs typeface="Montserrat"/>
                  <a:sym typeface="Montserrat"/>
                </a:rPr>
                <a:t>centred</a:t>
              </a:r>
              <a:r>
                <a:rPr lang="en-US" sz="2000" dirty="0">
                  <a:solidFill>
                    <a:srgbClr val="000000"/>
                  </a:solidFill>
                  <a:latin typeface="Montserrat"/>
                  <a:ea typeface="Montserrat"/>
                  <a:cs typeface="Montserrat"/>
                  <a:sym typeface="Montserrat"/>
                </a:rPr>
                <a:t> healthcare and improving patient experience</a:t>
              </a:r>
            </a:p>
            <a:p>
              <a:pPr marL="819160" lvl="2" indent="-273053" algn="l">
                <a:lnSpc>
                  <a:spcPts val="3480"/>
                </a:lnSpc>
                <a:buFont typeface="Arial"/>
                <a:buChar char="⚬"/>
              </a:pPr>
              <a:r>
                <a:rPr lang="en-US" sz="2000" dirty="0">
                  <a:solidFill>
                    <a:srgbClr val="000000"/>
                  </a:solidFill>
                  <a:latin typeface="Montserrat"/>
                  <a:ea typeface="Montserrat"/>
                  <a:cs typeface="Montserrat"/>
                  <a:sym typeface="Montserrat"/>
                </a:rPr>
                <a:t>Development, localization, and implementation of professional terminology and tests</a:t>
              </a:r>
            </a:p>
            <a:p>
              <a:pPr marL="819160" lvl="2" indent="-273053" algn="l">
                <a:lnSpc>
                  <a:spcPts val="3480"/>
                </a:lnSpc>
                <a:buFont typeface="Arial"/>
                <a:buChar char="⚬"/>
              </a:pPr>
              <a:r>
                <a:rPr lang="en-US" sz="2000" dirty="0">
                  <a:solidFill>
                    <a:srgbClr val="000000"/>
                  </a:solidFill>
                  <a:latin typeface="Montserrat"/>
                  <a:ea typeface="Montserrat"/>
                  <a:cs typeface="Montserrat"/>
                  <a:sym typeface="Montserrat"/>
                </a:rPr>
                <a:t>Health humanities: history, development, attitudes, and ethics of nursing</a:t>
              </a:r>
            </a:p>
            <a:p>
              <a:pPr marL="819160" lvl="2" indent="-273053" algn="l">
                <a:lnSpc>
                  <a:spcPts val="3480"/>
                </a:lnSpc>
                <a:buFont typeface="Arial"/>
                <a:buChar char="⚬"/>
              </a:pPr>
              <a:r>
                <a:rPr lang="en-US" sz="2000" dirty="0">
                  <a:solidFill>
                    <a:srgbClr val="000000"/>
                  </a:solidFill>
                  <a:latin typeface="Montserrat"/>
                  <a:ea typeface="Montserrat"/>
                  <a:cs typeface="Montserrat"/>
                  <a:sym typeface="Montserrat"/>
                </a:rPr>
                <a:t>Development of the healthcare system and health professionals</a:t>
              </a:r>
            </a:p>
            <a:p>
              <a:pPr marL="819160" lvl="2" indent="-273053" algn="l">
                <a:lnSpc>
                  <a:spcPts val="3480"/>
                </a:lnSpc>
                <a:buFont typeface="Arial"/>
                <a:buChar char="⚬"/>
              </a:pPr>
              <a:r>
                <a:rPr lang="en-US" sz="2000" dirty="0">
                  <a:solidFill>
                    <a:srgbClr val="000000"/>
                  </a:solidFill>
                  <a:latin typeface="Montserrat"/>
                  <a:ea typeface="Montserrat"/>
                  <a:cs typeface="Montserrat"/>
                  <a:sym typeface="Montserrat"/>
                </a:rPr>
                <a:t>Development of curricula and the learning environment</a:t>
              </a:r>
            </a:p>
            <a:p>
              <a:pPr algn="l">
                <a:lnSpc>
                  <a:spcPts val="3480"/>
                </a:lnSpc>
              </a:pPr>
              <a:endParaRPr lang="en-US" sz="2000" dirty="0">
                <a:solidFill>
                  <a:srgbClr val="000000"/>
                </a:solidFill>
                <a:latin typeface="Montserrat"/>
                <a:ea typeface="Montserrat"/>
                <a:cs typeface="Montserrat"/>
                <a:sym typeface="Montserrat"/>
              </a:endParaRPr>
            </a:p>
            <a:p>
              <a:pPr algn="l">
                <a:lnSpc>
                  <a:spcPts val="3480"/>
                </a:lnSpc>
              </a:pPr>
              <a:endParaRPr lang="en-US" sz="2000" dirty="0">
                <a:solidFill>
                  <a:srgbClr val="000000"/>
                </a:solidFill>
                <a:latin typeface="Montserrat"/>
                <a:ea typeface="Montserrat"/>
                <a:cs typeface="Montserrat"/>
                <a:sym typeface="Montserrat"/>
              </a:endParaRPr>
            </a:p>
            <a:p>
              <a:pPr marL="431805" lvl="1" indent="-215903" algn="l">
                <a:lnSpc>
                  <a:spcPts val="3320"/>
                </a:lnSpc>
                <a:buFont typeface="Arial"/>
                <a:buChar char="•"/>
              </a:pPr>
              <a:r>
                <a:rPr lang="en-US" sz="2000" dirty="0">
                  <a:solidFill>
                    <a:srgbClr val="000000"/>
                  </a:solidFill>
                  <a:latin typeface="Montserrat"/>
                  <a:ea typeface="Montserrat"/>
                  <a:cs typeface="Montserrat"/>
                  <a:sym typeface="Montserrat"/>
                </a:rPr>
                <a:t>Our laboratories conduct various measurements, including the assessment of general health indicators, optometric measurements, detection of medicines and other substances, and composition analysis.</a:t>
              </a:r>
            </a:p>
            <a:p>
              <a:pPr algn="l">
                <a:lnSpc>
                  <a:spcPts val="3320"/>
                </a:lnSpc>
              </a:pPr>
              <a:endParaRPr lang="en-US" sz="2000" dirty="0">
                <a:solidFill>
                  <a:srgbClr val="000000"/>
                </a:solidFill>
                <a:latin typeface="Montserrat"/>
                <a:ea typeface="Montserrat"/>
                <a:cs typeface="Montserrat"/>
                <a:sym typeface="Montserrat"/>
              </a:endParaRPr>
            </a:p>
            <a:p>
              <a:pPr marL="431805" lvl="1" indent="-215903" algn="l">
                <a:lnSpc>
                  <a:spcPts val="3480"/>
                </a:lnSpc>
                <a:buFont typeface="Arial"/>
                <a:buChar char="•"/>
              </a:pPr>
              <a:r>
                <a:rPr lang="en-US" sz="2000" dirty="0">
                  <a:solidFill>
                    <a:srgbClr val="000000"/>
                  </a:solidFill>
                  <a:latin typeface="Montserrat"/>
                  <a:ea typeface="Montserrat"/>
                  <a:cs typeface="Montserrat"/>
                  <a:sym typeface="Montserrat"/>
                </a:rPr>
                <a:t>We collaborate with government institutions, hospitals, medical </a:t>
              </a:r>
              <a:r>
                <a:rPr lang="en-US" sz="2000" dirty="0" err="1">
                  <a:solidFill>
                    <a:srgbClr val="000000"/>
                  </a:solidFill>
                  <a:latin typeface="Montserrat"/>
                  <a:ea typeface="Montserrat"/>
                  <a:cs typeface="Montserrat"/>
                  <a:sym typeface="Montserrat"/>
                </a:rPr>
                <a:t>centres</a:t>
              </a:r>
              <a:r>
                <a:rPr lang="en-US" sz="2000" dirty="0">
                  <a:solidFill>
                    <a:srgbClr val="000000"/>
                  </a:solidFill>
                  <a:latin typeface="Montserrat"/>
                  <a:ea typeface="Montserrat"/>
                  <a:cs typeface="Montserrat"/>
                  <a:sym typeface="Montserrat"/>
                </a:rPr>
                <a:t>, professional associations, universities, and research institutions.</a:t>
              </a:r>
            </a:p>
            <a:p>
              <a:pPr algn="l">
                <a:lnSpc>
                  <a:spcPts val="3480"/>
                </a:lnSpc>
              </a:pPr>
              <a:endParaRPr lang="en-US" sz="2000" dirty="0">
                <a:solidFill>
                  <a:srgbClr val="000000"/>
                </a:solidFill>
                <a:latin typeface="Montserrat"/>
                <a:ea typeface="Montserrat"/>
                <a:cs typeface="Montserrat"/>
                <a:sym typeface="Montserrat"/>
              </a:endParaRPr>
            </a:p>
            <a:p>
              <a:pPr algn="l">
                <a:lnSpc>
                  <a:spcPts val="5220"/>
                </a:lnSpc>
              </a:pPr>
              <a:endParaRPr lang="en-US" sz="2000" dirty="0">
                <a:solidFill>
                  <a:srgbClr val="000000"/>
                </a:solidFill>
                <a:latin typeface="Montserrat"/>
                <a:ea typeface="Montserrat"/>
                <a:cs typeface="Montserrat"/>
                <a:sym typeface="Montserrat"/>
              </a:endParaRPr>
            </a:p>
            <a:p>
              <a:pPr algn="l">
                <a:lnSpc>
                  <a:spcPts val="3600"/>
                </a:lnSpc>
              </a:pPr>
              <a:endParaRPr lang="en-US" sz="2000" dirty="0">
                <a:solidFill>
                  <a:srgbClr val="000000"/>
                </a:solidFill>
                <a:latin typeface="Montserrat"/>
                <a:ea typeface="Montserrat"/>
                <a:cs typeface="Montserrat"/>
                <a:sym typeface="Montserrat"/>
              </a:endParaRPr>
            </a:p>
            <a:p>
              <a:pPr marL="1228725" lvl="2" indent="-409575" algn="l">
                <a:lnSpc>
                  <a:spcPts val="3600"/>
                </a:lnSpc>
              </a:pPr>
              <a:endParaRPr lang="en-US" sz="2000" dirty="0">
                <a:solidFill>
                  <a:srgbClr val="000000"/>
                </a:solidFill>
                <a:latin typeface="Montserrat"/>
                <a:ea typeface="Montserrat"/>
                <a:cs typeface="Montserrat"/>
                <a:sym typeface="Montserrat"/>
              </a:endParaRPr>
            </a:p>
          </p:txBody>
        </p:sp>
      </p:gr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3F6F7"/>
            </a:solidFill>
          </p:spPr>
          <p:txBody>
            <a:bodyPr/>
            <a:lstStyle/>
            <a:p>
              <a:endParaRPr lang="et-EE"/>
            </a:p>
          </p:txBody>
        </p:sp>
      </p:grpSp>
      <p:grpSp>
        <p:nvGrpSpPr>
          <p:cNvPr id="4" name="Group 4"/>
          <p:cNvGrpSpPr/>
          <p:nvPr/>
        </p:nvGrpSpPr>
        <p:grpSpPr>
          <a:xfrm>
            <a:off x="3731705" y="9525"/>
            <a:ext cx="17017490" cy="10287000"/>
            <a:chOff x="0" y="0"/>
            <a:chExt cx="22689987" cy="13716000"/>
          </a:xfrm>
        </p:grpSpPr>
        <p:pic>
          <p:nvPicPr>
            <p:cNvPr id="5" name="Picture 5"/>
            <p:cNvPicPr>
              <a:picLocks noChangeAspect="1"/>
            </p:cNvPicPr>
            <p:nvPr/>
          </p:nvPicPr>
          <p:blipFill>
            <a:blip r:embed="rId2"/>
            <a:srcRect l="3072" t="25332" r="14624"/>
            <a:stretch>
              <a:fillRect/>
            </a:stretch>
          </p:blipFill>
          <p:spPr>
            <a:xfrm>
              <a:off x="0" y="0"/>
              <a:ext cx="22689987" cy="13716000"/>
            </a:xfrm>
            <a:prstGeom prst="rect">
              <a:avLst/>
            </a:prstGeom>
          </p:spPr>
        </p:pic>
      </p:grpSp>
      <p:grpSp>
        <p:nvGrpSpPr>
          <p:cNvPr id="6" name="Group 6"/>
          <p:cNvGrpSpPr/>
          <p:nvPr/>
        </p:nvGrpSpPr>
        <p:grpSpPr>
          <a:xfrm rot="-10800000">
            <a:off x="-395658" y="-91306"/>
            <a:ext cx="18078285" cy="11256065"/>
            <a:chOff x="0" y="0"/>
            <a:chExt cx="24104380" cy="15008087"/>
          </a:xfrm>
        </p:grpSpPr>
        <p:sp>
          <p:nvSpPr>
            <p:cNvPr id="7" name="Freeform 7"/>
            <p:cNvSpPr/>
            <p:nvPr/>
          </p:nvSpPr>
          <p:spPr>
            <a:xfrm rot="-10800000">
              <a:off x="0" y="0"/>
              <a:ext cx="15008087" cy="15008087"/>
            </a:xfrm>
            <a:custGeom>
              <a:avLst/>
              <a:gdLst/>
              <a:ahLst/>
              <a:cxnLst/>
              <a:rect l="l" t="t" r="r" b="b"/>
              <a:pathLst>
                <a:path w="15008087" h="15008087">
                  <a:moveTo>
                    <a:pt x="0" y="0"/>
                  </a:moveTo>
                  <a:lnTo>
                    <a:pt x="15008087" y="0"/>
                  </a:lnTo>
                  <a:lnTo>
                    <a:pt x="15008087" y="15008087"/>
                  </a:lnTo>
                  <a:lnTo>
                    <a:pt x="0" y="15008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grpSp>
          <p:nvGrpSpPr>
            <p:cNvPr id="8" name="Group 8"/>
            <p:cNvGrpSpPr/>
            <p:nvPr/>
          </p:nvGrpSpPr>
          <p:grpSpPr>
            <a:xfrm rot="-10800000">
              <a:off x="14969987" y="0"/>
              <a:ext cx="9134393" cy="15008087"/>
              <a:chOff x="0" y="0"/>
              <a:chExt cx="1804325" cy="2964560"/>
            </a:xfrm>
          </p:grpSpPr>
          <p:sp>
            <p:nvSpPr>
              <p:cNvPr id="9" name="Freeform 9"/>
              <p:cNvSpPr/>
              <p:nvPr/>
            </p:nvSpPr>
            <p:spPr>
              <a:xfrm>
                <a:off x="0" y="0"/>
                <a:ext cx="1804325" cy="2964560"/>
              </a:xfrm>
              <a:custGeom>
                <a:avLst/>
                <a:gdLst/>
                <a:ahLst/>
                <a:cxnLst/>
                <a:rect l="l" t="t" r="r" b="b"/>
                <a:pathLst>
                  <a:path w="1804325" h="2964560">
                    <a:moveTo>
                      <a:pt x="0" y="0"/>
                    </a:moveTo>
                    <a:lnTo>
                      <a:pt x="1804325" y="0"/>
                    </a:lnTo>
                    <a:lnTo>
                      <a:pt x="1804325" y="2964560"/>
                    </a:lnTo>
                    <a:lnTo>
                      <a:pt x="0" y="2964560"/>
                    </a:lnTo>
                    <a:close/>
                  </a:path>
                </a:pathLst>
              </a:custGeom>
              <a:solidFill>
                <a:srgbClr val="F3F6F7"/>
              </a:solidFill>
            </p:spPr>
            <p:txBody>
              <a:bodyPr/>
              <a:lstStyle/>
              <a:p>
                <a:endParaRPr lang="et-EE"/>
              </a:p>
            </p:txBody>
          </p:sp>
          <p:sp>
            <p:nvSpPr>
              <p:cNvPr id="10" name="TextBox 10"/>
              <p:cNvSpPr txBox="1"/>
              <p:nvPr/>
            </p:nvSpPr>
            <p:spPr>
              <a:xfrm>
                <a:off x="0" y="-38100"/>
                <a:ext cx="1804325" cy="3002660"/>
              </a:xfrm>
              <a:prstGeom prst="rect">
                <a:avLst/>
              </a:prstGeom>
            </p:spPr>
            <p:txBody>
              <a:bodyPr lIns="50800" tIns="50800" rIns="50800" bIns="50800" rtlCol="0" anchor="ctr"/>
              <a:lstStyle/>
              <a:p>
                <a:pPr algn="ctr">
                  <a:lnSpc>
                    <a:spcPts val="2659"/>
                  </a:lnSpc>
                  <a:spcBef>
                    <a:spcPct val="0"/>
                  </a:spcBef>
                </a:pPr>
                <a:endParaRPr/>
              </a:p>
            </p:txBody>
          </p:sp>
        </p:grpSp>
      </p:grpSp>
      <p:sp>
        <p:nvSpPr>
          <p:cNvPr id="11" name="Freeform 11"/>
          <p:cNvSpPr/>
          <p:nvPr/>
        </p:nvSpPr>
        <p:spPr>
          <a:xfrm>
            <a:off x="125504" y="9338076"/>
            <a:ext cx="18028026" cy="870920"/>
          </a:xfrm>
          <a:custGeom>
            <a:avLst/>
            <a:gdLst/>
            <a:ahLst/>
            <a:cxnLst/>
            <a:rect l="l" t="t" r="r" b="b"/>
            <a:pathLst>
              <a:path w="18028026" h="870920">
                <a:moveTo>
                  <a:pt x="0" y="0"/>
                </a:moveTo>
                <a:lnTo>
                  <a:pt x="18028025" y="0"/>
                </a:lnTo>
                <a:lnTo>
                  <a:pt x="18028025" y="870920"/>
                </a:lnTo>
                <a:lnTo>
                  <a:pt x="0" y="870920"/>
                </a:lnTo>
                <a:lnTo>
                  <a:pt x="0" y="0"/>
                </a:lnTo>
                <a:close/>
              </a:path>
            </a:pathLst>
          </a:custGeom>
          <a:blipFill>
            <a:blip r:embed="rId5"/>
            <a:stretch>
              <a:fillRect/>
            </a:stretch>
          </a:blipFill>
        </p:spPr>
        <p:txBody>
          <a:bodyPr/>
          <a:lstStyle/>
          <a:p>
            <a:endParaRPr lang="et-EE"/>
          </a:p>
        </p:txBody>
      </p:sp>
      <p:grpSp>
        <p:nvGrpSpPr>
          <p:cNvPr id="12" name="Group 12"/>
          <p:cNvGrpSpPr/>
          <p:nvPr/>
        </p:nvGrpSpPr>
        <p:grpSpPr>
          <a:xfrm>
            <a:off x="2683489" y="3262855"/>
            <a:ext cx="10426077" cy="5678478"/>
            <a:chOff x="0" y="0"/>
            <a:chExt cx="13901436" cy="7571304"/>
          </a:xfrm>
        </p:grpSpPr>
        <p:sp>
          <p:nvSpPr>
            <p:cNvPr id="13" name="Freeform 13"/>
            <p:cNvSpPr/>
            <p:nvPr/>
          </p:nvSpPr>
          <p:spPr>
            <a:xfrm>
              <a:off x="0" y="0"/>
              <a:ext cx="13901437" cy="7571304"/>
            </a:xfrm>
            <a:custGeom>
              <a:avLst/>
              <a:gdLst/>
              <a:ahLst/>
              <a:cxnLst/>
              <a:rect l="l" t="t" r="r" b="b"/>
              <a:pathLst>
                <a:path w="13901437" h="7571304">
                  <a:moveTo>
                    <a:pt x="0" y="0"/>
                  </a:moveTo>
                  <a:lnTo>
                    <a:pt x="13901437" y="0"/>
                  </a:lnTo>
                  <a:lnTo>
                    <a:pt x="13901437" y="7571304"/>
                  </a:lnTo>
                  <a:lnTo>
                    <a:pt x="0" y="7571304"/>
                  </a:lnTo>
                  <a:close/>
                </a:path>
              </a:pathLst>
            </a:custGeom>
            <a:solidFill>
              <a:srgbClr val="000000">
                <a:alpha val="0"/>
              </a:srgbClr>
            </a:solidFill>
          </p:spPr>
          <p:txBody>
            <a:bodyPr/>
            <a:lstStyle/>
            <a:p>
              <a:endParaRPr lang="et-EE"/>
            </a:p>
          </p:txBody>
        </p:sp>
        <p:sp>
          <p:nvSpPr>
            <p:cNvPr id="14" name="TextBox 14"/>
            <p:cNvSpPr txBox="1"/>
            <p:nvPr/>
          </p:nvSpPr>
          <p:spPr>
            <a:xfrm>
              <a:off x="0" y="-66675"/>
              <a:ext cx="13901436" cy="7637979"/>
            </a:xfrm>
            <a:prstGeom prst="rect">
              <a:avLst/>
            </a:prstGeom>
          </p:spPr>
          <p:txBody>
            <a:bodyPr lIns="0" tIns="0" rIns="0" bIns="0" rtlCol="0" anchor="t"/>
            <a:lstStyle/>
            <a:p>
              <a:pPr marL="434340" lvl="1" indent="-217170" algn="l">
                <a:lnSpc>
                  <a:spcPts val="3672"/>
                </a:lnSpc>
                <a:buFont typeface="Arial"/>
                <a:buChar char="•"/>
              </a:pPr>
              <a:r>
                <a:rPr lang="en-US" sz="2400" dirty="0">
                  <a:solidFill>
                    <a:srgbClr val="000000"/>
                  </a:solidFill>
                  <a:latin typeface="Montserrat Light"/>
                  <a:ea typeface="Montserrat Light"/>
                  <a:cs typeface="Montserrat Light"/>
                  <a:sym typeface="Montserrat Light"/>
                </a:rPr>
                <a:t>Tallinn Health University of Applied Sciences has a library both in Tallinn as well as in </a:t>
              </a:r>
              <a:r>
                <a:rPr lang="en-US" sz="2400" dirty="0" err="1">
                  <a:solidFill>
                    <a:srgbClr val="000000"/>
                  </a:solidFill>
                  <a:latin typeface="Montserrat Light"/>
                  <a:ea typeface="Montserrat Light"/>
                  <a:cs typeface="Montserrat Light"/>
                  <a:sym typeface="Montserrat Light"/>
                </a:rPr>
                <a:t>Kohtla</a:t>
              </a:r>
              <a:r>
                <a:rPr lang="en-US" sz="2400" dirty="0">
                  <a:solidFill>
                    <a:srgbClr val="000000"/>
                  </a:solidFill>
                  <a:latin typeface="Montserrat Light"/>
                  <a:ea typeface="Montserrat Light"/>
                  <a:cs typeface="Montserrat Light"/>
                  <a:sym typeface="Montserrat Light"/>
                </a:rPr>
                <a:t>-Järve structural unit</a:t>
              </a:r>
            </a:p>
            <a:p>
              <a:pPr algn="l">
                <a:lnSpc>
                  <a:spcPts val="3672"/>
                </a:lnSpc>
              </a:pPr>
              <a:endParaRPr lang="en-US" sz="2400" dirty="0">
                <a:solidFill>
                  <a:srgbClr val="000000"/>
                </a:solidFill>
                <a:latin typeface="Montserrat Light"/>
                <a:ea typeface="Montserrat Light"/>
                <a:cs typeface="Montserrat Light"/>
                <a:sym typeface="Montserrat Light"/>
              </a:endParaRPr>
            </a:p>
            <a:p>
              <a:pPr marL="434340" lvl="1" indent="-217170">
                <a:lnSpc>
                  <a:spcPts val="2952"/>
                </a:lnSpc>
                <a:buFont typeface="Arial"/>
                <a:buChar char="•"/>
              </a:pPr>
              <a:r>
                <a:rPr lang="en-US" sz="2400" dirty="0">
                  <a:solidFill>
                    <a:srgbClr val="000000"/>
                  </a:solidFill>
                  <a:latin typeface="Montserrat Light"/>
                  <a:ea typeface="Montserrat Light"/>
                  <a:cs typeface="Montserrat Light"/>
                  <a:sym typeface="Montserrat Light"/>
                </a:rPr>
                <a:t>Tallinn Health University of Applied Sciences library is a modern innovative study and research environment</a:t>
              </a:r>
            </a:p>
            <a:p>
              <a:pPr marL="434340" lvl="1" indent="-217170" algn="l">
                <a:lnSpc>
                  <a:spcPts val="5688"/>
                </a:lnSpc>
                <a:buFont typeface="Arial"/>
                <a:buChar char="•"/>
              </a:pPr>
              <a:r>
                <a:rPr lang="en-US" sz="2400" dirty="0">
                  <a:solidFill>
                    <a:srgbClr val="000000"/>
                  </a:solidFill>
                  <a:latin typeface="Montserrat Light"/>
                  <a:ea typeface="Montserrat Light"/>
                  <a:cs typeface="Montserrat Light"/>
                  <a:sym typeface="Montserrat Light"/>
                </a:rPr>
                <a:t>Conducts research and participates in development activities.</a:t>
              </a:r>
            </a:p>
            <a:p>
              <a:pPr marL="434340" lvl="1" indent="-217170" algn="l">
                <a:lnSpc>
                  <a:spcPts val="5688"/>
                </a:lnSpc>
                <a:buFont typeface="Arial"/>
                <a:buChar char="•"/>
              </a:pPr>
              <a:r>
                <a:rPr lang="en-US" sz="2400" dirty="0">
                  <a:solidFill>
                    <a:srgbClr val="000000"/>
                  </a:solidFill>
                  <a:latin typeface="Montserrat Light"/>
                  <a:ea typeface="Montserrat Light"/>
                  <a:cs typeface="Montserrat Light"/>
                  <a:sym typeface="Montserrat Light"/>
                </a:rPr>
                <a:t>Holdings information is available in the ESTER e-catalogue.</a:t>
              </a:r>
            </a:p>
            <a:p>
              <a:pPr marL="434340" lvl="1" indent="-217170" algn="l">
                <a:lnSpc>
                  <a:spcPts val="5688"/>
                </a:lnSpc>
                <a:buFont typeface="Arial"/>
                <a:buChar char="•"/>
              </a:pPr>
              <a:r>
                <a:rPr lang="en-US" sz="2400" dirty="0">
                  <a:solidFill>
                    <a:srgbClr val="000000"/>
                  </a:solidFill>
                  <a:latin typeface="Montserrat Light"/>
                  <a:ea typeface="Montserrat Light"/>
                  <a:cs typeface="Montserrat Light"/>
                  <a:sym typeface="Montserrat Light"/>
                </a:rPr>
                <a:t>Scientific databases</a:t>
              </a:r>
            </a:p>
            <a:p>
              <a:pPr marL="434340" lvl="1" indent="-217170" algn="l">
                <a:lnSpc>
                  <a:spcPts val="5688"/>
                </a:lnSpc>
                <a:buFont typeface="Arial"/>
                <a:buChar char="•"/>
              </a:pPr>
              <a:r>
                <a:rPr lang="en-US" sz="2400" dirty="0">
                  <a:solidFill>
                    <a:srgbClr val="000000"/>
                  </a:solidFill>
                  <a:latin typeface="Montserrat Light"/>
                  <a:ea typeface="Montserrat Light"/>
                  <a:cs typeface="Montserrat Light"/>
                  <a:sym typeface="Montserrat Light"/>
                </a:rPr>
                <a:t>Provides consultations and conducts information sessions.</a:t>
              </a:r>
            </a:p>
            <a:p>
              <a:pPr marL="434340" lvl="1" indent="-217170" algn="l">
                <a:lnSpc>
                  <a:spcPts val="5688"/>
                </a:lnSpc>
                <a:buFont typeface="Arial"/>
                <a:buChar char="•"/>
              </a:pPr>
              <a:r>
                <a:rPr lang="en-US" sz="2400" dirty="0">
                  <a:solidFill>
                    <a:srgbClr val="000000"/>
                  </a:solidFill>
                  <a:latin typeface="Montserrat Light"/>
                  <a:ea typeface="Montserrat Light"/>
                  <a:cs typeface="Montserrat Light"/>
                  <a:sym typeface="Montserrat Light"/>
                </a:rPr>
                <a:t>Individual rooms, group-work rooms, resting zone</a:t>
              </a:r>
            </a:p>
          </p:txBody>
        </p:sp>
      </p:grpSp>
      <p:grpSp>
        <p:nvGrpSpPr>
          <p:cNvPr id="15" name="Group 15"/>
          <p:cNvGrpSpPr/>
          <p:nvPr/>
        </p:nvGrpSpPr>
        <p:grpSpPr>
          <a:xfrm rot="-5400000">
            <a:off x="-3514302" y="2760338"/>
            <a:ext cx="10314868" cy="1085091"/>
            <a:chOff x="0" y="-119639"/>
            <a:chExt cx="13753158" cy="1446789"/>
          </a:xfrm>
        </p:grpSpPr>
        <p:sp>
          <p:nvSpPr>
            <p:cNvPr id="16" name="Freeform 16"/>
            <p:cNvSpPr/>
            <p:nvPr/>
          </p:nvSpPr>
          <p:spPr>
            <a:xfrm>
              <a:off x="0" y="0"/>
              <a:ext cx="10779514" cy="1327150"/>
            </a:xfrm>
            <a:custGeom>
              <a:avLst/>
              <a:gdLst/>
              <a:ahLst/>
              <a:cxnLst/>
              <a:rect l="l" t="t" r="r" b="b"/>
              <a:pathLst>
                <a:path w="10779514" h="1327150">
                  <a:moveTo>
                    <a:pt x="0" y="0"/>
                  </a:moveTo>
                  <a:lnTo>
                    <a:pt x="10779514" y="0"/>
                  </a:lnTo>
                  <a:lnTo>
                    <a:pt x="10779514" y="1327150"/>
                  </a:lnTo>
                  <a:lnTo>
                    <a:pt x="0" y="1327150"/>
                  </a:lnTo>
                  <a:close/>
                </a:path>
              </a:pathLst>
            </a:custGeom>
            <a:solidFill>
              <a:srgbClr val="000000">
                <a:alpha val="0"/>
              </a:srgbClr>
            </a:solidFill>
          </p:spPr>
          <p:txBody>
            <a:bodyPr/>
            <a:lstStyle/>
            <a:p>
              <a:endParaRPr lang="et-EE"/>
            </a:p>
          </p:txBody>
        </p:sp>
        <p:sp>
          <p:nvSpPr>
            <p:cNvPr id="17" name="TextBox 17"/>
            <p:cNvSpPr txBox="1"/>
            <p:nvPr/>
          </p:nvSpPr>
          <p:spPr>
            <a:xfrm>
              <a:off x="2973644" y="-119639"/>
              <a:ext cx="10779514" cy="1279525"/>
            </a:xfrm>
            <a:prstGeom prst="rect">
              <a:avLst/>
            </a:prstGeom>
          </p:spPr>
          <p:txBody>
            <a:bodyPr lIns="0" tIns="0" rIns="0" bIns="0" rtlCol="0" anchor="ctr"/>
            <a:lstStyle/>
            <a:p>
              <a:pPr algn="l">
                <a:lnSpc>
                  <a:spcPts val="4536"/>
                </a:lnSpc>
              </a:pPr>
              <a:r>
                <a:rPr lang="en-US" sz="4200" b="1" dirty="0">
                  <a:solidFill>
                    <a:srgbClr val="A6A6A6"/>
                  </a:solidFill>
                  <a:latin typeface="Montserrat Bold"/>
                  <a:ea typeface="Montserrat Bold"/>
                  <a:cs typeface="Montserrat Bold"/>
                  <a:sym typeface="Montserrat Bold"/>
                </a:rPr>
                <a:t>Library</a:t>
              </a:r>
            </a:p>
          </p:txBody>
        </p:sp>
      </p:grpSp>
      <p:sp>
        <p:nvSpPr>
          <p:cNvPr id="18" name="AutoShape 18"/>
          <p:cNvSpPr/>
          <p:nvPr/>
        </p:nvSpPr>
        <p:spPr>
          <a:xfrm rot="5380206" flipV="1">
            <a:off x="-333166" y="8317286"/>
            <a:ext cx="3909664" cy="20421"/>
          </a:xfrm>
          <a:prstGeom prst="line">
            <a:avLst/>
          </a:prstGeom>
          <a:ln w="28575" cap="rnd">
            <a:solidFill>
              <a:srgbClr val="3B8BBF"/>
            </a:solidFill>
            <a:prstDash val="solid"/>
            <a:headEnd type="none" w="sm" len="sm"/>
            <a:tailEnd type="none" w="sm" len="sm"/>
          </a:ln>
        </p:spPr>
        <p:txBody>
          <a:bodyPr/>
          <a:lstStyle/>
          <a:p>
            <a:endParaRPr lang="et-EE"/>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3F6F7"/>
            </a:solidFill>
          </p:spPr>
          <p:txBody>
            <a:bodyPr/>
            <a:lstStyle/>
            <a:p>
              <a:endParaRPr lang="et-EE"/>
            </a:p>
          </p:txBody>
        </p:sp>
      </p:grpSp>
      <p:sp>
        <p:nvSpPr>
          <p:cNvPr id="4" name="Freeform 4"/>
          <p:cNvSpPr/>
          <p:nvPr/>
        </p:nvSpPr>
        <p:spPr>
          <a:xfrm>
            <a:off x="125504" y="9338076"/>
            <a:ext cx="18028026" cy="870920"/>
          </a:xfrm>
          <a:custGeom>
            <a:avLst/>
            <a:gdLst/>
            <a:ahLst/>
            <a:cxnLst/>
            <a:rect l="l" t="t" r="r" b="b"/>
            <a:pathLst>
              <a:path w="18028026" h="870920">
                <a:moveTo>
                  <a:pt x="0" y="0"/>
                </a:moveTo>
                <a:lnTo>
                  <a:pt x="18028025" y="0"/>
                </a:lnTo>
                <a:lnTo>
                  <a:pt x="18028025" y="870920"/>
                </a:lnTo>
                <a:lnTo>
                  <a:pt x="0" y="870920"/>
                </a:lnTo>
                <a:lnTo>
                  <a:pt x="0" y="0"/>
                </a:lnTo>
                <a:close/>
              </a:path>
            </a:pathLst>
          </a:custGeom>
          <a:blipFill>
            <a:blip r:embed="rId2"/>
            <a:stretch>
              <a:fillRect/>
            </a:stretch>
          </a:blipFill>
        </p:spPr>
        <p:txBody>
          <a:bodyPr/>
          <a:lstStyle/>
          <a:p>
            <a:endParaRPr lang="et-EE"/>
          </a:p>
        </p:txBody>
      </p:sp>
      <p:grpSp>
        <p:nvGrpSpPr>
          <p:cNvPr id="5" name="Group 5"/>
          <p:cNvGrpSpPr/>
          <p:nvPr/>
        </p:nvGrpSpPr>
        <p:grpSpPr>
          <a:xfrm>
            <a:off x="4123389" y="8550645"/>
            <a:ext cx="10740639" cy="507831"/>
            <a:chOff x="0" y="0"/>
            <a:chExt cx="14320852" cy="677108"/>
          </a:xfrm>
        </p:grpSpPr>
        <p:sp>
          <p:nvSpPr>
            <p:cNvPr id="6" name="Freeform 6"/>
            <p:cNvSpPr/>
            <p:nvPr/>
          </p:nvSpPr>
          <p:spPr>
            <a:xfrm>
              <a:off x="0" y="0"/>
              <a:ext cx="14320853" cy="677108"/>
            </a:xfrm>
            <a:custGeom>
              <a:avLst/>
              <a:gdLst/>
              <a:ahLst/>
              <a:cxnLst/>
              <a:rect l="l" t="t" r="r" b="b"/>
              <a:pathLst>
                <a:path w="14320853" h="677108">
                  <a:moveTo>
                    <a:pt x="0" y="0"/>
                  </a:moveTo>
                  <a:lnTo>
                    <a:pt x="14320853" y="0"/>
                  </a:lnTo>
                  <a:lnTo>
                    <a:pt x="14320853" y="677108"/>
                  </a:lnTo>
                  <a:lnTo>
                    <a:pt x="0" y="677108"/>
                  </a:lnTo>
                  <a:close/>
                </a:path>
              </a:pathLst>
            </a:custGeom>
            <a:solidFill>
              <a:srgbClr val="000000">
                <a:alpha val="0"/>
              </a:srgbClr>
            </a:solidFill>
          </p:spPr>
          <p:txBody>
            <a:bodyPr/>
            <a:lstStyle/>
            <a:p>
              <a:endParaRPr lang="et-EE"/>
            </a:p>
          </p:txBody>
        </p:sp>
        <p:sp>
          <p:nvSpPr>
            <p:cNvPr id="7" name="TextBox 7"/>
            <p:cNvSpPr txBox="1"/>
            <p:nvPr/>
          </p:nvSpPr>
          <p:spPr>
            <a:xfrm>
              <a:off x="0" y="9525"/>
              <a:ext cx="14320852" cy="667583"/>
            </a:xfrm>
            <a:prstGeom prst="rect">
              <a:avLst/>
            </a:prstGeom>
          </p:spPr>
          <p:txBody>
            <a:bodyPr lIns="0" tIns="0" rIns="0" bIns="0" rtlCol="0" anchor="t"/>
            <a:lstStyle/>
            <a:p>
              <a:pPr marL="434340" lvl="1" indent="-217170" algn="l">
                <a:lnSpc>
                  <a:spcPts val="2879"/>
                </a:lnSpc>
                <a:buFont typeface="Arial"/>
                <a:buChar char="•"/>
              </a:pPr>
              <a:r>
                <a:rPr lang="en-US" sz="2400">
                  <a:solidFill>
                    <a:srgbClr val="000000"/>
                  </a:solidFill>
                  <a:latin typeface="Montserrat Light"/>
                  <a:ea typeface="Montserrat Light"/>
                  <a:cs typeface="Montserrat Light"/>
                  <a:sym typeface="Montserrat Light"/>
                </a:rPr>
                <a:t>Has been active since 1995</a:t>
              </a:r>
            </a:p>
          </p:txBody>
        </p:sp>
      </p:grpSp>
      <p:grpSp>
        <p:nvGrpSpPr>
          <p:cNvPr id="8" name="Group 8"/>
          <p:cNvGrpSpPr/>
          <p:nvPr/>
        </p:nvGrpSpPr>
        <p:grpSpPr>
          <a:xfrm rot="-5400000">
            <a:off x="-2408711" y="4010646"/>
            <a:ext cx="8084635" cy="995362"/>
            <a:chOff x="0" y="0"/>
            <a:chExt cx="10779514" cy="1327150"/>
          </a:xfrm>
        </p:grpSpPr>
        <p:sp>
          <p:nvSpPr>
            <p:cNvPr id="9" name="Freeform 9"/>
            <p:cNvSpPr/>
            <p:nvPr/>
          </p:nvSpPr>
          <p:spPr>
            <a:xfrm>
              <a:off x="0" y="0"/>
              <a:ext cx="10779514" cy="1327150"/>
            </a:xfrm>
            <a:custGeom>
              <a:avLst/>
              <a:gdLst/>
              <a:ahLst/>
              <a:cxnLst/>
              <a:rect l="l" t="t" r="r" b="b"/>
              <a:pathLst>
                <a:path w="10779514" h="1327150">
                  <a:moveTo>
                    <a:pt x="0" y="0"/>
                  </a:moveTo>
                  <a:lnTo>
                    <a:pt x="10779514" y="0"/>
                  </a:lnTo>
                  <a:lnTo>
                    <a:pt x="10779514" y="1327150"/>
                  </a:lnTo>
                  <a:lnTo>
                    <a:pt x="0" y="1327150"/>
                  </a:lnTo>
                  <a:close/>
                </a:path>
              </a:pathLst>
            </a:custGeom>
            <a:solidFill>
              <a:srgbClr val="000000">
                <a:alpha val="0"/>
              </a:srgbClr>
            </a:solidFill>
          </p:spPr>
          <p:txBody>
            <a:bodyPr/>
            <a:lstStyle/>
            <a:p>
              <a:endParaRPr lang="et-EE"/>
            </a:p>
          </p:txBody>
        </p:sp>
        <p:sp>
          <p:nvSpPr>
            <p:cNvPr id="10" name="TextBox 10"/>
            <p:cNvSpPr txBox="1"/>
            <p:nvPr/>
          </p:nvSpPr>
          <p:spPr>
            <a:xfrm>
              <a:off x="0" y="47625"/>
              <a:ext cx="10779514" cy="1279525"/>
            </a:xfrm>
            <a:prstGeom prst="rect">
              <a:avLst/>
            </a:prstGeom>
          </p:spPr>
          <p:txBody>
            <a:bodyPr lIns="0" tIns="0" rIns="0" bIns="0" rtlCol="0" anchor="ctr"/>
            <a:lstStyle/>
            <a:p>
              <a:pPr algn="l">
                <a:lnSpc>
                  <a:spcPts val="4536"/>
                </a:lnSpc>
              </a:pPr>
              <a:r>
                <a:rPr lang="en-US" sz="4200" b="1">
                  <a:solidFill>
                    <a:srgbClr val="A6A6A6"/>
                  </a:solidFill>
                  <a:latin typeface="Montserrat Bold"/>
                  <a:ea typeface="Montserrat Bold"/>
                  <a:cs typeface="Montserrat Bold"/>
                  <a:sym typeface="Montserrat Bold"/>
                </a:rPr>
                <a:t>Student Council</a:t>
              </a:r>
            </a:p>
          </p:txBody>
        </p:sp>
      </p:grpSp>
      <p:sp>
        <p:nvSpPr>
          <p:cNvPr id="11" name="AutoShape 11"/>
          <p:cNvSpPr/>
          <p:nvPr/>
        </p:nvSpPr>
        <p:spPr>
          <a:xfrm rot="5380206">
            <a:off x="811191" y="9455073"/>
            <a:ext cx="1654356" cy="0"/>
          </a:xfrm>
          <a:prstGeom prst="line">
            <a:avLst/>
          </a:prstGeom>
          <a:ln w="28575" cap="rnd">
            <a:solidFill>
              <a:srgbClr val="3B8BBF"/>
            </a:solidFill>
            <a:prstDash val="solid"/>
            <a:headEnd type="none" w="sm" len="sm"/>
            <a:tailEnd type="none" w="sm" len="sm"/>
          </a:ln>
        </p:spPr>
        <p:txBody>
          <a:bodyPr/>
          <a:lstStyle/>
          <a:p>
            <a:endParaRPr lang="et-EE"/>
          </a:p>
        </p:txBody>
      </p:sp>
      <p:sp>
        <p:nvSpPr>
          <p:cNvPr id="12" name="Freeform 12"/>
          <p:cNvSpPr/>
          <p:nvPr/>
        </p:nvSpPr>
        <p:spPr>
          <a:xfrm>
            <a:off x="4123389" y="1028700"/>
            <a:ext cx="11039819" cy="7359879"/>
          </a:xfrm>
          <a:custGeom>
            <a:avLst/>
            <a:gdLst/>
            <a:ahLst/>
            <a:cxnLst/>
            <a:rect l="l" t="t" r="r" b="b"/>
            <a:pathLst>
              <a:path w="11039819" h="7359879">
                <a:moveTo>
                  <a:pt x="0" y="0"/>
                </a:moveTo>
                <a:lnTo>
                  <a:pt x="11039819" y="0"/>
                </a:lnTo>
                <a:lnTo>
                  <a:pt x="11039819" y="7359879"/>
                </a:lnTo>
                <a:lnTo>
                  <a:pt x="0" y="7359879"/>
                </a:lnTo>
                <a:lnTo>
                  <a:pt x="0" y="0"/>
                </a:lnTo>
                <a:close/>
              </a:path>
            </a:pathLst>
          </a:custGeom>
          <a:blipFill>
            <a:blip r:embed="rId3"/>
            <a:stretch>
              <a:fillRect/>
            </a:stretch>
          </a:blipFill>
        </p:spPr>
        <p:txBody>
          <a:bodyPr/>
          <a:lstStyle/>
          <a:p>
            <a:endParaRPr lang="et-EE"/>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3F6F7"/>
            </a:solidFill>
          </p:spPr>
          <p:txBody>
            <a:bodyPr/>
            <a:lstStyle/>
            <a:p>
              <a:endParaRPr lang="et-EE"/>
            </a:p>
          </p:txBody>
        </p:sp>
      </p:grpSp>
      <p:grpSp>
        <p:nvGrpSpPr>
          <p:cNvPr id="4" name="Group 4"/>
          <p:cNvGrpSpPr/>
          <p:nvPr/>
        </p:nvGrpSpPr>
        <p:grpSpPr>
          <a:xfrm>
            <a:off x="5887849" y="-91306"/>
            <a:ext cx="18288000" cy="10387831"/>
            <a:chOff x="0" y="0"/>
            <a:chExt cx="24384000" cy="13850441"/>
          </a:xfrm>
        </p:grpSpPr>
        <p:pic>
          <p:nvPicPr>
            <p:cNvPr id="5" name="Picture 5"/>
            <p:cNvPicPr>
              <a:picLocks noChangeAspect="1"/>
            </p:cNvPicPr>
            <p:nvPr/>
          </p:nvPicPr>
          <p:blipFill>
            <a:blip r:embed="rId2"/>
            <a:srcRect t="7321" b="7321"/>
            <a:stretch>
              <a:fillRect/>
            </a:stretch>
          </p:blipFill>
          <p:spPr>
            <a:xfrm>
              <a:off x="0" y="0"/>
              <a:ext cx="24384000" cy="13850441"/>
            </a:xfrm>
            <a:prstGeom prst="rect">
              <a:avLst/>
            </a:prstGeom>
          </p:spPr>
        </p:pic>
      </p:grpSp>
      <p:grpSp>
        <p:nvGrpSpPr>
          <p:cNvPr id="6" name="Group 6"/>
          <p:cNvGrpSpPr/>
          <p:nvPr/>
        </p:nvGrpSpPr>
        <p:grpSpPr>
          <a:xfrm rot="-10800000">
            <a:off x="-395658" y="-91306"/>
            <a:ext cx="18078285" cy="11256065"/>
            <a:chOff x="0" y="0"/>
            <a:chExt cx="24104380" cy="15008087"/>
          </a:xfrm>
        </p:grpSpPr>
        <p:sp>
          <p:nvSpPr>
            <p:cNvPr id="7" name="Freeform 7"/>
            <p:cNvSpPr/>
            <p:nvPr/>
          </p:nvSpPr>
          <p:spPr>
            <a:xfrm rot="-10800000">
              <a:off x="0" y="0"/>
              <a:ext cx="15008087" cy="15008087"/>
            </a:xfrm>
            <a:custGeom>
              <a:avLst/>
              <a:gdLst/>
              <a:ahLst/>
              <a:cxnLst/>
              <a:rect l="l" t="t" r="r" b="b"/>
              <a:pathLst>
                <a:path w="15008087" h="15008087">
                  <a:moveTo>
                    <a:pt x="0" y="0"/>
                  </a:moveTo>
                  <a:lnTo>
                    <a:pt x="15008087" y="0"/>
                  </a:lnTo>
                  <a:lnTo>
                    <a:pt x="15008087" y="15008087"/>
                  </a:lnTo>
                  <a:lnTo>
                    <a:pt x="0" y="15008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grpSp>
          <p:nvGrpSpPr>
            <p:cNvPr id="8" name="Group 8"/>
            <p:cNvGrpSpPr/>
            <p:nvPr/>
          </p:nvGrpSpPr>
          <p:grpSpPr>
            <a:xfrm rot="-10800000">
              <a:off x="14969987" y="0"/>
              <a:ext cx="9134393" cy="15008087"/>
              <a:chOff x="0" y="0"/>
              <a:chExt cx="1804325" cy="2964560"/>
            </a:xfrm>
          </p:grpSpPr>
          <p:sp>
            <p:nvSpPr>
              <p:cNvPr id="9" name="Freeform 9"/>
              <p:cNvSpPr/>
              <p:nvPr/>
            </p:nvSpPr>
            <p:spPr>
              <a:xfrm>
                <a:off x="0" y="0"/>
                <a:ext cx="1804325" cy="2964560"/>
              </a:xfrm>
              <a:custGeom>
                <a:avLst/>
                <a:gdLst/>
                <a:ahLst/>
                <a:cxnLst/>
                <a:rect l="l" t="t" r="r" b="b"/>
                <a:pathLst>
                  <a:path w="1804325" h="2964560">
                    <a:moveTo>
                      <a:pt x="0" y="0"/>
                    </a:moveTo>
                    <a:lnTo>
                      <a:pt x="1804325" y="0"/>
                    </a:lnTo>
                    <a:lnTo>
                      <a:pt x="1804325" y="2964560"/>
                    </a:lnTo>
                    <a:lnTo>
                      <a:pt x="0" y="2964560"/>
                    </a:lnTo>
                    <a:close/>
                  </a:path>
                </a:pathLst>
              </a:custGeom>
              <a:solidFill>
                <a:srgbClr val="F3F6F7"/>
              </a:solidFill>
            </p:spPr>
            <p:txBody>
              <a:bodyPr/>
              <a:lstStyle/>
              <a:p>
                <a:endParaRPr lang="et-EE"/>
              </a:p>
            </p:txBody>
          </p:sp>
          <p:sp>
            <p:nvSpPr>
              <p:cNvPr id="10" name="TextBox 10"/>
              <p:cNvSpPr txBox="1"/>
              <p:nvPr/>
            </p:nvSpPr>
            <p:spPr>
              <a:xfrm>
                <a:off x="0" y="-38100"/>
                <a:ext cx="1804325" cy="3002660"/>
              </a:xfrm>
              <a:prstGeom prst="rect">
                <a:avLst/>
              </a:prstGeom>
            </p:spPr>
            <p:txBody>
              <a:bodyPr lIns="50800" tIns="50800" rIns="50800" bIns="50800" rtlCol="0" anchor="ctr"/>
              <a:lstStyle/>
              <a:p>
                <a:pPr algn="ctr">
                  <a:lnSpc>
                    <a:spcPts val="2659"/>
                  </a:lnSpc>
                  <a:spcBef>
                    <a:spcPct val="0"/>
                  </a:spcBef>
                </a:pPr>
                <a:endParaRPr/>
              </a:p>
            </p:txBody>
          </p:sp>
        </p:grpSp>
      </p:grpSp>
      <p:sp>
        <p:nvSpPr>
          <p:cNvPr id="11" name="Freeform 11"/>
          <p:cNvSpPr/>
          <p:nvPr/>
        </p:nvSpPr>
        <p:spPr>
          <a:xfrm>
            <a:off x="125504" y="9338076"/>
            <a:ext cx="18028026" cy="870920"/>
          </a:xfrm>
          <a:custGeom>
            <a:avLst/>
            <a:gdLst/>
            <a:ahLst/>
            <a:cxnLst/>
            <a:rect l="l" t="t" r="r" b="b"/>
            <a:pathLst>
              <a:path w="18028026" h="870920">
                <a:moveTo>
                  <a:pt x="0" y="0"/>
                </a:moveTo>
                <a:lnTo>
                  <a:pt x="18028025" y="0"/>
                </a:lnTo>
                <a:lnTo>
                  <a:pt x="18028025" y="870920"/>
                </a:lnTo>
                <a:lnTo>
                  <a:pt x="0" y="870920"/>
                </a:lnTo>
                <a:lnTo>
                  <a:pt x="0" y="0"/>
                </a:lnTo>
                <a:close/>
              </a:path>
            </a:pathLst>
          </a:custGeom>
          <a:blipFill>
            <a:blip r:embed="rId5"/>
            <a:stretch>
              <a:fillRect/>
            </a:stretch>
          </a:blipFill>
        </p:spPr>
        <p:txBody>
          <a:bodyPr/>
          <a:lstStyle/>
          <a:p>
            <a:endParaRPr lang="et-EE"/>
          </a:p>
        </p:txBody>
      </p:sp>
      <p:grpSp>
        <p:nvGrpSpPr>
          <p:cNvPr id="12" name="Group 12"/>
          <p:cNvGrpSpPr/>
          <p:nvPr/>
        </p:nvGrpSpPr>
        <p:grpSpPr>
          <a:xfrm>
            <a:off x="3013414" y="4807977"/>
            <a:ext cx="7780593" cy="2908488"/>
            <a:chOff x="0" y="0"/>
            <a:chExt cx="10374124" cy="3877984"/>
          </a:xfrm>
        </p:grpSpPr>
        <p:sp>
          <p:nvSpPr>
            <p:cNvPr id="13" name="Freeform 13"/>
            <p:cNvSpPr/>
            <p:nvPr/>
          </p:nvSpPr>
          <p:spPr>
            <a:xfrm>
              <a:off x="0" y="0"/>
              <a:ext cx="10374124" cy="3877984"/>
            </a:xfrm>
            <a:custGeom>
              <a:avLst/>
              <a:gdLst/>
              <a:ahLst/>
              <a:cxnLst/>
              <a:rect l="l" t="t" r="r" b="b"/>
              <a:pathLst>
                <a:path w="10374124" h="3877984">
                  <a:moveTo>
                    <a:pt x="0" y="0"/>
                  </a:moveTo>
                  <a:lnTo>
                    <a:pt x="10374124" y="0"/>
                  </a:lnTo>
                  <a:lnTo>
                    <a:pt x="10374124" y="3877984"/>
                  </a:lnTo>
                  <a:lnTo>
                    <a:pt x="0" y="3877984"/>
                  </a:lnTo>
                  <a:close/>
                </a:path>
              </a:pathLst>
            </a:custGeom>
            <a:solidFill>
              <a:srgbClr val="000000">
                <a:alpha val="0"/>
              </a:srgbClr>
            </a:solidFill>
          </p:spPr>
          <p:txBody>
            <a:bodyPr/>
            <a:lstStyle/>
            <a:p>
              <a:endParaRPr lang="et-EE"/>
            </a:p>
          </p:txBody>
        </p:sp>
        <p:sp>
          <p:nvSpPr>
            <p:cNvPr id="14" name="TextBox 14"/>
            <p:cNvSpPr txBox="1"/>
            <p:nvPr/>
          </p:nvSpPr>
          <p:spPr>
            <a:xfrm>
              <a:off x="0" y="0"/>
              <a:ext cx="10374124" cy="3877984"/>
            </a:xfrm>
            <a:prstGeom prst="rect">
              <a:avLst/>
            </a:prstGeom>
          </p:spPr>
          <p:txBody>
            <a:bodyPr lIns="0" tIns="0" rIns="0" bIns="0" rtlCol="0" anchor="t"/>
            <a:lstStyle/>
            <a:p>
              <a:pPr algn="l">
                <a:lnSpc>
                  <a:spcPts val="3600"/>
                </a:lnSpc>
              </a:pPr>
              <a:r>
                <a:rPr lang="en-US" sz="3000">
                  <a:solidFill>
                    <a:srgbClr val="000000"/>
                  </a:solidFill>
                  <a:latin typeface="Montserrat"/>
                  <a:ea typeface="Montserrat"/>
                  <a:cs typeface="Montserrat"/>
                  <a:sym typeface="Montserrat"/>
                </a:rPr>
                <a:t>Location: Nõmme tee 49</a:t>
              </a:r>
            </a:p>
            <a:p>
              <a:pPr algn="l">
                <a:lnSpc>
                  <a:spcPts val="3600"/>
                </a:lnSpc>
              </a:pPr>
              <a:endParaRPr lang="en-US" sz="3000">
                <a:solidFill>
                  <a:srgbClr val="000000"/>
                </a:solidFill>
                <a:latin typeface="Montserrat"/>
                <a:ea typeface="Montserrat"/>
                <a:cs typeface="Montserrat"/>
                <a:sym typeface="Montserrat"/>
              </a:endParaRPr>
            </a:p>
            <a:p>
              <a:pPr algn="l">
                <a:lnSpc>
                  <a:spcPts val="3600"/>
                </a:lnSpc>
              </a:pPr>
              <a:r>
                <a:rPr lang="en-US" sz="3000">
                  <a:solidFill>
                    <a:srgbClr val="000000"/>
                  </a:solidFill>
                  <a:latin typeface="Montserrat"/>
                  <a:ea typeface="Montserrat"/>
                  <a:cs typeface="Montserrat"/>
                  <a:sym typeface="Montserrat"/>
                </a:rPr>
                <a:t>Accommodates up to 200 students</a:t>
              </a:r>
            </a:p>
            <a:p>
              <a:pPr algn="l">
                <a:lnSpc>
                  <a:spcPts val="3600"/>
                </a:lnSpc>
              </a:pPr>
              <a:endParaRPr lang="en-US" sz="3000">
                <a:solidFill>
                  <a:srgbClr val="000000"/>
                </a:solidFill>
                <a:latin typeface="Montserrat"/>
                <a:ea typeface="Montserrat"/>
                <a:cs typeface="Montserrat"/>
                <a:sym typeface="Montserrat"/>
              </a:endParaRPr>
            </a:p>
            <a:p>
              <a:pPr algn="l">
                <a:lnSpc>
                  <a:spcPts val="3600"/>
                </a:lnSpc>
              </a:pPr>
              <a:r>
                <a:rPr lang="en-US" sz="3000">
                  <a:solidFill>
                    <a:srgbClr val="000000"/>
                  </a:solidFill>
                  <a:latin typeface="Montserrat"/>
                  <a:ea typeface="Montserrat"/>
                  <a:cs typeface="Montserrat"/>
                  <a:sym typeface="Montserrat"/>
                </a:rPr>
                <a:t>Virtual tour:</a:t>
              </a:r>
            </a:p>
            <a:p>
              <a:pPr algn="l">
                <a:lnSpc>
                  <a:spcPts val="3600"/>
                </a:lnSpc>
              </a:pPr>
              <a:r>
                <a:rPr lang="en-US" sz="3000" u="sng">
                  <a:solidFill>
                    <a:srgbClr val="000000"/>
                  </a:solidFill>
                  <a:latin typeface="Montserrat Light"/>
                  <a:ea typeface="Montserrat Light"/>
                  <a:cs typeface="Montserrat Light"/>
                  <a:sym typeface="Montserrat Light"/>
                  <a:hlinkClick r:id="rId6" tooltip="http://www.ttk.ee/virtuaaltuur"/>
                </a:rPr>
                <a:t>www.ttk.ee/virtuaaltuur </a:t>
              </a:r>
            </a:p>
          </p:txBody>
        </p:sp>
      </p:grpSp>
      <p:grpSp>
        <p:nvGrpSpPr>
          <p:cNvPr id="15" name="Group 15"/>
          <p:cNvGrpSpPr/>
          <p:nvPr/>
        </p:nvGrpSpPr>
        <p:grpSpPr>
          <a:xfrm rot="-5400000">
            <a:off x="-2399186" y="3819581"/>
            <a:ext cx="8084635" cy="995362"/>
            <a:chOff x="0" y="0"/>
            <a:chExt cx="10779514" cy="1327150"/>
          </a:xfrm>
        </p:grpSpPr>
        <p:sp>
          <p:nvSpPr>
            <p:cNvPr id="16" name="Freeform 16"/>
            <p:cNvSpPr/>
            <p:nvPr/>
          </p:nvSpPr>
          <p:spPr>
            <a:xfrm>
              <a:off x="0" y="0"/>
              <a:ext cx="10779514" cy="1327150"/>
            </a:xfrm>
            <a:custGeom>
              <a:avLst/>
              <a:gdLst/>
              <a:ahLst/>
              <a:cxnLst/>
              <a:rect l="l" t="t" r="r" b="b"/>
              <a:pathLst>
                <a:path w="10779514" h="1327150">
                  <a:moveTo>
                    <a:pt x="0" y="0"/>
                  </a:moveTo>
                  <a:lnTo>
                    <a:pt x="10779514" y="0"/>
                  </a:lnTo>
                  <a:lnTo>
                    <a:pt x="10779514" y="1327150"/>
                  </a:lnTo>
                  <a:lnTo>
                    <a:pt x="0" y="1327150"/>
                  </a:lnTo>
                  <a:close/>
                </a:path>
              </a:pathLst>
            </a:custGeom>
            <a:solidFill>
              <a:srgbClr val="000000">
                <a:alpha val="0"/>
              </a:srgbClr>
            </a:solidFill>
          </p:spPr>
          <p:txBody>
            <a:bodyPr/>
            <a:lstStyle/>
            <a:p>
              <a:endParaRPr lang="et-EE"/>
            </a:p>
          </p:txBody>
        </p:sp>
        <p:sp>
          <p:nvSpPr>
            <p:cNvPr id="17" name="TextBox 17"/>
            <p:cNvSpPr txBox="1"/>
            <p:nvPr/>
          </p:nvSpPr>
          <p:spPr>
            <a:xfrm>
              <a:off x="0" y="47625"/>
              <a:ext cx="10779514" cy="1279525"/>
            </a:xfrm>
            <a:prstGeom prst="rect">
              <a:avLst/>
            </a:prstGeom>
          </p:spPr>
          <p:txBody>
            <a:bodyPr lIns="0" tIns="0" rIns="0" bIns="0" rtlCol="0" anchor="ctr"/>
            <a:lstStyle/>
            <a:p>
              <a:pPr algn="l">
                <a:lnSpc>
                  <a:spcPts val="4536"/>
                </a:lnSpc>
              </a:pPr>
              <a:r>
                <a:rPr lang="en-US" sz="4200" b="1">
                  <a:solidFill>
                    <a:srgbClr val="A6A6A6"/>
                  </a:solidFill>
                  <a:latin typeface="Montserrat Bold"/>
                  <a:ea typeface="Montserrat Bold"/>
                  <a:cs typeface="Montserrat Bold"/>
                  <a:sym typeface="Montserrat Bold"/>
                </a:rPr>
                <a:t>Student Hostel</a:t>
              </a:r>
            </a:p>
          </p:txBody>
        </p:sp>
      </p:grpSp>
      <p:sp>
        <p:nvSpPr>
          <p:cNvPr id="18" name="AutoShape 18"/>
          <p:cNvSpPr/>
          <p:nvPr/>
        </p:nvSpPr>
        <p:spPr>
          <a:xfrm rot="5380206">
            <a:off x="811191" y="9455073"/>
            <a:ext cx="1654356" cy="0"/>
          </a:xfrm>
          <a:prstGeom prst="line">
            <a:avLst/>
          </a:prstGeom>
          <a:ln w="28575" cap="rnd">
            <a:solidFill>
              <a:srgbClr val="3B8BBF"/>
            </a:solidFill>
            <a:prstDash val="solid"/>
            <a:headEnd type="none" w="sm" len="sm"/>
            <a:tailEnd type="none" w="sm" len="sm"/>
          </a:ln>
        </p:spPr>
        <p:txBody>
          <a:bodyPr/>
          <a:lstStyle/>
          <a:p>
            <a:endParaRPr lang="et-EE"/>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8704" y="3210916"/>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3F6F7"/>
            </a:solidFill>
          </p:spPr>
          <p:txBody>
            <a:bodyPr/>
            <a:lstStyle/>
            <a:p>
              <a:endParaRPr lang="et-EE"/>
            </a:p>
          </p:txBody>
        </p:sp>
      </p:grpSp>
      <p:grpSp>
        <p:nvGrpSpPr>
          <p:cNvPr id="4" name="Group 4"/>
          <p:cNvGrpSpPr/>
          <p:nvPr/>
        </p:nvGrpSpPr>
        <p:grpSpPr>
          <a:xfrm>
            <a:off x="-4483" y="0"/>
            <a:ext cx="18288000" cy="10287000"/>
            <a:chOff x="0" y="0"/>
            <a:chExt cx="24384000" cy="13716000"/>
          </a:xfrm>
        </p:grpSpPr>
        <p:pic>
          <p:nvPicPr>
            <p:cNvPr id="5" name="Picture 5"/>
            <p:cNvPicPr>
              <a:picLocks noChangeAspect="1"/>
            </p:cNvPicPr>
            <p:nvPr/>
          </p:nvPicPr>
          <p:blipFill>
            <a:blip r:embed="rId2"/>
            <a:srcRect l="30" t="130" r="11101" b="24886"/>
            <a:stretch>
              <a:fillRect/>
            </a:stretch>
          </p:blipFill>
          <p:spPr>
            <a:xfrm>
              <a:off x="0" y="0"/>
              <a:ext cx="24384000" cy="13716000"/>
            </a:xfrm>
            <a:prstGeom prst="rect">
              <a:avLst/>
            </a:prstGeom>
          </p:spPr>
        </p:pic>
      </p:grpSp>
      <p:sp>
        <p:nvSpPr>
          <p:cNvPr id="6" name="Freeform 6"/>
          <p:cNvSpPr/>
          <p:nvPr/>
        </p:nvSpPr>
        <p:spPr>
          <a:xfrm>
            <a:off x="125504" y="9338076"/>
            <a:ext cx="18028026" cy="870920"/>
          </a:xfrm>
          <a:custGeom>
            <a:avLst/>
            <a:gdLst/>
            <a:ahLst/>
            <a:cxnLst/>
            <a:rect l="l" t="t" r="r" b="b"/>
            <a:pathLst>
              <a:path w="18028026" h="870920">
                <a:moveTo>
                  <a:pt x="0" y="0"/>
                </a:moveTo>
                <a:lnTo>
                  <a:pt x="18028025" y="0"/>
                </a:lnTo>
                <a:lnTo>
                  <a:pt x="18028025" y="870920"/>
                </a:lnTo>
                <a:lnTo>
                  <a:pt x="0" y="870920"/>
                </a:lnTo>
                <a:lnTo>
                  <a:pt x="0" y="0"/>
                </a:lnTo>
                <a:close/>
              </a:path>
            </a:pathLst>
          </a:custGeom>
          <a:blipFill>
            <a:blip r:embed="rId3"/>
            <a:stretch>
              <a:fillRect/>
            </a:stretch>
          </a:blipFill>
        </p:spPr>
        <p:txBody>
          <a:bodyPr/>
          <a:lstStyle/>
          <a:p>
            <a:endParaRPr lang="et-EE"/>
          </a:p>
        </p:txBody>
      </p:sp>
      <p:grpSp>
        <p:nvGrpSpPr>
          <p:cNvPr id="7" name="Group 7"/>
          <p:cNvGrpSpPr/>
          <p:nvPr/>
        </p:nvGrpSpPr>
        <p:grpSpPr>
          <a:xfrm>
            <a:off x="435822" y="-484533"/>
            <a:ext cx="18078285" cy="11256065"/>
            <a:chOff x="0" y="0"/>
            <a:chExt cx="24104380" cy="15008087"/>
          </a:xfrm>
        </p:grpSpPr>
        <p:sp>
          <p:nvSpPr>
            <p:cNvPr id="8" name="Freeform 8"/>
            <p:cNvSpPr/>
            <p:nvPr/>
          </p:nvSpPr>
          <p:spPr>
            <a:xfrm rot="-10800000">
              <a:off x="0" y="0"/>
              <a:ext cx="15008087" cy="15008087"/>
            </a:xfrm>
            <a:custGeom>
              <a:avLst/>
              <a:gdLst/>
              <a:ahLst/>
              <a:cxnLst/>
              <a:rect l="l" t="t" r="r" b="b"/>
              <a:pathLst>
                <a:path w="15008087" h="15008087">
                  <a:moveTo>
                    <a:pt x="0" y="0"/>
                  </a:moveTo>
                  <a:lnTo>
                    <a:pt x="15008087" y="0"/>
                  </a:lnTo>
                  <a:lnTo>
                    <a:pt x="15008087" y="15008087"/>
                  </a:lnTo>
                  <a:lnTo>
                    <a:pt x="0" y="150080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t-EE"/>
            </a:p>
          </p:txBody>
        </p:sp>
        <p:grpSp>
          <p:nvGrpSpPr>
            <p:cNvPr id="9" name="Group 9"/>
            <p:cNvGrpSpPr/>
            <p:nvPr/>
          </p:nvGrpSpPr>
          <p:grpSpPr>
            <a:xfrm rot="-10800000">
              <a:off x="14969987" y="0"/>
              <a:ext cx="9134393" cy="15008087"/>
              <a:chOff x="0" y="0"/>
              <a:chExt cx="1804325" cy="2964560"/>
            </a:xfrm>
          </p:grpSpPr>
          <p:sp>
            <p:nvSpPr>
              <p:cNvPr id="10" name="Freeform 10"/>
              <p:cNvSpPr/>
              <p:nvPr/>
            </p:nvSpPr>
            <p:spPr>
              <a:xfrm>
                <a:off x="0" y="0"/>
                <a:ext cx="1804325" cy="2964560"/>
              </a:xfrm>
              <a:custGeom>
                <a:avLst/>
                <a:gdLst/>
                <a:ahLst/>
                <a:cxnLst/>
                <a:rect l="l" t="t" r="r" b="b"/>
                <a:pathLst>
                  <a:path w="1804325" h="2964560">
                    <a:moveTo>
                      <a:pt x="0" y="0"/>
                    </a:moveTo>
                    <a:lnTo>
                      <a:pt x="1804325" y="0"/>
                    </a:lnTo>
                    <a:lnTo>
                      <a:pt x="1804325" y="2964560"/>
                    </a:lnTo>
                    <a:lnTo>
                      <a:pt x="0" y="2964560"/>
                    </a:lnTo>
                    <a:close/>
                  </a:path>
                </a:pathLst>
              </a:custGeom>
              <a:solidFill>
                <a:srgbClr val="F3F6F7"/>
              </a:solidFill>
            </p:spPr>
            <p:txBody>
              <a:bodyPr/>
              <a:lstStyle/>
              <a:p>
                <a:endParaRPr lang="et-EE"/>
              </a:p>
            </p:txBody>
          </p:sp>
          <p:sp>
            <p:nvSpPr>
              <p:cNvPr id="11" name="TextBox 11"/>
              <p:cNvSpPr txBox="1"/>
              <p:nvPr/>
            </p:nvSpPr>
            <p:spPr>
              <a:xfrm>
                <a:off x="0" y="-38100"/>
                <a:ext cx="1804325" cy="3002660"/>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12" name="Group 12"/>
          <p:cNvGrpSpPr/>
          <p:nvPr/>
        </p:nvGrpSpPr>
        <p:grpSpPr>
          <a:xfrm>
            <a:off x="9617496" y="1358410"/>
            <a:ext cx="7541498" cy="2537308"/>
            <a:chOff x="0" y="0"/>
            <a:chExt cx="9073591" cy="3052774"/>
          </a:xfrm>
        </p:grpSpPr>
        <p:sp>
          <p:nvSpPr>
            <p:cNvPr id="13" name="Freeform 13"/>
            <p:cNvSpPr/>
            <p:nvPr/>
          </p:nvSpPr>
          <p:spPr>
            <a:xfrm>
              <a:off x="0" y="0"/>
              <a:ext cx="9073591" cy="3052775"/>
            </a:xfrm>
            <a:custGeom>
              <a:avLst/>
              <a:gdLst/>
              <a:ahLst/>
              <a:cxnLst/>
              <a:rect l="l" t="t" r="r" b="b"/>
              <a:pathLst>
                <a:path w="9073591" h="3052775">
                  <a:moveTo>
                    <a:pt x="0" y="0"/>
                  </a:moveTo>
                  <a:lnTo>
                    <a:pt x="9073591" y="0"/>
                  </a:lnTo>
                  <a:lnTo>
                    <a:pt x="9073591" y="3052775"/>
                  </a:lnTo>
                  <a:lnTo>
                    <a:pt x="0" y="3052775"/>
                  </a:lnTo>
                  <a:close/>
                </a:path>
              </a:pathLst>
            </a:custGeom>
            <a:solidFill>
              <a:srgbClr val="000000">
                <a:alpha val="0"/>
              </a:srgbClr>
            </a:solidFill>
          </p:spPr>
          <p:txBody>
            <a:bodyPr/>
            <a:lstStyle/>
            <a:p>
              <a:endParaRPr lang="et-EE"/>
            </a:p>
          </p:txBody>
        </p:sp>
        <p:sp>
          <p:nvSpPr>
            <p:cNvPr id="14" name="TextBox 14"/>
            <p:cNvSpPr txBox="1"/>
            <p:nvPr/>
          </p:nvSpPr>
          <p:spPr>
            <a:xfrm>
              <a:off x="0" y="0"/>
              <a:ext cx="9073591" cy="3052774"/>
            </a:xfrm>
            <a:prstGeom prst="rect">
              <a:avLst/>
            </a:prstGeom>
          </p:spPr>
          <p:txBody>
            <a:bodyPr lIns="0" tIns="0" rIns="0" bIns="0" rtlCol="0" anchor="t"/>
            <a:lstStyle/>
            <a:p>
              <a:pPr algn="r">
                <a:lnSpc>
                  <a:spcPts val="8640"/>
                </a:lnSpc>
              </a:pPr>
              <a:r>
                <a:rPr lang="en-US" sz="7200">
                  <a:solidFill>
                    <a:srgbClr val="2683C6"/>
                  </a:solidFill>
                  <a:latin typeface="Montserrat"/>
                  <a:ea typeface="Montserrat"/>
                  <a:cs typeface="Montserrat"/>
                  <a:sym typeface="Montserrat"/>
                </a:rPr>
                <a:t>LET'S STAY CONNECTED</a:t>
              </a:r>
            </a:p>
          </p:txBody>
        </p:sp>
      </p:grpSp>
      <p:grpSp>
        <p:nvGrpSpPr>
          <p:cNvPr id="15" name="Group 15"/>
          <p:cNvGrpSpPr/>
          <p:nvPr/>
        </p:nvGrpSpPr>
        <p:grpSpPr>
          <a:xfrm>
            <a:off x="9474965" y="4795952"/>
            <a:ext cx="7684029" cy="5027752"/>
            <a:chOff x="0" y="0"/>
            <a:chExt cx="10245372" cy="6703670"/>
          </a:xfrm>
        </p:grpSpPr>
        <p:sp>
          <p:nvSpPr>
            <p:cNvPr id="16" name="Freeform 16"/>
            <p:cNvSpPr/>
            <p:nvPr/>
          </p:nvSpPr>
          <p:spPr>
            <a:xfrm>
              <a:off x="0" y="0"/>
              <a:ext cx="10245372" cy="6703670"/>
            </a:xfrm>
            <a:custGeom>
              <a:avLst/>
              <a:gdLst/>
              <a:ahLst/>
              <a:cxnLst/>
              <a:rect l="l" t="t" r="r" b="b"/>
              <a:pathLst>
                <a:path w="10245372" h="6703670">
                  <a:moveTo>
                    <a:pt x="0" y="0"/>
                  </a:moveTo>
                  <a:lnTo>
                    <a:pt x="10245372" y="0"/>
                  </a:lnTo>
                  <a:lnTo>
                    <a:pt x="10245372" y="6703670"/>
                  </a:lnTo>
                  <a:lnTo>
                    <a:pt x="0" y="6703670"/>
                  </a:lnTo>
                  <a:close/>
                </a:path>
              </a:pathLst>
            </a:custGeom>
            <a:solidFill>
              <a:srgbClr val="545454">
                <a:alpha val="0"/>
              </a:srgbClr>
            </a:solidFill>
          </p:spPr>
          <p:txBody>
            <a:bodyPr/>
            <a:lstStyle/>
            <a:p>
              <a:endParaRPr lang="et-EE"/>
            </a:p>
          </p:txBody>
        </p:sp>
        <p:sp>
          <p:nvSpPr>
            <p:cNvPr id="17" name="TextBox 17"/>
            <p:cNvSpPr txBox="1"/>
            <p:nvPr/>
          </p:nvSpPr>
          <p:spPr>
            <a:xfrm>
              <a:off x="0" y="-114300"/>
              <a:ext cx="10245372" cy="6817970"/>
            </a:xfrm>
            <a:prstGeom prst="rect">
              <a:avLst/>
            </a:prstGeom>
          </p:spPr>
          <p:txBody>
            <a:bodyPr lIns="0" tIns="0" rIns="0" bIns="0" rtlCol="0" anchor="t"/>
            <a:lstStyle/>
            <a:p>
              <a:pPr algn="r">
                <a:lnSpc>
                  <a:spcPts val="4176"/>
                </a:lnSpc>
              </a:pPr>
              <a:r>
                <a:rPr lang="en-US" sz="2400" dirty="0">
                  <a:solidFill>
                    <a:srgbClr val="545454"/>
                  </a:solidFill>
                  <a:latin typeface="Montserrat"/>
                  <a:ea typeface="Montserrat"/>
                  <a:cs typeface="Montserrat"/>
                  <a:sym typeface="Montserrat"/>
                </a:rPr>
                <a:t>Tallinn Health University of Applied Sciences</a:t>
              </a:r>
            </a:p>
            <a:p>
              <a:pPr algn="r">
                <a:lnSpc>
                  <a:spcPts val="4176"/>
                </a:lnSpc>
              </a:pPr>
              <a:r>
                <a:rPr lang="en-US" sz="2400" dirty="0" err="1">
                  <a:solidFill>
                    <a:srgbClr val="545454"/>
                  </a:solidFill>
                  <a:latin typeface="Montserrat"/>
                  <a:ea typeface="Montserrat"/>
                  <a:cs typeface="Montserrat"/>
                  <a:sym typeface="Montserrat"/>
                </a:rPr>
                <a:t>Kännu</a:t>
              </a:r>
              <a:r>
                <a:rPr lang="en-US" sz="2400" dirty="0">
                  <a:solidFill>
                    <a:srgbClr val="545454"/>
                  </a:solidFill>
                  <a:latin typeface="Montserrat"/>
                  <a:ea typeface="Montserrat"/>
                  <a:cs typeface="Montserrat"/>
                  <a:sym typeface="Montserrat"/>
                </a:rPr>
                <a:t> 67, 13418 Tallinn</a:t>
              </a:r>
            </a:p>
            <a:p>
              <a:pPr algn="r">
                <a:lnSpc>
                  <a:spcPts val="4176"/>
                </a:lnSpc>
              </a:pPr>
              <a:r>
                <a:rPr lang="en-US" sz="2400" dirty="0">
                  <a:solidFill>
                    <a:srgbClr val="545454"/>
                  </a:solidFill>
                  <a:latin typeface="Montserrat"/>
                  <a:ea typeface="Montserrat"/>
                  <a:cs typeface="Montserrat"/>
                  <a:sym typeface="Montserrat"/>
                </a:rPr>
                <a:t>Phone: +372 671 1701</a:t>
              </a:r>
            </a:p>
            <a:p>
              <a:pPr algn="r">
                <a:lnSpc>
                  <a:spcPts val="4176"/>
                </a:lnSpc>
              </a:pPr>
              <a:r>
                <a:rPr lang="en-US" sz="2400" dirty="0">
                  <a:solidFill>
                    <a:srgbClr val="545454"/>
                  </a:solidFill>
                  <a:latin typeface="Montserrat"/>
                  <a:ea typeface="Montserrat"/>
                  <a:cs typeface="Montserrat"/>
                  <a:sym typeface="Montserrat"/>
                </a:rPr>
                <a:t>Email: </a:t>
              </a:r>
              <a:r>
                <a:rPr lang="en-US" sz="2400" u="sng" dirty="0">
                  <a:solidFill>
                    <a:srgbClr val="545454"/>
                  </a:solidFill>
                  <a:latin typeface="Montserrat"/>
                  <a:ea typeface="Montserrat"/>
                  <a:cs typeface="Montserrat"/>
                  <a:sym typeface="Montserrat"/>
                  <a:hlinkClick r:id="rId6" tooltip="mailto:info@ttk.ee"/>
                </a:rPr>
                <a:t>info@ttk.ee</a:t>
              </a:r>
            </a:p>
            <a:p>
              <a:pPr algn="r">
                <a:lnSpc>
                  <a:spcPts val="4176"/>
                </a:lnSpc>
              </a:pPr>
              <a:r>
                <a:rPr lang="en-US" sz="2400" u="sng" dirty="0">
                  <a:solidFill>
                    <a:srgbClr val="545454"/>
                  </a:solidFill>
                  <a:latin typeface="Montserrat"/>
                  <a:ea typeface="Montserrat"/>
                  <a:cs typeface="Montserrat"/>
                  <a:sym typeface="Montserrat"/>
                  <a:hlinkClick r:id="rId7" tooltip="https://www.ttk.ee/et"/>
                </a:rPr>
                <a:t>https://www.ttk.ee/en</a:t>
              </a:r>
              <a:endParaRPr lang="en-US" sz="2400" u="sng" dirty="0">
                <a:solidFill>
                  <a:srgbClr val="545454"/>
                </a:solidFill>
                <a:latin typeface="Montserrat"/>
                <a:ea typeface="Montserrat"/>
                <a:cs typeface="Montserrat"/>
                <a:sym typeface="Montserrat"/>
                <a:hlinkClick r:id="rId8" tooltip="https://www.ttk.ee/et"/>
              </a:endParaRPr>
            </a:p>
            <a:p>
              <a:pPr algn="r">
                <a:lnSpc>
                  <a:spcPts val="4176"/>
                </a:lnSpc>
              </a:pPr>
              <a:r>
                <a:rPr lang="en-US" sz="2400" u="sng" dirty="0" err="1">
                  <a:solidFill>
                    <a:srgbClr val="545454"/>
                  </a:solidFill>
                  <a:latin typeface="Montserrat"/>
                  <a:ea typeface="Montserrat"/>
                  <a:cs typeface="Montserrat"/>
                  <a:sym typeface="Montserrat"/>
                  <a:hlinkClick r:id="rId9" tooltip="https://www.facebook.com/tervisekool"/>
                </a:rPr>
                <a:t>tervisekool</a:t>
              </a:r>
              <a:endParaRPr lang="en-US" sz="2400" u="sng" dirty="0">
                <a:solidFill>
                  <a:srgbClr val="545454"/>
                </a:solidFill>
                <a:latin typeface="Montserrat"/>
                <a:ea typeface="Montserrat"/>
                <a:cs typeface="Montserrat"/>
                <a:sym typeface="Montserrat"/>
                <a:hlinkClick r:id="rId9" tooltip="https://www.facebook.com/tervisekool"/>
              </a:endParaRPr>
            </a:p>
            <a:p>
              <a:pPr algn="r">
                <a:lnSpc>
                  <a:spcPts val="4176"/>
                </a:lnSpc>
              </a:pPr>
              <a:r>
                <a:rPr lang="en-US" sz="2400" u="sng" dirty="0" err="1">
                  <a:solidFill>
                    <a:srgbClr val="545454"/>
                  </a:solidFill>
                  <a:latin typeface="Montserrat"/>
                  <a:ea typeface="Montserrat"/>
                  <a:cs typeface="Montserrat"/>
                  <a:sym typeface="Montserrat"/>
                  <a:hlinkClick r:id="rId10" tooltip="https://www.instagram.com/tervise_kool/"/>
                </a:rPr>
                <a:t>tervise_kool</a:t>
              </a:r>
              <a:endParaRPr lang="en-US" sz="2400" u="sng" dirty="0">
                <a:solidFill>
                  <a:srgbClr val="545454"/>
                </a:solidFill>
                <a:latin typeface="Montserrat"/>
                <a:ea typeface="Montserrat"/>
                <a:cs typeface="Montserrat"/>
                <a:sym typeface="Montserrat"/>
                <a:hlinkClick r:id="rId10" tooltip="https://www.instagram.com/tervise_kool/"/>
              </a:endParaRPr>
            </a:p>
            <a:p>
              <a:pPr algn="r">
                <a:lnSpc>
                  <a:spcPts val="4176"/>
                </a:lnSpc>
              </a:pPr>
              <a:r>
                <a:rPr lang="en-US" sz="2400" u="sng" dirty="0">
                  <a:solidFill>
                    <a:srgbClr val="545454"/>
                  </a:solidFill>
                  <a:latin typeface="Montserrat"/>
                  <a:ea typeface="Montserrat"/>
                  <a:cs typeface="Montserrat"/>
                  <a:sym typeface="Montserrat"/>
                  <a:hlinkClick r:id="rId11" tooltip="http://linkedin.com/company/tallinn-health-care-college"/>
                </a:rPr>
                <a:t>Tallinna Tervishoiu Kõrgkool</a:t>
              </a:r>
            </a:p>
            <a:p>
              <a:pPr algn="r">
                <a:lnSpc>
                  <a:spcPts val="4176"/>
                </a:lnSpc>
              </a:pPr>
              <a:endParaRPr lang="en-US" sz="2400" u="sng" dirty="0">
                <a:solidFill>
                  <a:srgbClr val="545454"/>
                </a:solidFill>
                <a:latin typeface="Montserrat"/>
                <a:ea typeface="Montserrat"/>
                <a:cs typeface="Montserrat"/>
                <a:sym typeface="Montserrat"/>
                <a:hlinkClick r:id="rId11" tooltip="http://linkedin.com/company/tallinn-health-care-college"/>
              </a:endParaRPr>
            </a:p>
          </p:txBody>
        </p:sp>
      </p:grpSp>
      <p:sp>
        <p:nvSpPr>
          <p:cNvPr id="18" name="Freeform 18"/>
          <p:cNvSpPr/>
          <p:nvPr/>
        </p:nvSpPr>
        <p:spPr>
          <a:xfrm>
            <a:off x="14745847" y="7814954"/>
            <a:ext cx="370680" cy="370680"/>
          </a:xfrm>
          <a:custGeom>
            <a:avLst/>
            <a:gdLst/>
            <a:ahLst/>
            <a:cxnLst/>
            <a:rect l="l" t="t" r="r" b="b"/>
            <a:pathLst>
              <a:path w="370680" h="370680">
                <a:moveTo>
                  <a:pt x="0" y="0"/>
                </a:moveTo>
                <a:lnTo>
                  <a:pt x="370679" y="0"/>
                </a:lnTo>
                <a:lnTo>
                  <a:pt x="370679" y="370679"/>
                </a:lnTo>
                <a:lnTo>
                  <a:pt x="0" y="3706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t-EE"/>
          </a:p>
        </p:txBody>
      </p:sp>
      <p:sp>
        <p:nvSpPr>
          <p:cNvPr id="19" name="Freeform 19"/>
          <p:cNvSpPr/>
          <p:nvPr/>
        </p:nvSpPr>
        <p:spPr>
          <a:xfrm>
            <a:off x="14745847" y="8354416"/>
            <a:ext cx="370680" cy="370680"/>
          </a:xfrm>
          <a:custGeom>
            <a:avLst/>
            <a:gdLst/>
            <a:ahLst/>
            <a:cxnLst/>
            <a:rect l="l" t="t" r="r" b="b"/>
            <a:pathLst>
              <a:path w="370680" h="370680">
                <a:moveTo>
                  <a:pt x="0" y="0"/>
                </a:moveTo>
                <a:lnTo>
                  <a:pt x="370679" y="0"/>
                </a:lnTo>
                <a:lnTo>
                  <a:pt x="370679" y="370679"/>
                </a:lnTo>
                <a:lnTo>
                  <a:pt x="0" y="3706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t-EE"/>
          </a:p>
        </p:txBody>
      </p:sp>
      <p:sp>
        <p:nvSpPr>
          <p:cNvPr id="20" name="Freeform 20"/>
          <p:cNvSpPr/>
          <p:nvPr/>
        </p:nvSpPr>
        <p:spPr>
          <a:xfrm>
            <a:off x="12240307" y="8851632"/>
            <a:ext cx="406668" cy="406668"/>
          </a:xfrm>
          <a:custGeom>
            <a:avLst/>
            <a:gdLst/>
            <a:ahLst/>
            <a:cxnLst/>
            <a:rect l="l" t="t" r="r" b="b"/>
            <a:pathLst>
              <a:path w="406668" h="406668">
                <a:moveTo>
                  <a:pt x="0" y="0"/>
                </a:moveTo>
                <a:lnTo>
                  <a:pt x="406668" y="0"/>
                </a:lnTo>
                <a:lnTo>
                  <a:pt x="406668" y="406668"/>
                </a:lnTo>
                <a:lnTo>
                  <a:pt x="0" y="40666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t-EE"/>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3F6F7"/>
            </a:solidFill>
          </p:spPr>
          <p:txBody>
            <a:bodyPr/>
            <a:lstStyle/>
            <a:p>
              <a:endParaRPr lang="et-EE"/>
            </a:p>
          </p:txBody>
        </p:sp>
      </p:grpSp>
      <p:grpSp>
        <p:nvGrpSpPr>
          <p:cNvPr id="4" name="Group 4"/>
          <p:cNvGrpSpPr/>
          <p:nvPr/>
        </p:nvGrpSpPr>
        <p:grpSpPr>
          <a:xfrm>
            <a:off x="4762" y="0"/>
            <a:ext cx="18288000" cy="10287000"/>
            <a:chOff x="0" y="0"/>
            <a:chExt cx="24384000" cy="13716000"/>
          </a:xfrm>
        </p:grpSpPr>
        <p:pic>
          <p:nvPicPr>
            <p:cNvPr id="5" name="Picture 5"/>
            <p:cNvPicPr>
              <a:picLocks noChangeAspect="1"/>
            </p:cNvPicPr>
            <p:nvPr/>
          </p:nvPicPr>
          <p:blipFill>
            <a:blip r:embed="rId2"/>
            <a:srcRect l="228" t="29270" r="5826" b="31144"/>
            <a:stretch>
              <a:fillRect/>
            </a:stretch>
          </p:blipFill>
          <p:spPr>
            <a:xfrm>
              <a:off x="0" y="0"/>
              <a:ext cx="24384000" cy="13716000"/>
            </a:xfrm>
            <a:prstGeom prst="rect">
              <a:avLst/>
            </a:prstGeom>
          </p:spPr>
        </p:pic>
      </p:grpSp>
      <p:grpSp>
        <p:nvGrpSpPr>
          <p:cNvPr id="6" name="Group 6"/>
          <p:cNvGrpSpPr/>
          <p:nvPr/>
        </p:nvGrpSpPr>
        <p:grpSpPr>
          <a:xfrm rot="-10800000">
            <a:off x="-90867" y="-91306"/>
            <a:ext cx="18078285" cy="11256065"/>
            <a:chOff x="0" y="0"/>
            <a:chExt cx="24104380" cy="15008087"/>
          </a:xfrm>
        </p:grpSpPr>
        <p:sp>
          <p:nvSpPr>
            <p:cNvPr id="7" name="Freeform 7"/>
            <p:cNvSpPr/>
            <p:nvPr/>
          </p:nvSpPr>
          <p:spPr>
            <a:xfrm rot="-10800000">
              <a:off x="0" y="0"/>
              <a:ext cx="15008087" cy="15008087"/>
            </a:xfrm>
            <a:custGeom>
              <a:avLst/>
              <a:gdLst/>
              <a:ahLst/>
              <a:cxnLst/>
              <a:rect l="l" t="t" r="r" b="b"/>
              <a:pathLst>
                <a:path w="15008087" h="15008087">
                  <a:moveTo>
                    <a:pt x="0" y="0"/>
                  </a:moveTo>
                  <a:lnTo>
                    <a:pt x="15008087" y="0"/>
                  </a:lnTo>
                  <a:lnTo>
                    <a:pt x="15008087" y="15008087"/>
                  </a:lnTo>
                  <a:lnTo>
                    <a:pt x="0" y="15008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grpSp>
          <p:nvGrpSpPr>
            <p:cNvPr id="8" name="Group 8"/>
            <p:cNvGrpSpPr/>
            <p:nvPr/>
          </p:nvGrpSpPr>
          <p:grpSpPr>
            <a:xfrm rot="-10800000">
              <a:off x="14969987" y="0"/>
              <a:ext cx="9134393" cy="15008087"/>
              <a:chOff x="0" y="0"/>
              <a:chExt cx="1804325" cy="2964560"/>
            </a:xfrm>
          </p:grpSpPr>
          <p:sp>
            <p:nvSpPr>
              <p:cNvPr id="9" name="Freeform 9"/>
              <p:cNvSpPr/>
              <p:nvPr/>
            </p:nvSpPr>
            <p:spPr>
              <a:xfrm>
                <a:off x="0" y="0"/>
                <a:ext cx="1804325" cy="2964560"/>
              </a:xfrm>
              <a:custGeom>
                <a:avLst/>
                <a:gdLst/>
                <a:ahLst/>
                <a:cxnLst/>
                <a:rect l="l" t="t" r="r" b="b"/>
                <a:pathLst>
                  <a:path w="1804325" h="2964560">
                    <a:moveTo>
                      <a:pt x="0" y="0"/>
                    </a:moveTo>
                    <a:lnTo>
                      <a:pt x="1804325" y="0"/>
                    </a:lnTo>
                    <a:lnTo>
                      <a:pt x="1804325" y="2964560"/>
                    </a:lnTo>
                    <a:lnTo>
                      <a:pt x="0" y="2964560"/>
                    </a:lnTo>
                    <a:close/>
                  </a:path>
                </a:pathLst>
              </a:custGeom>
              <a:solidFill>
                <a:srgbClr val="F3F6F7"/>
              </a:solidFill>
            </p:spPr>
            <p:txBody>
              <a:bodyPr/>
              <a:lstStyle/>
              <a:p>
                <a:endParaRPr lang="et-EE"/>
              </a:p>
            </p:txBody>
          </p:sp>
          <p:sp>
            <p:nvSpPr>
              <p:cNvPr id="10" name="TextBox 10"/>
              <p:cNvSpPr txBox="1"/>
              <p:nvPr/>
            </p:nvSpPr>
            <p:spPr>
              <a:xfrm>
                <a:off x="0" y="-38100"/>
                <a:ext cx="1804325" cy="3002660"/>
              </a:xfrm>
              <a:prstGeom prst="rect">
                <a:avLst/>
              </a:prstGeom>
            </p:spPr>
            <p:txBody>
              <a:bodyPr lIns="50800" tIns="50800" rIns="50800" bIns="50800" rtlCol="0" anchor="ctr"/>
              <a:lstStyle/>
              <a:p>
                <a:pPr algn="ctr">
                  <a:lnSpc>
                    <a:spcPts val="2659"/>
                  </a:lnSpc>
                  <a:spcBef>
                    <a:spcPct val="0"/>
                  </a:spcBef>
                </a:pPr>
                <a:endParaRPr/>
              </a:p>
            </p:txBody>
          </p:sp>
        </p:grpSp>
      </p:grpSp>
      <p:sp>
        <p:nvSpPr>
          <p:cNvPr id="11" name="Freeform 11"/>
          <p:cNvSpPr/>
          <p:nvPr/>
        </p:nvSpPr>
        <p:spPr>
          <a:xfrm>
            <a:off x="125504" y="9338076"/>
            <a:ext cx="14497541" cy="870920"/>
          </a:xfrm>
          <a:custGeom>
            <a:avLst/>
            <a:gdLst/>
            <a:ahLst/>
            <a:cxnLst/>
            <a:rect l="l" t="t" r="r" b="b"/>
            <a:pathLst>
              <a:path w="14497541" h="870920">
                <a:moveTo>
                  <a:pt x="0" y="0"/>
                </a:moveTo>
                <a:lnTo>
                  <a:pt x="14497540" y="0"/>
                </a:lnTo>
                <a:lnTo>
                  <a:pt x="14497540" y="870920"/>
                </a:lnTo>
                <a:lnTo>
                  <a:pt x="0" y="870920"/>
                </a:lnTo>
                <a:lnTo>
                  <a:pt x="0" y="0"/>
                </a:lnTo>
                <a:close/>
              </a:path>
            </a:pathLst>
          </a:custGeom>
          <a:blipFill>
            <a:blip r:embed="rId5"/>
            <a:stretch>
              <a:fillRect r="-24352"/>
            </a:stretch>
          </a:blipFill>
        </p:spPr>
        <p:txBody>
          <a:bodyPr/>
          <a:lstStyle/>
          <a:p>
            <a:endParaRPr lang="et-EE"/>
          </a:p>
        </p:txBody>
      </p:sp>
      <p:sp>
        <p:nvSpPr>
          <p:cNvPr id="12" name="AutoShape 12"/>
          <p:cNvSpPr/>
          <p:nvPr/>
        </p:nvSpPr>
        <p:spPr>
          <a:xfrm rot="5376943">
            <a:off x="928276" y="9572158"/>
            <a:ext cx="1420190" cy="0"/>
          </a:xfrm>
          <a:prstGeom prst="line">
            <a:avLst/>
          </a:prstGeom>
          <a:ln w="28575" cap="rnd">
            <a:solidFill>
              <a:srgbClr val="3B8BBF"/>
            </a:solidFill>
            <a:prstDash val="solid"/>
            <a:headEnd type="none" w="sm" len="sm"/>
            <a:tailEnd type="none" w="sm" len="sm"/>
          </a:ln>
        </p:spPr>
        <p:txBody>
          <a:bodyPr/>
          <a:lstStyle/>
          <a:p>
            <a:endParaRPr lang="et-EE"/>
          </a:p>
        </p:txBody>
      </p:sp>
      <p:grpSp>
        <p:nvGrpSpPr>
          <p:cNvPr id="13" name="Group 13"/>
          <p:cNvGrpSpPr/>
          <p:nvPr/>
        </p:nvGrpSpPr>
        <p:grpSpPr>
          <a:xfrm rot="-5400000">
            <a:off x="-2667104" y="3735669"/>
            <a:ext cx="8601424" cy="1409167"/>
            <a:chOff x="0" y="0"/>
            <a:chExt cx="11468566" cy="1878889"/>
          </a:xfrm>
        </p:grpSpPr>
        <p:sp>
          <p:nvSpPr>
            <p:cNvPr id="14" name="Freeform 14"/>
            <p:cNvSpPr/>
            <p:nvPr/>
          </p:nvSpPr>
          <p:spPr>
            <a:xfrm>
              <a:off x="0" y="0"/>
              <a:ext cx="11468566" cy="1878889"/>
            </a:xfrm>
            <a:custGeom>
              <a:avLst/>
              <a:gdLst/>
              <a:ahLst/>
              <a:cxnLst/>
              <a:rect l="l" t="t" r="r" b="b"/>
              <a:pathLst>
                <a:path w="11468566" h="1878889">
                  <a:moveTo>
                    <a:pt x="0" y="0"/>
                  </a:moveTo>
                  <a:lnTo>
                    <a:pt x="11468566" y="0"/>
                  </a:lnTo>
                  <a:lnTo>
                    <a:pt x="11468566" y="1878889"/>
                  </a:lnTo>
                  <a:lnTo>
                    <a:pt x="0" y="1878889"/>
                  </a:lnTo>
                  <a:close/>
                </a:path>
              </a:pathLst>
            </a:custGeom>
            <a:solidFill>
              <a:srgbClr val="000000">
                <a:alpha val="0"/>
              </a:srgbClr>
            </a:solidFill>
          </p:spPr>
          <p:txBody>
            <a:bodyPr/>
            <a:lstStyle/>
            <a:p>
              <a:endParaRPr lang="et-EE"/>
            </a:p>
          </p:txBody>
        </p:sp>
        <p:sp>
          <p:nvSpPr>
            <p:cNvPr id="15" name="TextBox 15"/>
            <p:cNvSpPr txBox="1"/>
            <p:nvPr/>
          </p:nvSpPr>
          <p:spPr>
            <a:xfrm>
              <a:off x="0" y="47625"/>
              <a:ext cx="11468566" cy="1831264"/>
            </a:xfrm>
            <a:prstGeom prst="rect">
              <a:avLst/>
            </a:prstGeom>
          </p:spPr>
          <p:txBody>
            <a:bodyPr lIns="0" tIns="0" rIns="0" bIns="0" rtlCol="0" anchor="ctr"/>
            <a:lstStyle/>
            <a:p>
              <a:pPr algn="l">
                <a:lnSpc>
                  <a:spcPts val="4536"/>
                </a:lnSpc>
              </a:pPr>
              <a:r>
                <a:rPr lang="en-US" sz="4200" b="1">
                  <a:solidFill>
                    <a:srgbClr val="A6A6A6"/>
                  </a:solidFill>
                  <a:latin typeface="Montserrat Bold"/>
                  <a:ea typeface="Montserrat Bold"/>
                  <a:cs typeface="Montserrat Bold"/>
                  <a:sym typeface="Montserrat Bold"/>
                </a:rPr>
                <a:t>Tallinn Health University of Applied Sciences</a:t>
              </a:r>
            </a:p>
          </p:txBody>
        </p:sp>
      </p:grpSp>
      <p:grpSp>
        <p:nvGrpSpPr>
          <p:cNvPr id="16" name="Group 16"/>
          <p:cNvGrpSpPr/>
          <p:nvPr/>
        </p:nvGrpSpPr>
        <p:grpSpPr>
          <a:xfrm>
            <a:off x="3014971" y="3066820"/>
            <a:ext cx="7780593" cy="4939814"/>
            <a:chOff x="0" y="0"/>
            <a:chExt cx="10374124" cy="6586418"/>
          </a:xfrm>
        </p:grpSpPr>
        <p:sp>
          <p:nvSpPr>
            <p:cNvPr id="17" name="Freeform 17"/>
            <p:cNvSpPr/>
            <p:nvPr/>
          </p:nvSpPr>
          <p:spPr>
            <a:xfrm>
              <a:off x="0" y="0"/>
              <a:ext cx="10374124" cy="6586418"/>
            </a:xfrm>
            <a:custGeom>
              <a:avLst/>
              <a:gdLst/>
              <a:ahLst/>
              <a:cxnLst/>
              <a:rect l="l" t="t" r="r" b="b"/>
              <a:pathLst>
                <a:path w="10374124" h="6586418">
                  <a:moveTo>
                    <a:pt x="0" y="0"/>
                  </a:moveTo>
                  <a:lnTo>
                    <a:pt x="10374124" y="0"/>
                  </a:lnTo>
                  <a:lnTo>
                    <a:pt x="10374124" y="6586418"/>
                  </a:lnTo>
                  <a:lnTo>
                    <a:pt x="0" y="6586418"/>
                  </a:lnTo>
                  <a:close/>
                </a:path>
              </a:pathLst>
            </a:custGeom>
            <a:solidFill>
              <a:srgbClr val="000000">
                <a:alpha val="0"/>
              </a:srgbClr>
            </a:solidFill>
          </p:spPr>
          <p:txBody>
            <a:bodyPr/>
            <a:lstStyle/>
            <a:p>
              <a:endParaRPr lang="et-EE"/>
            </a:p>
          </p:txBody>
        </p:sp>
        <p:sp>
          <p:nvSpPr>
            <p:cNvPr id="18" name="TextBox 18"/>
            <p:cNvSpPr txBox="1"/>
            <p:nvPr/>
          </p:nvSpPr>
          <p:spPr>
            <a:xfrm>
              <a:off x="0" y="9525"/>
              <a:ext cx="10374124" cy="6576893"/>
            </a:xfrm>
            <a:prstGeom prst="rect">
              <a:avLst/>
            </a:prstGeom>
          </p:spPr>
          <p:txBody>
            <a:bodyPr lIns="0" tIns="0" rIns="0" bIns="0" rtlCol="0" anchor="t"/>
            <a:lstStyle/>
            <a:p>
              <a:pPr marL="434340" lvl="1" indent="-217170" algn="l">
                <a:lnSpc>
                  <a:spcPts val="2879"/>
                </a:lnSpc>
                <a:buFont typeface="Arial"/>
                <a:buChar char="•"/>
              </a:pPr>
              <a:r>
                <a:rPr lang="en-US" sz="2400" dirty="0">
                  <a:solidFill>
                    <a:srgbClr val="000000"/>
                  </a:solidFill>
                  <a:latin typeface="Montserrat Light"/>
                  <a:ea typeface="Montserrat Light"/>
                  <a:cs typeface="Montserrat Light"/>
                  <a:sym typeface="Montserrat Light"/>
                </a:rPr>
                <a:t>Internationally recognized state professional higher education institution offering training in the field of health and well-being</a:t>
              </a:r>
            </a:p>
            <a:p>
              <a:pPr marL="434340" lvl="1" indent="-217170" algn="l">
                <a:lnSpc>
                  <a:spcPts val="2879"/>
                </a:lnSpc>
              </a:pPr>
              <a:endParaRPr lang="en-US" sz="2400" dirty="0">
                <a:solidFill>
                  <a:srgbClr val="000000"/>
                </a:solidFill>
                <a:latin typeface="Montserrat Light"/>
                <a:ea typeface="Montserrat Light"/>
                <a:cs typeface="Montserrat Light"/>
                <a:sym typeface="Montserrat Light"/>
              </a:endParaRPr>
            </a:p>
            <a:p>
              <a:pPr marL="434340" lvl="1" indent="-217170" algn="l">
                <a:lnSpc>
                  <a:spcPts val="2879"/>
                </a:lnSpc>
                <a:buFont typeface="Arial"/>
                <a:buChar char="•"/>
              </a:pPr>
              <a:r>
                <a:rPr lang="en-US" sz="2400" dirty="0">
                  <a:solidFill>
                    <a:srgbClr val="000000"/>
                  </a:solidFill>
                  <a:latin typeface="Montserrat Light"/>
                  <a:ea typeface="Montserrat Light"/>
                  <a:cs typeface="Montserrat Light"/>
                  <a:sym typeface="Montserrat Light"/>
                </a:rPr>
                <a:t>One of the two Universities of Applied Sciences in Estonia that offer education in field of health care</a:t>
              </a:r>
            </a:p>
            <a:p>
              <a:pPr marL="434340" lvl="1" indent="-217170" algn="l">
                <a:lnSpc>
                  <a:spcPts val="2879"/>
                </a:lnSpc>
              </a:pPr>
              <a:endParaRPr lang="en-US" sz="2400" dirty="0">
                <a:solidFill>
                  <a:srgbClr val="000000"/>
                </a:solidFill>
                <a:latin typeface="Montserrat Light"/>
                <a:ea typeface="Montserrat Light"/>
                <a:cs typeface="Montserrat Light"/>
                <a:sym typeface="Montserrat Light"/>
              </a:endParaRPr>
            </a:p>
            <a:p>
              <a:pPr marL="434340" lvl="1" indent="-217170" algn="l">
                <a:lnSpc>
                  <a:spcPts val="2879"/>
                </a:lnSpc>
                <a:buFont typeface="Arial"/>
                <a:buChar char="•"/>
              </a:pPr>
              <a:r>
                <a:rPr lang="en-US" sz="2400" dirty="0">
                  <a:solidFill>
                    <a:srgbClr val="000000"/>
                  </a:solidFill>
                  <a:latin typeface="Montserrat Light"/>
                  <a:ea typeface="Montserrat Light"/>
                  <a:cs typeface="Montserrat Light"/>
                  <a:sym typeface="Montserrat Light"/>
                </a:rPr>
                <a:t>In addition to Tallinn and </a:t>
              </a:r>
              <a:r>
                <a:rPr lang="en-US" sz="2400" dirty="0" err="1">
                  <a:solidFill>
                    <a:srgbClr val="000000"/>
                  </a:solidFill>
                  <a:latin typeface="Montserrat Light"/>
                  <a:ea typeface="Montserrat Light"/>
                  <a:cs typeface="Montserrat Light"/>
                  <a:sym typeface="Montserrat Light"/>
                </a:rPr>
                <a:t>Kohtla</a:t>
              </a:r>
              <a:r>
                <a:rPr lang="en-US" sz="2400" dirty="0">
                  <a:solidFill>
                    <a:srgbClr val="000000"/>
                  </a:solidFill>
                  <a:latin typeface="Montserrat Light"/>
                  <a:ea typeface="Montserrat Light"/>
                  <a:cs typeface="Montserrat Light"/>
                  <a:sym typeface="Montserrat Light"/>
                </a:rPr>
                <a:t>-Järve, studies are also conducted in other regional units</a:t>
              </a:r>
            </a:p>
            <a:p>
              <a:pPr marL="434340" lvl="1" indent="-217170" algn="l">
                <a:lnSpc>
                  <a:spcPts val="2879"/>
                </a:lnSpc>
              </a:pPr>
              <a:endParaRPr lang="en-US" sz="2400" dirty="0">
                <a:solidFill>
                  <a:srgbClr val="000000"/>
                </a:solidFill>
                <a:latin typeface="Montserrat Light"/>
                <a:ea typeface="Montserrat Light"/>
                <a:cs typeface="Montserrat Light"/>
                <a:sym typeface="Montserrat Light"/>
              </a:endParaRPr>
            </a:p>
            <a:p>
              <a:pPr marL="434340" lvl="1" indent="-217170" algn="l">
                <a:lnSpc>
                  <a:spcPts val="2879"/>
                </a:lnSpc>
                <a:buFont typeface="Arial"/>
                <a:buChar char="•"/>
              </a:pPr>
              <a:r>
                <a:rPr lang="en-US" sz="2400" dirty="0">
                  <a:solidFill>
                    <a:srgbClr val="000000"/>
                  </a:solidFill>
                  <a:latin typeface="Montserrat Light"/>
                  <a:ea typeface="Montserrat Light"/>
                  <a:cs typeface="Montserrat Light"/>
                  <a:sym typeface="Montserrat Light"/>
                </a:rPr>
                <a:t>The Rector of Tallinn Health University of Applied Sciences is </a:t>
              </a:r>
              <a:r>
                <a:rPr lang="en-US" sz="2400" dirty="0" err="1">
                  <a:solidFill>
                    <a:srgbClr val="000000"/>
                  </a:solidFill>
                  <a:latin typeface="Montserrat Light"/>
                  <a:ea typeface="Montserrat Light"/>
                  <a:cs typeface="Montserrat Light"/>
                  <a:sym typeface="Montserrat Light"/>
                </a:rPr>
                <a:t>Phd</a:t>
              </a:r>
              <a:r>
                <a:rPr lang="en-US" sz="2400" dirty="0">
                  <a:solidFill>
                    <a:srgbClr val="000000"/>
                  </a:solidFill>
                  <a:latin typeface="Montserrat Light"/>
                  <a:ea typeface="Montserrat Light"/>
                  <a:cs typeface="Montserrat Light"/>
                  <a:sym typeface="Montserrat Light"/>
                </a:rPr>
                <a:t> Ülle Ernits - since 2001</a:t>
              </a:r>
            </a:p>
            <a:p>
              <a:pPr marL="434340" lvl="1" indent="-217170" algn="l">
                <a:lnSpc>
                  <a:spcPts val="2879"/>
                </a:lnSpc>
              </a:pPr>
              <a:endParaRPr lang="en-US" sz="2400" dirty="0">
                <a:solidFill>
                  <a:srgbClr val="000000"/>
                </a:solidFill>
                <a:latin typeface="Montserrat Light"/>
                <a:ea typeface="Montserrat Light"/>
                <a:cs typeface="Montserrat Light"/>
                <a:sym typeface="Montserrat Light"/>
              </a:endParaRPr>
            </a:p>
            <a:p>
              <a:pPr marL="434340" lvl="1" indent="-217170" algn="l">
                <a:lnSpc>
                  <a:spcPts val="2879"/>
                </a:lnSpc>
                <a:buFont typeface="Arial"/>
                <a:buChar char="•"/>
              </a:pPr>
              <a:r>
                <a:rPr lang="en-US" sz="2400" dirty="0">
                  <a:solidFill>
                    <a:srgbClr val="000000"/>
                  </a:solidFill>
                  <a:latin typeface="Montserrat Light"/>
                  <a:ea typeface="Montserrat Light"/>
                  <a:cs typeface="Montserrat Light"/>
                  <a:sym typeface="Montserrat Light"/>
                </a:rPr>
                <a:t>As of 2025, the university has more than 2,300 students and 200 employees</a:t>
              </a:r>
            </a:p>
          </p:txBody>
        </p:sp>
      </p:gr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585" b="-16585"/>
            </a:stretch>
          </a:blipFill>
        </p:spPr>
        <p:txBody>
          <a:bodyPr/>
          <a:lstStyle/>
          <a:p>
            <a:endParaRPr lang="et-EE"/>
          </a:p>
        </p:txBody>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3F6F7"/>
            </a:solidFill>
          </p:spPr>
          <p:txBody>
            <a:bodyPr/>
            <a:lstStyle/>
            <a:p>
              <a:endParaRPr lang="et-EE"/>
            </a:p>
          </p:txBody>
        </p:sp>
      </p:grpSp>
      <p:grpSp>
        <p:nvGrpSpPr>
          <p:cNvPr id="5" name="Group 5"/>
          <p:cNvGrpSpPr/>
          <p:nvPr/>
        </p:nvGrpSpPr>
        <p:grpSpPr>
          <a:xfrm>
            <a:off x="1028700" y="0"/>
            <a:ext cx="18288000" cy="10287000"/>
            <a:chOff x="0" y="0"/>
            <a:chExt cx="24384000" cy="13716000"/>
          </a:xfrm>
        </p:grpSpPr>
        <p:pic>
          <p:nvPicPr>
            <p:cNvPr id="6" name="Picture 6"/>
            <p:cNvPicPr>
              <a:picLocks noChangeAspect="1"/>
            </p:cNvPicPr>
            <p:nvPr/>
          </p:nvPicPr>
          <p:blipFill>
            <a:blip r:embed="rId3"/>
            <a:srcRect t="8664" b="16244"/>
            <a:stretch>
              <a:fillRect/>
            </a:stretch>
          </p:blipFill>
          <p:spPr>
            <a:xfrm>
              <a:off x="0" y="0"/>
              <a:ext cx="24384000" cy="13716000"/>
            </a:xfrm>
            <a:prstGeom prst="rect">
              <a:avLst/>
            </a:prstGeom>
          </p:spPr>
        </p:pic>
      </p:grpSp>
      <p:grpSp>
        <p:nvGrpSpPr>
          <p:cNvPr id="7" name="Group 7"/>
          <p:cNvGrpSpPr/>
          <p:nvPr/>
        </p:nvGrpSpPr>
        <p:grpSpPr>
          <a:xfrm rot="-10800000">
            <a:off x="-395658" y="-91306"/>
            <a:ext cx="18078285" cy="11256065"/>
            <a:chOff x="0" y="0"/>
            <a:chExt cx="24104380" cy="15008087"/>
          </a:xfrm>
        </p:grpSpPr>
        <p:sp>
          <p:nvSpPr>
            <p:cNvPr id="8" name="Freeform 8"/>
            <p:cNvSpPr/>
            <p:nvPr/>
          </p:nvSpPr>
          <p:spPr>
            <a:xfrm rot="-10800000">
              <a:off x="0" y="0"/>
              <a:ext cx="15008087" cy="15008087"/>
            </a:xfrm>
            <a:custGeom>
              <a:avLst/>
              <a:gdLst/>
              <a:ahLst/>
              <a:cxnLst/>
              <a:rect l="l" t="t" r="r" b="b"/>
              <a:pathLst>
                <a:path w="15008087" h="15008087">
                  <a:moveTo>
                    <a:pt x="0" y="0"/>
                  </a:moveTo>
                  <a:lnTo>
                    <a:pt x="15008087" y="0"/>
                  </a:lnTo>
                  <a:lnTo>
                    <a:pt x="15008087" y="15008087"/>
                  </a:lnTo>
                  <a:lnTo>
                    <a:pt x="0" y="150080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t-EE"/>
            </a:p>
          </p:txBody>
        </p:sp>
        <p:grpSp>
          <p:nvGrpSpPr>
            <p:cNvPr id="9" name="Group 9"/>
            <p:cNvGrpSpPr/>
            <p:nvPr/>
          </p:nvGrpSpPr>
          <p:grpSpPr>
            <a:xfrm rot="-10800000">
              <a:off x="14969987" y="0"/>
              <a:ext cx="9134393" cy="15008087"/>
              <a:chOff x="0" y="0"/>
              <a:chExt cx="1804325" cy="2964560"/>
            </a:xfrm>
          </p:grpSpPr>
          <p:sp>
            <p:nvSpPr>
              <p:cNvPr id="10" name="Freeform 10"/>
              <p:cNvSpPr/>
              <p:nvPr/>
            </p:nvSpPr>
            <p:spPr>
              <a:xfrm>
                <a:off x="0" y="0"/>
                <a:ext cx="1804325" cy="2964560"/>
              </a:xfrm>
              <a:custGeom>
                <a:avLst/>
                <a:gdLst/>
                <a:ahLst/>
                <a:cxnLst/>
                <a:rect l="l" t="t" r="r" b="b"/>
                <a:pathLst>
                  <a:path w="1804325" h="2964560">
                    <a:moveTo>
                      <a:pt x="0" y="0"/>
                    </a:moveTo>
                    <a:lnTo>
                      <a:pt x="1804325" y="0"/>
                    </a:lnTo>
                    <a:lnTo>
                      <a:pt x="1804325" y="2964560"/>
                    </a:lnTo>
                    <a:lnTo>
                      <a:pt x="0" y="2964560"/>
                    </a:lnTo>
                    <a:close/>
                  </a:path>
                </a:pathLst>
              </a:custGeom>
              <a:solidFill>
                <a:srgbClr val="F3F6F7"/>
              </a:solidFill>
            </p:spPr>
            <p:txBody>
              <a:bodyPr/>
              <a:lstStyle/>
              <a:p>
                <a:endParaRPr lang="et-EE"/>
              </a:p>
            </p:txBody>
          </p:sp>
          <p:sp>
            <p:nvSpPr>
              <p:cNvPr id="11" name="TextBox 11"/>
              <p:cNvSpPr txBox="1"/>
              <p:nvPr/>
            </p:nvSpPr>
            <p:spPr>
              <a:xfrm>
                <a:off x="0" y="-38100"/>
                <a:ext cx="1804325" cy="3002660"/>
              </a:xfrm>
              <a:prstGeom prst="rect">
                <a:avLst/>
              </a:prstGeom>
            </p:spPr>
            <p:txBody>
              <a:bodyPr lIns="50800" tIns="50800" rIns="50800" bIns="50800" rtlCol="0" anchor="ctr"/>
              <a:lstStyle/>
              <a:p>
                <a:pPr algn="ctr">
                  <a:lnSpc>
                    <a:spcPts val="2659"/>
                  </a:lnSpc>
                  <a:spcBef>
                    <a:spcPct val="0"/>
                  </a:spcBef>
                </a:pPr>
                <a:endParaRPr/>
              </a:p>
            </p:txBody>
          </p:sp>
        </p:grpSp>
      </p:grpSp>
      <p:sp>
        <p:nvSpPr>
          <p:cNvPr id="12" name="Freeform 12"/>
          <p:cNvSpPr/>
          <p:nvPr/>
        </p:nvSpPr>
        <p:spPr>
          <a:xfrm>
            <a:off x="125504" y="9338076"/>
            <a:ext cx="12154029" cy="870920"/>
          </a:xfrm>
          <a:custGeom>
            <a:avLst/>
            <a:gdLst/>
            <a:ahLst/>
            <a:cxnLst/>
            <a:rect l="l" t="t" r="r" b="b"/>
            <a:pathLst>
              <a:path w="12154029" h="870920">
                <a:moveTo>
                  <a:pt x="0" y="0"/>
                </a:moveTo>
                <a:lnTo>
                  <a:pt x="12154028" y="0"/>
                </a:lnTo>
                <a:lnTo>
                  <a:pt x="12154028" y="870920"/>
                </a:lnTo>
                <a:lnTo>
                  <a:pt x="0" y="870920"/>
                </a:lnTo>
                <a:lnTo>
                  <a:pt x="0" y="0"/>
                </a:lnTo>
                <a:close/>
              </a:path>
            </a:pathLst>
          </a:custGeom>
          <a:blipFill>
            <a:blip r:embed="rId6"/>
            <a:stretch>
              <a:fillRect r="-48329"/>
            </a:stretch>
          </a:blipFill>
        </p:spPr>
        <p:txBody>
          <a:bodyPr/>
          <a:lstStyle/>
          <a:p>
            <a:endParaRPr lang="et-EE"/>
          </a:p>
        </p:txBody>
      </p:sp>
      <p:grpSp>
        <p:nvGrpSpPr>
          <p:cNvPr id="13" name="Group 13"/>
          <p:cNvGrpSpPr/>
          <p:nvPr/>
        </p:nvGrpSpPr>
        <p:grpSpPr>
          <a:xfrm rot="-5400000">
            <a:off x="-2657579" y="2243552"/>
            <a:ext cx="8601424" cy="1409167"/>
            <a:chOff x="0" y="0"/>
            <a:chExt cx="11468566" cy="1878889"/>
          </a:xfrm>
        </p:grpSpPr>
        <p:sp>
          <p:nvSpPr>
            <p:cNvPr id="14" name="Freeform 14"/>
            <p:cNvSpPr/>
            <p:nvPr/>
          </p:nvSpPr>
          <p:spPr>
            <a:xfrm>
              <a:off x="0" y="0"/>
              <a:ext cx="11468566" cy="1878889"/>
            </a:xfrm>
            <a:custGeom>
              <a:avLst/>
              <a:gdLst/>
              <a:ahLst/>
              <a:cxnLst/>
              <a:rect l="l" t="t" r="r" b="b"/>
              <a:pathLst>
                <a:path w="11468566" h="1878889">
                  <a:moveTo>
                    <a:pt x="0" y="0"/>
                  </a:moveTo>
                  <a:lnTo>
                    <a:pt x="11468566" y="0"/>
                  </a:lnTo>
                  <a:lnTo>
                    <a:pt x="11468566" y="1878889"/>
                  </a:lnTo>
                  <a:lnTo>
                    <a:pt x="0" y="1878889"/>
                  </a:lnTo>
                  <a:close/>
                </a:path>
              </a:pathLst>
            </a:custGeom>
            <a:solidFill>
              <a:srgbClr val="000000">
                <a:alpha val="0"/>
              </a:srgbClr>
            </a:solidFill>
          </p:spPr>
          <p:txBody>
            <a:bodyPr/>
            <a:lstStyle/>
            <a:p>
              <a:endParaRPr lang="et-EE"/>
            </a:p>
          </p:txBody>
        </p:sp>
        <p:sp>
          <p:nvSpPr>
            <p:cNvPr id="15" name="TextBox 15"/>
            <p:cNvSpPr txBox="1"/>
            <p:nvPr/>
          </p:nvSpPr>
          <p:spPr>
            <a:xfrm>
              <a:off x="0" y="47625"/>
              <a:ext cx="11468566" cy="1831264"/>
            </a:xfrm>
            <a:prstGeom prst="rect">
              <a:avLst/>
            </a:prstGeom>
          </p:spPr>
          <p:txBody>
            <a:bodyPr lIns="0" tIns="0" rIns="0" bIns="0" rtlCol="0" anchor="ctr"/>
            <a:lstStyle/>
            <a:p>
              <a:pPr algn="l">
                <a:lnSpc>
                  <a:spcPts val="4536"/>
                </a:lnSpc>
              </a:pPr>
              <a:r>
                <a:rPr lang="en-US" sz="4200" b="1">
                  <a:solidFill>
                    <a:srgbClr val="A6A6A6"/>
                  </a:solidFill>
                  <a:latin typeface="Montserrat Bold"/>
                  <a:ea typeface="Montserrat Bold"/>
                  <a:cs typeface="Montserrat Bold"/>
                  <a:sym typeface="Montserrat Bold"/>
                </a:rPr>
                <a:t>Mission, Vision and</a:t>
              </a:r>
            </a:p>
            <a:p>
              <a:pPr algn="l">
                <a:lnSpc>
                  <a:spcPts val="4536"/>
                </a:lnSpc>
              </a:pPr>
              <a:r>
                <a:rPr lang="en-US" sz="4200" b="1">
                  <a:solidFill>
                    <a:srgbClr val="A6A6A6"/>
                  </a:solidFill>
                  <a:latin typeface="Montserrat Bold"/>
                  <a:ea typeface="Montserrat Bold"/>
                  <a:cs typeface="Montserrat Bold"/>
                  <a:sym typeface="Montserrat Bold"/>
                </a:rPr>
                <a:t>Core Values</a:t>
              </a:r>
            </a:p>
          </p:txBody>
        </p:sp>
      </p:grpSp>
      <p:sp>
        <p:nvSpPr>
          <p:cNvPr id="16" name="AutoShape 16"/>
          <p:cNvSpPr/>
          <p:nvPr/>
        </p:nvSpPr>
        <p:spPr>
          <a:xfrm flipH="1">
            <a:off x="1643133" y="7248847"/>
            <a:ext cx="0" cy="3047678"/>
          </a:xfrm>
          <a:prstGeom prst="line">
            <a:avLst/>
          </a:prstGeom>
          <a:ln w="28575" cap="rnd">
            <a:solidFill>
              <a:srgbClr val="3B8BBF"/>
            </a:solidFill>
            <a:prstDash val="solid"/>
            <a:headEnd type="none" w="sm" len="sm"/>
            <a:tailEnd type="none" w="sm" len="sm"/>
          </a:ln>
        </p:spPr>
        <p:txBody>
          <a:bodyPr/>
          <a:lstStyle/>
          <a:p>
            <a:endParaRPr lang="et-EE"/>
          </a:p>
        </p:txBody>
      </p:sp>
      <p:grpSp>
        <p:nvGrpSpPr>
          <p:cNvPr id="17" name="Group 17"/>
          <p:cNvGrpSpPr/>
          <p:nvPr/>
        </p:nvGrpSpPr>
        <p:grpSpPr>
          <a:xfrm>
            <a:off x="3108035" y="1028700"/>
            <a:ext cx="7780593" cy="7662729"/>
            <a:chOff x="0" y="0"/>
            <a:chExt cx="10374124" cy="10216972"/>
          </a:xfrm>
        </p:grpSpPr>
        <p:sp>
          <p:nvSpPr>
            <p:cNvPr id="18" name="Freeform 18"/>
            <p:cNvSpPr/>
            <p:nvPr/>
          </p:nvSpPr>
          <p:spPr>
            <a:xfrm>
              <a:off x="0" y="0"/>
              <a:ext cx="10374124" cy="10216972"/>
            </a:xfrm>
            <a:custGeom>
              <a:avLst/>
              <a:gdLst/>
              <a:ahLst/>
              <a:cxnLst/>
              <a:rect l="l" t="t" r="r" b="b"/>
              <a:pathLst>
                <a:path w="10374124" h="10216972">
                  <a:moveTo>
                    <a:pt x="0" y="0"/>
                  </a:moveTo>
                  <a:lnTo>
                    <a:pt x="10374124" y="0"/>
                  </a:lnTo>
                  <a:lnTo>
                    <a:pt x="10374124" y="10216972"/>
                  </a:lnTo>
                  <a:lnTo>
                    <a:pt x="0" y="10216972"/>
                  </a:lnTo>
                  <a:close/>
                </a:path>
              </a:pathLst>
            </a:custGeom>
            <a:solidFill>
              <a:srgbClr val="000000">
                <a:alpha val="0"/>
              </a:srgbClr>
            </a:solidFill>
          </p:spPr>
          <p:txBody>
            <a:bodyPr/>
            <a:lstStyle/>
            <a:p>
              <a:endParaRPr lang="et-EE"/>
            </a:p>
          </p:txBody>
        </p:sp>
        <p:sp>
          <p:nvSpPr>
            <p:cNvPr id="19" name="TextBox 19"/>
            <p:cNvSpPr txBox="1"/>
            <p:nvPr/>
          </p:nvSpPr>
          <p:spPr>
            <a:xfrm>
              <a:off x="0" y="-142875"/>
              <a:ext cx="10374124" cy="10359847"/>
            </a:xfrm>
            <a:prstGeom prst="rect">
              <a:avLst/>
            </a:prstGeom>
          </p:spPr>
          <p:txBody>
            <a:bodyPr lIns="0" tIns="0" rIns="0" bIns="0" rtlCol="0" anchor="t"/>
            <a:lstStyle/>
            <a:p>
              <a:pPr marL="452438" lvl="1" indent="-226219" algn="l">
                <a:lnSpc>
                  <a:spcPts val="4500"/>
                </a:lnSpc>
                <a:buFont typeface="Arial"/>
                <a:buChar char="•"/>
              </a:pPr>
              <a:r>
                <a:rPr lang="en-US" sz="2500" dirty="0">
                  <a:solidFill>
                    <a:srgbClr val="3B8BBF"/>
                  </a:solidFill>
                  <a:latin typeface="Montserrat"/>
                  <a:ea typeface="Montserrat"/>
                  <a:cs typeface="Montserrat"/>
                  <a:sym typeface="Montserrat"/>
                </a:rPr>
                <a:t>Mission</a:t>
              </a:r>
            </a:p>
            <a:p>
              <a:pPr marL="398146" lvl="1" indent="-199073" algn="l">
                <a:lnSpc>
                  <a:spcPts val="3960"/>
                </a:lnSpc>
              </a:pPr>
              <a:r>
                <a:rPr lang="en-US" sz="2200" dirty="0">
                  <a:solidFill>
                    <a:srgbClr val="000000"/>
                  </a:solidFill>
                  <a:latin typeface="Montserrat Light"/>
                  <a:ea typeface="Montserrat Light"/>
                  <a:cs typeface="Montserrat Light"/>
                  <a:sym typeface="Montserrat Light"/>
                </a:rPr>
                <a:t>The University of Applied Sciences trains innovatively and critically thinking health professionals with technological competences.</a:t>
              </a:r>
            </a:p>
            <a:p>
              <a:pPr marL="452438" lvl="1" indent="-226219" algn="l">
                <a:lnSpc>
                  <a:spcPts val="4500"/>
                </a:lnSpc>
                <a:buFont typeface="Arial"/>
                <a:buChar char="•"/>
              </a:pPr>
              <a:r>
                <a:rPr lang="en-US" sz="2500" dirty="0">
                  <a:solidFill>
                    <a:srgbClr val="3B8BBF"/>
                  </a:solidFill>
                  <a:latin typeface="Montserrat"/>
                  <a:ea typeface="Montserrat"/>
                  <a:cs typeface="Montserrat"/>
                  <a:sym typeface="Montserrat"/>
                </a:rPr>
                <a:t>Vision</a:t>
              </a:r>
            </a:p>
            <a:p>
              <a:pPr>
                <a:lnSpc>
                  <a:spcPts val="3960"/>
                </a:lnSpc>
              </a:pPr>
              <a:r>
                <a:rPr lang="en-US" sz="2200" dirty="0">
                  <a:solidFill>
                    <a:srgbClr val="000000"/>
                  </a:solidFill>
                  <a:latin typeface="Montserrat Light"/>
                  <a:ea typeface="Montserrat Light"/>
                  <a:cs typeface="Montserrat Light"/>
                  <a:sym typeface="Montserrat Light"/>
                </a:rPr>
                <a:t>The University of Applied Sciences is in continuous development, nationally and internationally networked </a:t>
              </a:r>
              <a:r>
                <a:rPr lang="en-US" sz="2200" dirty="0" err="1">
                  <a:solidFill>
                    <a:srgbClr val="000000"/>
                  </a:solidFill>
                  <a:latin typeface="Montserrat Light"/>
                  <a:ea typeface="Montserrat Light"/>
                  <a:cs typeface="Montserrat Light"/>
                  <a:sym typeface="Montserrat Light"/>
                </a:rPr>
                <a:t>organisation</a:t>
              </a:r>
              <a:r>
                <a:rPr lang="en-US" sz="2200" dirty="0">
                  <a:solidFill>
                    <a:srgbClr val="000000"/>
                  </a:solidFill>
                  <a:latin typeface="Montserrat Light"/>
                  <a:ea typeface="Montserrat Light"/>
                  <a:cs typeface="Montserrat Light"/>
                  <a:sym typeface="Montserrat Light"/>
                </a:rPr>
                <a:t>, where, in collaboration with national and international partners and involving the learners, current challenges are addressed.</a:t>
              </a:r>
            </a:p>
            <a:p>
              <a:pPr algn="l">
                <a:lnSpc>
                  <a:spcPts val="3960"/>
                </a:lnSpc>
              </a:pPr>
              <a:endParaRPr lang="en-US" sz="2200" dirty="0">
                <a:solidFill>
                  <a:srgbClr val="000000"/>
                </a:solidFill>
                <a:latin typeface="Montserrat Light"/>
                <a:ea typeface="Montserrat Light"/>
                <a:cs typeface="Montserrat Light"/>
                <a:sym typeface="Montserrat Light"/>
              </a:endParaRPr>
            </a:p>
            <a:p>
              <a:pPr algn="l">
                <a:lnSpc>
                  <a:spcPts val="3960"/>
                </a:lnSpc>
              </a:pPr>
              <a:endParaRPr lang="en-US" sz="2200" dirty="0">
                <a:solidFill>
                  <a:srgbClr val="000000"/>
                </a:solidFill>
                <a:latin typeface="Montserrat Light"/>
                <a:ea typeface="Montserrat Light"/>
                <a:cs typeface="Montserrat Light"/>
                <a:sym typeface="Montserrat Light"/>
              </a:endParaRPr>
            </a:p>
          </p:txBody>
        </p:sp>
      </p:grpSp>
      <p:grpSp>
        <p:nvGrpSpPr>
          <p:cNvPr id="20" name="Group 20"/>
          <p:cNvGrpSpPr/>
          <p:nvPr/>
        </p:nvGrpSpPr>
        <p:grpSpPr>
          <a:xfrm>
            <a:off x="3108035" y="6258699"/>
            <a:ext cx="9833882" cy="3431121"/>
            <a:chOff x="0" y="0"/>
            <a:chExt cx="13111843" cy="4574828"/>
          </a:xfrm>
        </p:grpSpPr>
        <p:sp>
          <p:nvSpPr>
            <p:cNvPr id="21" name="Freeform 21"/>
            <p:cNvSpPr/>
            <p:nvPr/>
          </p:nvSpPr>
          <p:spPr>
            <a:xfrm>
              <a:off x="0" y="0"/>
              <a:ext cx="13111843" cy="4574828"/>
            </a:xfrm>
            <a:custGeom>
              <a:avLst/>
              <a:gdLst/>
              <a:ahLst/>
              <a:cxnLst/>
              <a:rect l="l" t="t" r="r" b="b"/>
              <a:pathLst>
                <a:path w="13111843" h="4574828">
                  <a:moveTo>
                    <a:pt x="0" y="0"/>
                  </a:moveTo>
                  <a:lnTo>
                    <a:pt x="13111843" y="0"/>
                  </a:lnTo>
                  <a:lnTo>
                    <a:pt x="13111843" y="4574828"/>
                  </a:lnTo>
                  <a:lnTo>
                    <a:pt x="0" y="4574828"/>
                  </a:lnTo>
                  <a:close/>
                </a:path>
              </a:pathLst>
            </a:custGeom>
            <a:solidFill>
              <a:srgbClr val="000000">
                <a:alpha val="0"/>
              </a:srgbClr>
            </a:solidFill>
          </p:spPr>
          <p:txBody>
            <a:bodyPr/>
            <a:lstStyle/>
            <a:p>
              <a:endParaRPr lang="et-EE"/>
            </a:p>
          </p:txBody>
        </p:sp>
        <p:sp>
          <p:nvSpPr>
            <p:cNvPr id="22" name="TextBox 22"/>
            <p:cNvSpPr txBox="1"/>
            <p:nvPr/>
          </p:nvSpPr>
          <p:spPr>
            <a:xfrm>
              <a:off x="0" y="-133350"/>
              <a:ext cx="13111843" cy="4708178"/>
            </a:xfrm>
            <a:prstGeom prst="rect">
              <a:avLst/>
            </a:prstGeom>
          </p:spPr>
          <p:txBody>
            <a:bodyPr lIns="0" tIns="0" rIns="0" bIns="0" rtlCol="0" anchor="t"/>
            <a:lstStyle/>
            <a:p>
              <a:pPr marL="434341" lvl="1" indent="-217171" algn="l">
                <a:lnSpc>
                  <a:spcPts val="4320"/>
                </a:lnSpc>
                <a:buFont typeface="Arial"/>
                <a:buChar char="•"/>
              </a:pPr>
              <a:r>
                <a:rPr lang="en-US" sz="2400">
                  <a:solidFill>
                    <a:srgbClr val="3B8BBF"/>
                  </a:solidFill>
                  <a:latin typeface="Montserrat"/>
                  <a:ea typeface="Montserrat"/>
                  <a:cs typeface="Montserrat"/>
                  <a:sym typeface="Montserrat"/>
                </a:rPr>
                <a:t>Core values - IKKA (</a:t>
              </a:r>
              <a:r>
                <a:rPr lang="en-US" sz="2400" b="1">
                  <a:solidFill>
                    <a:srgbClr val="3B8BBF"/>
                  </a:solidFill>
                  <a:latin typeface="Montserrat Bold"/>
                  <a:ea typeface="Montserrat Bold"/>
                  <a:cs typeface="Montserrat Bold"/>
                  <a:sym typeface="Montserrat Bold"/>
                </a:rPr>
                <a:t>I</a:t>
              </a:r>
              <a:r>
                <a:rPr lang="en-US" sz="2400">
                  <a:solidFill>
                    <a:srgbClr val="3B8BBF"/>
                  </a:solidFill>
                  <a:latin typeface="Montserrat"/>
                  <a:ea typeface="Montserrat"/>
                  <a:cs typeface="Montserrat"/>
                  <a:sym typeface="Montserrat"/>
                </a:rPr>
                <a:t>nimene, </a:t>
              </a:r>
              <a:r>
                <a:rPr lang="en-US" sz="2400" b="1">
                  <a:solidFill>
                    <a:srgbClr val="3B8BBF"/>
                  </a:solidFill>
                  <a:latin typeface="Montserrat Bold"/>
                  <a:ea typeface="Montserrat Bold"/>
                  <a:cs typeface="Montserrat Bold"/>
                  <a:sym typeface="Montserrat Bold"/>
                </a:rPr>
                <a:t>K</a:t>
              </a:r>
              <a:r>
                <a:rPr lang="en-US" sz="2400">
                  <a:solidFill>
                    <a:srgbClr val="3B8BBF"/>
                  </a:solidFill>
                  <a:latin typeface="Montserrat"/>
                  <a:ea typeface="Montserrat"/>
                  <a:cs typeface="Montserrat"/>
                  <a:sym typeface="Montserrat"/>
                </a:rPr>
                <a:t>oostöö, </a:t>
              </a:r>
              <a:r>
                <a:rPr lang="en-US" sz="2400" b="1">
                  <a:solidFill>
                    <a:srgbClr val="3B8BBF"/>
                  </a:solidFill>
                  <a:latin typeface="Montserrat Bold"/>
                  <a:ea typeface="Montserrat Bold"/>
                  <a:cs typeface="Montserrat Bold"/>
                  <a:sym typeface="Montserrat Bold"/>
                </a:rPr>
                <a:t>K</a:t>
              </a:r>
              <a:r>
                <a:rPr lang="en-US" sz="2400">
                  <a:solidFill>
                    <a:srgbClr val="3B8BBF"/>
                  </a:solidFill>
                  <a:latin typeface="Montserrat"/>
                  <a:ea typeface="Montserrat"/>
                  <a:cs typeface="Montserrat"/>
                  <a:sym typeface="Montserrat"/>
                </a:rPr>
                <a:t>aasamine, </a:t>
              </a:r>
              <a:r>
                <a:rPr lang="en-US" sz="2400" b="1">
                  <a:solidFill>
                    <a:srgbClr val="3B8BBF"/>
                  </a:solidFill>
                  <a:latin typeface="Montserrat Bold"/>
                  <a:ea typeface="Montserrat Bold"/>
                  <a:cs typeface="Montserrat Bold"/>
                  <a:sym typeface="Montserrat Bold"/>
                </a:rPr>
                <a:t>A</a:t>
              </a:r>
              <a:r>
                <a:rPr lang="en-US" sz="2400">
                  <a:solidFill>
                    <a:srgbClr val="3B8BBF"/>
                  </a:solidFill>
                  <a:latin typeface="Montserrat"/>
                  <a:ea typeface="Montserrat"/>
                  <a:cs typeface="Montserrat"/>
                  <a:sym typeface="Montserrat"/>
                </a:rPr>
                <a:t>reng)</a:t>
              </a:r>
            </a:p>
            <a:p>
              <a:pPr algn="l">
                <a:lnSpc>
                  <a:spcPts val="3780"/>
                </a:lnSpc>
              </a:pPr>
              <a:r>
                <a:rPr lang="en-US" sz="2100" i="1">
                  <a:solidFill>
                    <a:srgbClr val="000000"/>
                  </a:solidFill>
                  <a:latin typeface="Montserrat Italics"/>
                  <a:ea typeface="Montserrat Italics"/>
                  <a:cs typeface="Montserrat Italics"/>
                  <a:sym typeface="Montserrat Italics"/>
                </a:rPr>
                <a:t>      People - Cooperation - Inclusion - Development</a:t>
              </a:r>
            </a:p>
            <a:p>
              <a:pPr algn="l">
                <a:lnSpc>
                  <a:spcPts val="3960"/>
                </a:lnSpc>
              </a:pPr>
              <a:r>
                <a:rPr lang="en-US" sz="2200">
                  <a:solidFill>
                    <a:srgbClr val="000000"/>
                  </a:solidFill>
                  <a:latin typeface="Montserrat Light"/>
                  <a:ea typeface="Montserrat Light"/>
                  <a:cs typeface="Montserrat Light"/>
                  <a:sym typeface="Montserrat Light"/>
                </a:rPr>
                <a:t>Our core value is the human being. We cultivate collaborative skills in our students, involve our employees, students, alumni, and partners in leadership and development activities, and base our actions on innovation and progress.</a:t>
              </a:r>
            </a:p>
            <a:p>
              <a:pPr algn="l">
                <a:lnSpc>
                  <a:spcPts val="3960"/>
                </a:lnSpc>
              </a:pPr>
              <a:endParaRPr lang="en-US" sz="2200">
                <a:solidFill>
                  <a:srgbClr val="000000"/>
                </a:solidFill>
                <a:latin typeface="Montserrat Light"/>
                <a:ea typeface="Montserrat Light"/>
                <a:cs typeface="Montserrat Light"/>
                <a:sym typeface="Montserrat Light"/>
              </a:endParaRPr>
            </a:p>
          </p:txBody>
        </p:sp>
      </p:gr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2649664" y="3278373"/>
            <a:ext cx="7719571" cy="996131"/>
            <a:chOff x="0" y="0"/>
            <a:chExt cx="10292761" cy="1328176"/>
          </a:xfrm>
        </p:grpSpPr>
        <p:sp>
          <p:nvSpPr>
            <p:cNvPr id="3" name="Freeform 3"/>
            <p:cNvSpPr/>
            <p:nvPr/>
          </p:nvSpPr>
          <p:spPr>
            <a:xfrm>
              <a:off x="0" y="0"/>
              <a:ext cx="9817001" cy="1327150"/>
            </a:xfrm>
            <a:custGeom>
              <a:avLst/>
              <a:gdLst/>
              <a:ahLst/>
              <a:cxnLst/>
              <a:rect l="l" t="t" r="r" b="b"/>
              <a:pathLst>
                <a:path w="9817001" h="1327150">
                  <a:moveTo>
                    <a:pt x="0" y="0"/>
                  </a:moveTo>
                  <a:lnTo>
                    <a:pt x="9817001" y="0"/>
                  </a:lnTo>
                  <a:lnTo>
                    <a:pt x="9817001" y="1327150"/>
                  </a:lnTo>
                  <a:lnTo>
                    <a:pt x="0" y="1327150"/>
                  </a:lnTo>
                  <a:close/>
                </a:path>
              </a:pathLst>
            </a:custGeom>
            <a:solidFill>
              <a:srgbClr val="000000">
                <a:alpha val="0"/>
              </a:srgbClr>
            </a:solidFill>
          </p:spPr>
          <p:txBody>
            <a:bodyPr/>
            <a:lstStyle/>
            <a:p>
              <a:endParaRPr lang="et-EE"/>
            </a:p>
          </p:txBody>
        </p:sp>
        <p:sp>
          <p:nvSpPr>
            <p:cNvPr id="4" name="TextBox 4"/>
            <p:cNvSpPr txBox="1"/>
            <p:nvPr/>
          </p:nvSpPr>
          <p:spPr>
            <a:xfrm>
              <a:off x="475760" y="48651"/>
              <a:ext cx="9817001" cy="1279525"/>
            </a:xfrm>
            <a:prstGeom prst="rect">
              <a:avLst/>
            </a:prstGeom>
          </p:spPr>
          <p:txBody>
            <a:bodyPr lIns="0" tIns="0" rIns="0" bIns="0" rtlCol="0" anchor="ctr"/>
            <a:lstStyle/>
            <a:p>
              <a:pPr algn="l">
                <a:lnSpc>
                  <a:spcPts val="4536"/>
                </a:lnSpc>
              </a:pPr>
              <a:r>
                <a:rPr lang="en-US" sz="4200" b="1" dirty="0">
                  <a:solidFill>
                    <a:srgbClr val="A6A6A6"/>
                  </a:solidFill>
                  <a:latin typeface="Montserrat Bold"/>
                  <a:ea typeface="Montserrat Bold"/>
                  <a:cs typeface="Montserrat Bold"/>
                  <a:sym typeface="Montserrat Bold"/>
                </a:rPr>
                <a:t>Important Dates</a:t>
              </a:r>
            </a:p>
          </p:txBody>
        </p:sp>
      </p:grpSp>
      <p:grpSp>
        <p:nvGrpSpPr>
          <p:cNvPr id="5" name="Group 5"/>
          <p:cNvGrpSpPr/>
          <p:nvPr/>
        </p:nvGrpSpPr>
        <p:grpSpPr>
          <a:xfrm>
            <a:off x="11771841" y="8089724"/>
            <a:ext cx="6516159" cy="1031380"/>
            <a:chOff x="0" y="0"/>
            <a:chExt cx="8688212" cy="1375173"/>
          </a:xfrm>
        </p:grpSpPr>
        <p:sp>
          <p:nvSpPr>
            <p:cNvPr id="6" name="Freeform 6"/>
            <p:cNvSpPr/>
            <p:nvPr/>
          </p:nvSpPr>
          <p:spPr>
            <a:xfrm>
              <a:off x="0" y="0"/>
              <a:ext cx="8688212" cy="1375173"/>
            </a:xfrm>
            <a:custGeom>
              <a:avLst/>
              <a:gdLst/>
              <a:ahLst/>
              <a:cxnLst/>
              <a:rect l="l" t="t" r="r" b="b"/>
              <a:pathLst>
                <a:path w="8688212" h="1375173">
                  <a:moveTo>
                    <a:pt x="0" y="0"/>
                  </a:moveTo>
                  <a:lnTo>
                    <a:pt x="8688212" y="0"/>
                  </a:lnTo>
                  <a:lnTo>
                    <a:pt x="8688212" y="1375173"/>
                  </a:lnTo>
                  <a:lnTo>
                    <a:pt x="0" y="1375173"/>
                  </a:lnTo>
                  <a:close/>
                </a:path>
              </a:pathLst>
            </a:custGeom>
            <a:solidFill>
              <a:srgbClr val="000000">
                <a:alpha val="0"/>
              </a:srgbClr>
            </a:solidFill>
          </p:spPr>
          <p:txBody>
            <a:bodyPr/>
            <a:lstStyle/>
            <a:p>
              <a:endParaRPr lang="et-EE"/>
            </a:p>
          </p:txBody>
        </p:sp>
        <p:sp>
          <p:nvSpPr>
            <p:cNvPr id="7" name="TextBox 7"/>
            <p:cNvSpPr txBox="1"/>
            <p:nvPr/>
          </p:nvSpPr>
          <p:spPr>
            <a:xfrm>
              <a:off x="0" y="-38100"/>
              <a:ext cx="8688212" cy="1413273"/>
            </a:xfrm>
            <a:prstGeom prst="rect">
              <a:avLst/>
            </a:prstGeom>
          </p:spPr>
          <p:txBody>
            <a:bodyPr lIns="215900" tIns="215900" rIns="215900" bIns="215900" rtlCol="0" anchor="t"/>
            <a:lstStyle/>
            <a:p>
              <a:pPr algn="l">
                <a:lnSpc>
                  <a:spcPts val="2679"/>
                </a:lnSpc>
              </a:pPr>
              <a:r>
                <a:rPr lang="en-US" sz="1900" b="1">
                  <a:solidFill>
                    <a:srgbClr val="3B8BBF"/>
                  </a:solidFill>
                  <a:latin typeface="Montserrat Bold"/>
                  <a:ea typeface="Montserrat Bold"/>
                  <a:cs typeface="Montserrat Bold"/>
                  <a:sym typeface="Montserrat Bold"/>
                </a:rPr>
                <a:t>October</a:t>
              </a:r>
              <a:r>
                <a:rPr lang="en-US" sz="1900" b="1">
                  <a:solidFill>
                    <a:srgbClr val="2683C6"/>
                  </a:solidFill>
                  <a:latin typeface="Montserrat Bold"/>
                  <a:ea typeface="Montserrat Bold"/>
                  <a:cs typeface="Montserrat Bold"/>
                  <a:sym typeface="Montserrat Bold"/>
                </a:rPr>
                <a:t> 16 </a:t>
              </a:r>
              <a:r>
                <a:rPr lang="en-US" sz="1900" b="1">
                  <a:solidFill>
                    <a:srgbClr val="000000"/>
                  </a:solidFill>
                  <a:latin typeface="Montserrat Bold"/>
                  <a:ea typeface="Montserrat Bold"/>
                  <a:cs typeface="Montserrat Bold"/>
                  <a:sym typeface="Montserrat Bold"/>
                </a:rPr>
                <a:t>anniversary of Tallinn Health University of Applied Sciences</a:t>
              </a:r>
            </a:p>
          </p:txBody>
        </p:sp>
      </p:grpSp>
      <p:sp>
        <p:nvSpPr>
          <p:cNvPr id="8" name="AutoShape 8"/>
          <p:cNvSpPr/>
          <p:nvPr/>
        </p:nvSpPr>
        <p:spPr>
          <a:xfrm>
            <a:off x="5560485" y="1539191"/>
            <a:ext cx="857077" cy="0"/>
          </a:xfrm>
          <a:prstGeom prst="line">
            <a:avLst/>
          </a:prstGeom>
          <a:ln w="28575" cap="flat">
            <a:solidFill>
              <a:srgbClr val="3B8BBF"/>
            </a:solidFill>
            <a:prstDash val="solid"/>
            <a:headEnd type="none" w="sm" len="sm"/>
            <a:tailEnd type="none" w="sm" len="sm"/>
          </a:ln>
        </p:spPr>
        <p:txBody>
          <a:bodyPr/>
          <a:lstStyle/>
          <a:p>
            <a:endParaRPr lang="et-EE"/>
          </a:p>
        </p:txBody>
      </p:sp>
      <p:sp>
        <p:nvSpPr>
          <p:cNvPr id="9" name="AutoShape 9"/>
          <p:cNvSpPr/>
          <p:nvPr/>
        </p:nvSpPr>
        <p:spPr>
          <a:xfrm flipV="1">
            <a:off x="7169390" y="1553478"/>
            <a:ext cx="1861130" cy="7144"/>
          </a:xfrm>
          <a:prstGeom prst="line">
            <a:avLst/>
          </a:prstGeom>
          <a:ln w="28575" cap="flat">
            <a:solidFill>
              <a:srgbClr val="4891C2"/>
            </a:solidFill>
            <a:prstDash val="solid"/>
            <a:headEnd type="none" w="sm" len="sm"/>
            <a:tailEnd type="none" w="sm" len="sm"/>
          </a:ln>
        </p:spPr>
        <p:txBody>
          <a:bodyPr/>
          <a:lstStyle/>
          <a:p>
            <a:endParaRPr lang="et-EE"/>
          </a:p>
        </p:txBody>
      </p:sp>
      <p:sp>
        <p:nvSpPr>
          <p:cNvPr id="10" name="Freeform 10"/>
          <p:cNvSpPr/>
          <p:nvPr/>
        </p:nvSpPr>
        <p:spPr>
          <a:xfrm rot="5400000">
            <a:off x="10866960" y="2418109"/>
            <a:ext cx="4030174" cy="1948656"/>
          </a:xfrm>
          <a:custGeom>
            <a:avLst/>
            <a:gdLst/>
            <a:ahLst/>
            <a:cxnLst/>
            <a:rect l="l" t="t" r="r" b="b"/>
            <a:pathLst>
              <a:path w="4030174" h="1948656">
                <a:moveTo>
                  <a:pt x="0" y="0"/>
                </a:moveTo>
                <a:lnTo>
                  <a:pt x="4030175" y="0"/>
                </a:lnTo>
                <a:lnTo>
                  <a:pt x="4030175" y="1948656"/>
                </a:lnTo>
                <a:lnTo>
                  <a:pt x="0" y="19486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t-EE"/>
          </a:p>
        </p:txBody>
      </p:sp>
      <p:sp>
        <p:nvSpPr>
          <p:cNvPr id="11" name="TextBox 11"/>
          <p:cNvSpPr txBox="1"/>
          <p:nvPr/>
        </p:nvSpPr>
        <p:spPr>
          <a:xfrm>
            <a:off x="6077111" y="5538460"/>
            <a:ext cx="2184559" cy="800100"/>
          </a:xfrm>
          <a:prstGeom prst="rect">
            <a:avLst/>
          </a:prstGeom>
        </p:spPr>
        <p:txBody>
          <a:bodyPr lIns="0" tIns="0" rIns="0" bIns="0" rtlCol="0" anchor="t">
            <a:spAutoFit/>
          </a:bodyPr>
          <a:lstStyle/>
          <a:p>
            <a:pPr algn="ctr">
              <a:lnSpc>
                <a:spcPts val="2100"/>
              </a:lnSpc>
            </a:pPr>
            <a:r>
              <a:rPr lang="en-US" sz="1500">
                <a:solidFill>
                  <a:srgbClr val="000000"/>
                </a:solidFill>
                <a:latin typeface="Montserrat"/>
                <a:ea typeface="Montserrat"/>
                <a:cs typeface="Montserrat"/>
                <a:sym typeface="Montserrat"/>
              </a:rPr>
              <a:t>The first nursing study </a:t>
            </a:r>
          </a:p>
          <a:p>
            <a:pPr algn="ctr">
              <a:lnSpc>
                <a:spcPts val="2100"/>
              </a:lnSpc>
            </a:pPr>
            <a:r>
              <a:rPr lang="en-US" sz="1500">
                <a:solidFill>
                  <a:srgbClr val="000000"/>
                </a:solidFill>
                <a:latin typeface="Montserrat"/>
                <a:ea typeface="Montserrat"/>
                <a:cs typeface="Montserrat"/>
                <a:sym typeface="Montserrat"/>
              </a:rPr>
              <a:t>group was opened at </a:t>
            </a:r>
          </a:p>
          <a:p>
            <a:pPr algn="ctr">
              <a:lnSpc>
                <a:spcPts val="2100"/>
              </a:lnSpc>
              <a:spcBef>
                <a:spcPct val="0"/>
              </a:spcBef>
            </a:pPr>
            <a:r>
              <a:rPr lang="en-US" sz="1500">
                <a:solidFill>
                  <a:srgbClr val="000000"/>
                </a:solidFill>
                <a:latin typeface="Montserrat"/>
                <a:ea typeface="Montserrat"/>
                <a:cs typeface="Montserrat"/>
                <a:sym typeface="Montserrat"/>
              </a:rPr>
              <a:t>Kuressaare Hospital.</a:t>
            </a:r>
          </a:p>
        </p:txBody>
      </p:sp>
      <p:sp>
        <p:nvSpPr>
          <p:cNvPr id="12" name="TextBox 12"/>
          <p:cNvSpPr txBox="1"/>
          <p:nvPr/>
        </p:nvSpPr>
        <p:spPr>
          <a:xfrm>
            <a:off x="5579860" y="6792174"/>
            <a:ext cx="837702" cy="319896"/>
          </a:xfrm>
          <a:prstGeom prst="rect">
            <a:avLst/>
          </a:prstGeom>
        </p:spPr>
        <p:txBody>
          <a:bodyPr wrap="square" lIns="0" tIns="0" rIns="0" bIns="0" rtlCol="0" anchor="t">
            <a:spAutoFit/>
          </a:bodyPr>
          <a:lstStyle/>
          <a:p>
            <a:pPr algn="ctr">
              <a:lnSpc>
                <a:spcPts val="2660"/>
              </a:lnSpc>
            </a:pPr>
            <a:r>
              <a:rPr lang="en-US" sz="1900" b="1" dirty="0">
                <a:solidFill>
                  <a:srgbClr val="000000"/>
                </a:solidFill>
                <a:latin typeface="Montserrat Bold"/>
                <a:ea typeface="Montserrat Bold"/>
                <a:cs typeface="Montserrat Bold"/>
                <a:sym typeface="Montserrat Bold"/>
              </a:rPr>
              <a:t>2023</a:t>
            </a:r>
          </a:p>
        </p:txBody>
      </p:sp>
      <p:sp>
        <p:nvSpPr>
          <p:cNvPr id="13" name="TextBox 13"/>
          <p:cNvSpPr txBox="1"/>
          <p:nvPr/>
        </p:nvSpPr>
        <p:spPr>
          <a:xfrm>
            <a:off x="5730935" y="7598124"/>
            <a:ext cx="2572778" cy="800100"/>
          </a:xfrm>
          <a:prstGeom prst="rect">
            <a:avLst/>
          </a:prstGeom>
        </p:spPr>
        <p:txBody>
          <a:bodyPr lIns="0" tIns="0" rIns="0" bIns="0" rtlCol="0" anchor="t">
            <a:spAutoFit/>
          </a:bodyPr>
          <a:lstStyle/>
          <a:p>
            <a:pPr algn="ctr">
              <a:lnSpc>
                <a:spcPts val="2100"/>
              </a:lnSpc>
              <a:spcBef>
                <a:spcPct val="0"/>
              </a:spcBef>
            </a:pPr>
            <a:r>
              <a:rPr lang="en-US" sz="1500">
                <a:solidFill>
                  <a:srgbClr val="000000"/>
                </a:solidFill>
                <a:latin typeface="Montserrat"/>
                <a:ea typeface="Montserrat"/>
                <a:cs typeface="Montserrat"/>
                <a:sym typeface="Montserrat"/>
              </a:rPr>
              <a:t>The first nursing study group was opened in Rakvere.</a:t>
            </a:r>
          </a:p>
        </p:txBody>
      </p:sp>
      <p:grpSp>
        <p:nvGrpSpPr>
          <p:cNvPr id="14" name="Group 14"/>
          <p:cNvGrpSpPr/>
          <p:nvPr/>
        </p:nvGrpSpPr>
        <p:grpSpPr>
          <a:xfrm>
            <a:off x="13515696" y="3189156"/>
            <a:ext cx="408873" cy="40887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B254"/>
            </a:solidFill>
            <a:ln w="28575" cap="sq">
              <a:solidFill>
                <a:srgbClr val="FFFFFF"/>
              </a:solidFill>
              <a:prstDash val="solid"/>
              <a:miter/>
            </a:ln>
          </p:spPr>
          <p:txBody>
            <a:bodyPr/>
            <a:lstStyle/>
            <a:p>
              <a:endParaRPr lang="et-EE"/>
            </a:p>
          </p:txBody>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rot="-5400000">
            <a:off x="4324229" y="6127634"/>
            <a:ext cx="3653026" cy="1766298"/>
          </a:xfrm>
          <a:custGeom>
            <a:avLst/>
            <a:gdLst/>
            <a:ahLst/>
            <a:cxnLst/>
            <a:rect l="l" t="t" r="r" b="b"/>
            <a:pathLst>
              <a:path w="3653026" h="1766298">
                <a:moveTo>
                  <a:pt x="0" y="0"/>
                </a:moveTo>
                <a:lnTo>
                  <a:pt x="3653025" y="0"/>
                </a:lnTo>
                <a:lnTo>
                  <a:pt x="3653025" y="1766298"/>
                </a:lnTo>
                <a:lnTo>
                  <a:pt x="0" y="17662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t-EE"/>
          </a:p>
        </p:txBody>
      </p:sp>
      <p:sp>
        <p:nvSpPr>
          <p:cNvPr id="18" name="Freeform 18"/>
          <p:cNvSpPr/>
          <p:nvPr/>
        </p:nvSpPr>
        <p:spPr>
          <a:xfrm>
            <a:off x="17494" y="9451074"/>
            <a:ext cx="18270506" cy="870920"/>
          </a:xfrm>
          <a:custGeom>
            <a:avLst/>
            <a:gdLst/>
            <a:ahLst/>
            <a:cxnLst/>
            <a:rect l="l" t="t" r="r" b="b"/>
            <a:pathLst>
              <a:path w="18270506" h="870920">
                <a:moveTo>
                  <a:pt x="0" y="0"/>
                </a:moveTo>
                <a:lnTo>
                  <a:pt x="18270506" y="0"/>
                </a:lnTo>
                <a:lnTo>
                  <a:pt x="18270506" y="870920"/>
                </a:lnTo>
                <a:lnTo>
                  <a:pt x="0" y="870920"/>
                </a:lnTo>
                <a:lnTo>
                  <a:pt x="0" y="0"/>
                </a:lnTo>
                <a:close/>
              </a:path>
            </a:pathLst>
          </a:custGeom>
          <a:blipFill>
            <a:blip r:embed="rId4"/>
            <a:stretch>
              <a:fillRect t="-672" b="-672"/>
            </a:stretch>
          </a:blipFill>
        </p:spPr>
        <p:txBody>
          <a:bodyPr/>
          <a:lstStyle/>
          <a:p>
            <a:endParaRPr lang="et-EE"/>
          </a:p>
        </p:txBody>
      </p:sp>
      <p:sp>
        <p:nvSpPr>
          <p:cNvPr id="19" name="TextBox 19"/>
          <p:cNvSpPr txBox="1"/>
          <p:nvPr/>
        </p:nvSpPr>
        <p:spPr>
          <a:xfrm>
            <a:off x="6470135" y="1746009"/>
            <a:ext cx="646628" cy="323214"/>
          </a:xfrm>
          <a:prstGeom prst="rect">
            <a:avLst/>
          </a:prstGeom>
        </p:spPr>
        <p:txBody>
          <a:bodyPr lIns="0" tIns="0" rIns="0" bIns="0" rtlCol="0" anchor="t">
            <a:spAutoFit/>
          </a:bodyPr>
          <a:lstStyle/>
          <a:p>
            <a:pPr algn="ctr">
              <a:lnSpc>
                <a:spcPts val="2660"/>
              </a:lnSpc>
            </a:pPr>
            <a:r>
              <a:rPr lang="en-US" sz="1900" b="1">
                <a:solidFill>
                  <a:srgbClr val="000000"/>
                </a:solidFill>
                <a:latin typeface="Montserrat Bold"/>
                <a:ea typeface="Montserrat Bold"/>
                <a:cs typeface="Montserrat Bold"/>
                <a:sym typeface="Montserrat Bold"/>
              </a:rPr>
              <a:t>1940 </a:t>
            </a:r>
          </a:p>
        </p:txBody>
      </p:sp>
      <p:sp>
        <p:nvSpPr>
          <p:cNvPr id="20" name="TextBox 20"/>
          <p:cNvSpPr txBox="1"/>
          <p:nvPr/>
        </p:nvSpPr>
        <p:spPr>
          <a:xfrm>
            <a:off x="5730935" y="653048"/>
            <a:ext cx="2125028" cy="533400"/>
          </a:xfrm>
          <a:prstGeom prst="rect">
            <a:avLst/>
          </a:prstGeom>
        </p:spPr>
        <p:txBody>
          <a:bodyPr lIns="0" tIns="0" rIns="0" bIns="0" rtlCol="0" anchor="t">
            <a:spAutoFit/>
          </a:bodyPr>
          <a:lstStyle/>
          <a:p>
            <a:pPr algn="ctr">
              <a:lnSpc>
                <a:spcPts val="2100"/>
              </a:lnSpc>
            </a:pPr>
            <a:r>
              <a:rPr lang="en-US" sz="1500">
                <a:solidFill>
                  <a:srgbClr val="000000"/>
                </a:solidFill>
                <a:latin typeface="Montserrat"/>
                <a:ea typeface="Montserrat"/>
                <a:cs typeface="Montserrat"/>
                <a:sym typeface="Montserrat"/>
              </a:rPr>
              <a:t>Tallinn Medical School</a:t>
            </a:r>
          </a:p>
          <a:p>
            <a:pPr algn="ctr">
              <a:lnSpc>
                <a:spcPts val="2100"/>
              </a:lnSpc>
              <a:spcBef>
                <a:spcPct val="0"/>
              </a:spcBef>
            </a:pPr>
            <a:r>
              <a:rPr lang="en-US" sz="1500">
                <a:solidFill>
                  <a:srgbClr val="000000"/>
                </a:solidFill>
                <a:latin typeface="Montserrat"/>
                <a:ea typeface="Montserrat"/>
                <a:cs typeface="Montserrat"/>
                <a:sym typeface="Montserrat"/>
              </a:rPr>
              <a:t>was founded</a:t>
            </a:r>
          </a:p>
        </p:txBody>
      </p:sp>
      <p:sp>
        <p:nvSpPr>
          <p:cNvPr id="21" name="TextBox 21"/>
          <p:cNvSpPr txBox="1"/>
          <p:nvPr/>
        </p:nvSpPr>
        <p:spPr>
          <a:xfrm>
            <a:off x="9030520" y="1044963"/>
            <a:ext cx="814456" cy="319896"/>
          </a:xfrm>
          <a:prstGeom prst="rect">
            <a:avLst/>
          </a:prstGeom>
        </p:spPr>
        <p:txBody>
          <a:bodyPr wrap="square" lIns="0" tIns="0" rIns="0" bIns="0" rtlCol="0" anchor="t">
            <a:spAutoFit/>
          </a:bodyPr>
          <a:lstStyle/>
          <a:p>
            <a:pPr algn="ctr">
              <a:lnSpc>
                <a:spcPts val="2660"/>
              </a:lnSpc>
            </a:pPr>
            <a:r>
              <a:rPr lang="en-US" sz="1900" b="1" dirty="0">
                <a:solidFill>
                  <a:srgbClr val="000000"/>
                </a:solidFill>
                <a:latin typeface="Montserrat Bold"/>
                <a:ea typeface="Montserrat Bold"/>
                <a:cs typeface="Montserrat Bold"/>
                <a:sym typeface="Montserrat Bold"/>
              </a:rPr>
              <a:t>2002</a:t>
            </a:r>
          </a:p>
        </p:txBody>
      </p:sp>
      <p:sp>
        <p:nvSpPr>
          <p:cNvPr id="22" name="TextBox 22"/>
          <p:cNvSpPr txBox="1"/>
          <p:nvPr/>
        </p:nvSpPr>
        <p:spPr>
          <a:xfrm>
            <a:off x="7116763" y="1724578"/>
            <a:ext cx="4513302" cy="800100"/>
          </a:xfrm>
          <a:prstGeom prst="rect">
            <a:avLst/>
          </a:prstGeom>
        </p:spPr>
        <p:txBody>
          <a:bodyPr lIns="0" tIns="0" rIns="0" bIns="0" rtlCol="0" anchor="t">
            <a:spAutoFit/>
          </a:bodyPr>
          <a:lstStyle/>
          <a:p>
            <a:pPr algn="ctr">
              <a:lnSpc>
                <a:spcPts val="2100"/>
              </a:lnSpc>
            </a:pPr>
            <a:r>
              <a:rPr lang="en-US" sz="1500">
                <a:solidFill>
                  <a:srgbClr val="000000"/>
                </a:solidFill>
                <a:latin typeface="Montserrat"/>
                <a:ea typeface="Montserrat"/>
                <a:cs typeface="Montserrat"/>
                <a:sym typeface="Montserrat"/>
              </a:rPr>
              <a:t>Nursing education studies</a:t>
            </a:r>
          </a:p>
          <a:p>
            <a:pPr algn="ctr">
              <a:lnSpc>
                <a:spcPts val="2100"/>
              </a:lnSpc>
            </a:pPr>
            <a:r>
              <a:rPr lang="en-US" sz="1500">
                <a:solidFill>
                  <a:srgbClr val="000000"/>
                </a:solidFill>
                <a:latin typeface="Montserrat"/>
                <a:ea typeface="Montserrat"/>
                <a:cs typeface="Montserrat"/>
                <a:sym typeface="Montserrat"/>
              </a:rPr>
              <a:t> (for nurses with previous vocational education)</a:t>
            </a:r>
          </a:p>
          <a:p>
            <a:pPr algn="ctr">
              <a:lnSpc>
                <a:spcPts val="2100"/>
              </a:lnSpc>
              <a:spcBef>
                <a:spcPct val="0"/>
              </a:spcBef>
            </a:pPr>
            <a:r>
              <a:rPr lang="en-US" sz="1500">
                <a:solidFill>
                  <a:srgbClr val="000000"/>
                </a:solidFill>
                <a:latin typeface="Montserrat"/>
                <a:ea typeface="Montserrat"/>
                <a:cs typeface="Montserrat"/>
                <a:sym typeface="Montserrat"/>
              </a:rPr>
              <a:t>started in Kohtla-Järve Medical School</a:t>
            </a:r>
          </a:p>
        </p:txBody>
      </p:sp>
      <p:sp>
        <p:nvSpPr>
          <p:cNvPr id="23" name="TextBox 23"/>
          <p:cNvSpPr txBox="1"/>
          <p:nvPr/>
        </p:nvSpPr>
        <p:spPr>
          <a:xfrm>
            <a:off x="11720297" y="1705528"/>
            <a:ext cx="613529" cy="323214"/>
          </a:xfrm>
          <a:prstGeom prst="rect">
            <a:avLst/>
          </a:prstGeom>
        </p:spPr>
        <p:txBody>
          <a:bodyPr lIns="0" tIns="0" rIns="0" bIns="0" rtlCol="0" anchor="t">
            <a:spAutoFit/>
          </a:bodyPr>
          <a:lstStyle/>
          <a:p>
            <a:pPr algn="ctr">
              <a:lnSpc>
                <a:spcPts val="2660"/>
              </a:lnSpc>
            </a:pPr>
            <a:r>
              <a:rPr lang="en-US" sz="1900" b="1">
                <a:solidFill>
                  <a:srgbClr val="000000"/>
                </a:solidFill>
                <a:latin typeface="Montserrat Bold"/>
                <a:ea typeface="Montserrat Bold"/>
                <a:cs typeface="Montserrat Bold"/>
                <a:sym typeface="Montserrat Bold"/>
              </a:rPr>
              <a:t>2005</a:t>
            </a:r>
          </a:p>
        </p:txBody>
      </p:sp>
      <p:sp>
        <p:nvSpPr>
          <p:cNvPr id="24" name="TextBox 24"/>
          <p:cNvSpPr txBox="1"/>
          <p:nvPr/>
        </p:nvSpPr>
        <p:spPr>
          <a:xfrm>
            <a:off x="9916203" y="424448"/>
            <a:ext cx="4221718" cy="800100"/>
          </a:xfrm>
          <a:prstGeom prst="rect">
            <a:avLst/>
          </a:prstGeom>
        </p:spPr>
        <p:txBody>
          <a:bodyPr lIns="0" tIns="0" rIns="0" bIns="0" rtlCol="0" anchor="t">
            <a:spAutoFit/>
          </a:bodyPr>
          <a:lstStyle/>
          <a:p>
            <a:pPr algn="ctr">
              <a:lnSpc>
                <a:spcPts val="2100"/>
              </a:lnSpc>
              <a:spcBef>
                <a:spcPct val="0"/>
              </a:spcBef>
            </a:pPr>
            <a:r>
              <a:rPr lang="en-US" sz="1500">
                <a:solidFill>
                  <a:srgbClr val="000000"/>
                </a:solidFill>
                <a:latin typeface="Montserrat"/>
                <a:ea typeface="Montserrat"/>
                <a:cs typeface="Montserrat"/>
                <a:sym typeface="Montserrat"/>
              </a:rPr>
              <a:t> Tallinn Medical School became a  higher education institution and was  renamed Tallinn Health Care College </a:t>
            </a:r>
          </a:p>
        </p:txBody>
      </p:sp>
      <p:sp>
        <p:nvSpPr>
          <p:cNvPr id="25" name="TextBox 25"/>
          <p:cNvSpPr txBox="1"/>
          <p:nvPr/>
        </p:nvSpPr>
        <p:spPr>
          <a:xfrm>
            <a:off x="13924569" y="3212935"/>
            <a:ext cx="934431" cy="319896"/>
          </a:xfrm>
          <a:prstGeom prst="rect">
            <a:avLst/>
          </a:prstGeom>
        </p:spPr>
        <p:txBody>
          <a:bodyPr wrap="square" lIns="0" tIns="0" rIns="0" bIns="0" rtlCol="0" anchor="t">
            <a:spAutoFit/>
          </a:bodyPr>
          <a:lstStyle/>
          <a:p>
            <a:pPr algn="ctr">
              <a:lnSpc>
                <a:spcPts val="2660"/>
              </a:lnSpc>
            </a:pPr>
            <a:r>
              <a:rPr lang="en-US" sz="1900" b="1" dirty="0">
                <a:solidFill>
                  <a:srgbClr val="000000"/>
                </a:solidFill>
                <a:latin typeface="Montserrat Bold"/>
                <a:ea typeface="Montserrat Bold"/>
                <a:cs typeface="Montserrat Bold"/>
                <a:sym typeface="Montserrat Bold"/>
              </a:rPr>
              <a:t>2006</a:t>
            </a:r>
          </a:p>
        </p:txBody>
      </p:sp>
      <p:sp>
        <p:nvSpPr>
          <p:cNvPr id="26" name="TextBox 26"/>
          <p:cNvSpPr txBox="1"/>
          <p:nvPr/>
        </p:nvSpPr>
        <p:spPr>
          <a:xfrm>
            <a:off x="10622003" y="2974493"/>
            <a:ext cx="2791778" cy="800100"/>
          </a:xfrm>
          <a:prstGeom prst="rect">
            <a:avLst/>
          </a:prstGeom>
        </p:spPr>
        <p:txBody>
          <a:bodyPr lIns="0" tIns="0" rIns="0" bIns="0" rtlCol="0" anchor="t">
            <a:spAutoFit/>
          </a:bodyPr>
          <a:lstStyle/>
          <a:p>
            <a:pPr algn="r">
              <a:lnSpc>
                <a:spcPts val="2100"/>
              </a:lnSpc>
            </a:pPr>
            <a:r>
              <a:rPr lang="en-US" sz="1500">
                <a:solidFill>
                  <a:srgbClr val="000000"/>
                </a:solidFill>
                <a:latin typeface="Montserrat"/>
                <a:ea typeface="Montserrat"/>
                <a:cs typeface="Montserrat"/>
                <a:sym typeface="Montserrat"/>
              </a:rPr>
              <a:t> Kohtla-Järve  Medical School</a:t>
            </a:r>
          </a:p>
          <a:p>
            <a:pPr algn="r">
              <a:lnSpc>
                <a:spcPts val="2100"/>
              </a:lnSpc>
            </a:pPr>
            <a:r>
              <a:rPr lang="en-US" sz="1500">
                <a:solidFill>
                  <a:srgbClr val="000000"/>
                </a:solidFill>
                <a:latin typeface="Montserrat"/>
                <a:ea typeface="Montserrat"/>
                <a:cs typeface="Montserrat"/>
                <a:sym typeface="Montserrat"/>
              </a:rPr>
              <a:t>became a  structural unit of </a:t>
            </a:r>
          </a:p>
          <a:p>
            <a:pPr algn="r">
              <a:lnSpc>
                <a:spcPts val="2100"/>
              </a:lnSpc>
              <a:spcBef>
                <a:spcPct val="0"/>
              </a:spcBef>
            </a:pPr>
            <a:r>
              <a:rPr lang="en-US" sz="1500">
                <a:solidFill>
                  <a:srgbClr val="000000"/>
                </a:solidFill>
                <a:latin typeface="Montserrat"/>
                <a:ea typeface="Montserrat"/>
                <a:cs typeface="Montserrat"/>
                <a:sym typeface="Montserrat"/>
              </a:rPr>
              <a:t>Tallinn Health Care College ​</a:t>
            </a:r>
          </a:p>
        </p:txBody>
      </p:sp>
      <p:sp>
        <p:nvSpPr>
          <p:cNvPr id="27" name="TextBox 27"/>
          <p:cNvSpPr txBox="1"/>
          <p:nvPr/>
        </p:nvSpPr>
        <p:spPr>
          <a:xfrm>
            <a:off x="11708091" y="4671191"/>
            <a:ext cx="619601" cy="323214"/>
          </a:xfrm>
          <a:prstGeom prst="rect">
            <a:avLst/>
          </a:prstGeom>
        </p:spPr>
        <p:txBody>
          <a:bodyPr lIns="0" tIns="0" rIns="0" bIns="0" rtlCol="0" anchor="t">
            <a:spAutoFit/>
          </a:bodyPr>
          <a:lstStyle/>
          <a:p>
            <a:pPr algn="ctr">
              <a:lnSpc>
                <a:spcPts val="2660"/>
              </a:lnSpc>
            </a:pPr>
            <a:r>
              <a:rPr lang="en-US" sz="1900" b="1">
                <a:solidFill>
                  <a:srgbClr val="000000"/>
                </a:solidFill>
                <a:latin typeface="Montserrat Bold"/>
                <a:ea typeface="Montserrat Bold"/>
                <a:cs typeface="Montserrat Bold"/>
                <a:sym typeface="Montserrat Bold"/>
              </a:rPr>
              <a:t>2007</a:t>
            </a:r>
          </a:p>
        </p:txBody>
      </p:sp>
      <p:sp>
        <p:nvSpPr>
          <p:cNvPr id="28" name="TextBox 28"/>
          <p:cNvSpPr txBox="1"/>
          <p:nvPr/>
        </p:nvSpPr>
        <p:spPr>
          <a:xfrm>
            <a:off x="11159808" y="5472541"/>
            <a:ext cx="1722239" cy="533400"/>
          </a:xfrm>
          <a:prstGeom prst="rect">
            <a:avLst/>
          </a:prstGeom>
        </p:spPr>
        <p:txBody>
          <a:bodyPr lIns="0" tIns="0" rIns="0" bIns="0" rtlCol="0" anchor="t">
            <a:spAutoFit/>
          </a:bodyPr>
          <a:lstStyle/>
          <a:p>
            <a:pPr algn="ctr">
              <a:lnSpc>
                <a:spcPts val="2100"/>
              </a:lnSpc>
            </a:pPr>
            <a:r>
              <a:rPr lang="en-US" sz="1500">
                <a:solidFill>
                  <a:srgbClr val="000000"/>
                </a:solidFill>
                <a:latin typeface="Montserrat"/>
                <a:ea typeface="Montserrat"/>
                <a:cs typeface="Montserrat"/>
                <a:sym typeface="Montserrat"/>
              </a:rPr>
              <a:t>Studies started in </a:t>
            </a:r>
          </a:p>
          <a:p>
            <a:pPr algn="ctr">
              <a:lnSpc>
                <a:spcPts val="2100"/>
              </a:lnSpc>
              <a:spcBef>
                <a:spcPct val="0"/>
              </a:spcBef>
            </a:pPr>
            <a:r>
              <a:rPr lang="en-US" sz="1500">
                <a:solidFill>
                  <a:srgbClr val="000000"/>
                </a:solidFill>
                <a:latin typeface="Montserrat"/>
                <a:ea typeface="Montserrat"/>
                <a:cs typeface="Montserrat"/>
                <a:sym typeface="Montserrat"/>
              </a:rPr>
              <a:t>Pärnu Hospital</a:t>
            </a:r>
          </a:p>
        </p:txBody>
      </p:sp>
      <p:sp>
        <p:nvSpPr>
          <p:cNvPr id="29" name="TextBox 29"/>
          <p:cNvSpPr txBox="1"/>
          <p:nvPr/>
        </p:nvSpPr>
        <p:spPr>
          <a:xfrm>
            <a:off x="9101691" y="5492927"/>
            <a:ext cx="744918" cy="319896"/>
          </a:xfrm>
          <a:prstGeom prst="rect">
            <a:avLst/>
          </a:prstGeom>
        </p:spPr>
        <p:txBody>
          <a:bodyPr wrap="square" lIns="0" tIns="0" rIns="0" bIns="0" rtlCol="0" anchor="t">
            <a:spAutoFit/>
          </a:bodyPr>
          <a:lstStyle/>
          <a:p>
            <a:pPr algn="ctr">
              <a:lnSpc>
                <a:spcPts val="2660"/>
              </a:lnSpc>
            </a:pPr>
            <a:r>
              <a:rPr lang="en-US" sz="1900" b="1" dirty="0">
                <a:solidFill>
                  <a:srgbClr val="000000"/>
                </a:solidFill>
                <a:latin typeface="Montserrat Bold"/>
                <a:ea typeface="Montserrat Bold"/>
                <a:cs typeface="Montserrat Bold"/>
                <a:sym typeface="Montserrat Bold"/>
              </a:rPr>
              <a:t>2018</a:t>
            </a:r>
          </a:p>
        </p:txBody>
      </p:sp>
      <p:sp>
        <p:nvSpPr>
          <p:cNvPr id="30" name="TextBox 30"/>
          <p:cNvSpPr txBox="1"/>
          <p:nvPr/>
        </p:nvSpPr>
        <p:spPr>
          <a:xfrm>
            <a:off x="7840166" y="4461006"/>
            <a:ext cx="3318748" cy="533400"/>
          </a:xfrm>
          <a:prstGeom prst="rect">
            <a:avLst/>
          </a:prstGeom>
        </p:spPr>
        <p:txBody>
          <a:bodyPr lIns="0" tIns="0" rIns="0" bIns="0" rtlCol="0" anchor="t">
            <a:spAutoFit/>
          </a:bodyPr>
          <a:lstStyle/>
          <a:p>
            <a:pPr algn="ctr">
              <a:lnSpc>
                <a:spcPts val="2100"/>
              </a:lnSpc>
            </a:pPr>
            <a:r>
              <a:rPr lang="en-US" sz="1500">
                <a:solidFill>
                  <a:srgbClr val="000000"/>
                </a:solidFill>
                <a:latin typeface="Montserrat"/>
                <a:ea typeface="Montserrat"/>
                <a:cs typeface="Montserrat"/>
                <a:sym typeface="Montserrat"/>
              </a:rPr>
              <a:t> First admission to College’s </a:t>
            </a:r>
          </a:p>
          <a:p>
            <a:pPr algn="ctr">
              <a:lnSpc>
                <a:spcPts val="2100"/>
              </a:lnSpc>
              <a:spcBef>
                <a:spcPct val="0"/>
              </a:spcBef>
            </a:pPr>
            <a:r>
              <a:rPr lang="en-US" sz="1500">
                <a:solidFill>
                  <a:srgbClr val="000000"/>
                </a:solidFill>
                <a:latin typeface="Montserrat"/>
                <a:ea typeface="Montserrat"/>
                <a:cs typeface="Montserrat"/>
                <a:sym typeface="Montserrat"/>
              </a:rPr>
              <a:t>Health Sciences Master’s Program ​</a:t>
            </a:r>
          </a:p>
        </p:txBody>
      </p:sp>
      <p:sp>
        <p:nvSpPr>
          <p:cNvPr id="31" name="TextBox 31"/>
          <p:cNvSpPr txBox="1"/>
          <p:nvPr/>
        </p:nvSpPr>
        <p:spPr>
          <a:xfrm>
            <a:off x="6490987" y="4709152"/>
            <a:ext cx="728700" cy="319896"/>
          </a:xfrm>
          <a:prstGeom prst="rect">
            <a:avLst/>
          </a:prstGeom>
        </p:spPr>
        <p:txBody>
          <a:bodyPr wrap="square" lIns="0" tIns="0" rIns="0" bIns="0" rtlCol="0" anchor="t">
            <a:spAutoFit/>
          </a:bodyPr>
          <a:lstStyle/>
          <a:p>
            <a:pPr algn="ctr">
              <a:lnSpc>
                <a:spcPts val="2660"/>
              </a:lnSpc>
            </a:pPr>
            <a:r>
              <a:rPr lang="en-US" sz="1900" b="1" dirty="0">
                <a:solidFill>
                  <a:srgbClr val="000000"/>
                </a:solidFill>
                <a:latin typeface="Montserrat Bold"/>
                <a:ea typeface="Montserrat Bold"/>
                <a:cs typeface="Montserrat Bold"/>
                <a:sym typeface="Montserrat Bold"/>
              </a:rPr>
              <a:t>2019</a:t>
            </a:r>
          </a:p>
        </p:txBody>
      </p:sp>
      <p:sp>
        <p:nvSpPr>
          <p:cNvPr id="32" name="TextBox 32"/>
          <p:cNvSpPr txBox="1"/>
          <p:nvPr/>
        </p:nvSpPr>
        <p:spPr>
          <a:xfrm>
            <a:off x="2673672" y="6553732"/>
            <a:ext cx="2458889" cy="800100"/>
          </a:xfrm>
          <a:prstGeom prst="rect">
            <a:avLst/>
          </a:prstGeom>
        </p:spPr>
        <p:txBody>
          <a:bodyPr lIns="0" tIns="0" rIns="0" bIns="0" rtlCol="0" anchor="t">
            <a:spAutoFit/>
          </a:bodyPr>
          <a:lstStyle/>
          <a:p>
            <a:pPr algn="r">
              <a:lnSpc>
                <a:spcPts val="2100"/>
              </a:lnSpc>
              <a:spcBef>
                <a:spcPct val="0"/>
              </a:spcBef>
            </a:pPr>
            <a:r>
              <a:rPr lang="en-US" sz="1500">
                <a:solidFill>
                  <a:srgbClr val="000000"/>
                </a:solidFill>
                <a:latin typeface="Montserrat"/>
                <a:ea typeface="Montserrat"/>
                <a:cs typeface="Montserrat"/>
                <a:sym typeface="Montserrat"/>
              </a:rPr>
              <a:t>The first nursing study group was opened in Haapsalu.</a:t>
            </a:r>
          </a:p>
        </p:txBody>
      </p:sp>
      <p:sp>
        <p:nvSpPr>
          <p:cNvPr id="33" name="TextBox 33"/>
          <p:cNvSpPr txBox="1"/>
          <p:nvPr/>
        </p:nvSpPr>
        <p:spPr>
          <a:xfrm>
            <a:off x="6501902" y="8939932"/>
            <a:ext cx="862629" cy="319896"/>
          </a:xfrm>
          <a:prstGeom prst="rect">
            <a:avLst/>
          </a:prstGeom>
        </p:spPr>
        <p:txBody>
          <a:bodyPr wrap="square" lIns="0" tIns="0" rIns="0" bIns="0" rtlCol="0" anchor="t">
            <a:spAutoFit/>
          </a:bodyPr>
          <a:lstStyle/>
          <a:p>
            <a:pPr algn="ctr">
              <a:lnSpc>
                <a:spcPts val="2660"/>
              </a:lnSpc>
            </a:pPr>
            <a:r>
              <a:rPr lang="en-US" sz="1900" b="1" dirty="0">
                <a:solidFill>
                  <a:srgbClr val="000000"/>
                </a:solidFill>
                <a:latin typeface="Montserrat Bold"/>
                <a:ea typeface="Montserrat Bold"/>
                <a:cs typeface="Montserrat Bold"/>
                <a:sym typeface="Montserrat Bold"/>
              </a:rPr>
              <a:t>2024</a:t>
            </a:r>
          </a:p>
        </p:txBody>
      </p:sp>
      <p:grpSp>
        <p:nvGrpSpPr>
          <p:cNvPr id="34" name="Group 34"/>
          <p:cNvGrpSpPr/>
          <p:nvPr/>
        </p:nvGrpSpPr>
        <p:grpSpPr>
          <a:xfrm>
            <a:off x="11855715" y="5050624"/>
            <a:ext cx="408873" cy="408873"/>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B254"/>
            </a:solidFill>
            <a:ln w="28575" cap="sq">
              <a:solidFill>
                <a:srgbClr val="FFFFFF"/>
              </a:solidFill>
              <a:prstDash val="solid"/>
              <a:miter/>
            </a:ln>
          </p:spPr>
          <p:txBody>
            <a:bodyPr/>
            <a:lstStyle/>
            <a:p>
              <a:endParaRPr lang="et-EE"/>
            </a:p>
          </p:txBody>
        </p:sp>
        <p:sp>
          <p:nvSpPr>
            <p:cNvPr id="36" name="TextBox 36"/>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37" name="Group 37"/>
          <p:cNvGrpSpPr/>
          <p:nvPr/>
        </p:nvGrpSpPr>
        <p:grpSpPr>
          <a:xfrm>
            <a:off x="11855715" y="1334754"/>
            <a:ext cx="408873" cy="408873"/>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B254"/>
            </a:solidFill>
            <a:ln w="28575" cap="sq">
              <a:solidFill>
                <a:srgbClr val="FFFFFF"/>
              </a:solidFill>
              <a:prstDash val="solid"/>
              <a:miter/>
            </a:ln>
          </p:spPr>
          <p:txBody>
            <a:bodyPr/>
            <a:lstStyle/>
            <a:p>
              <a:endParaRPr lang="et-EE"/>
            </a:p>
          </p:txBody>
        </p:sp>
        <p:sp>
          <p:nvSpPr>
            <p:cNvPr id="39" name="TextBox 3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40"/>
          <p:cNvGrpSpPr/>
          <p:nvPr/>
        </p:nvGrpSpPr>
        <p:grpSpPr>
          <a:xfrm>
            <a:off x="9203478" y="1334754"/>
            <a:ext cx="408873" cy="408873"/>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B254"/>
            </a:solidFill>
            <a:ln w="28575" cap="sq">
              <a:solidFill>
                <a:srgbClr val="FFFFFF"/>
              </a:solidFill>
              <a:prstDash val="solid"/>
              <a:miter/>
            </a:ln>
          </p:spPr>
          <p:txBody>
            <a:bodyPr/>
            <a:lstStyle/>
            <a:p>
              <a:endParaRPr lang="et-EE"/>
            </a:p>
          </p:txBody>
        </p:sp>
        <p:sp>
          <p:nvSpPr>
            <p:cNvPr id="42" name="TextBox 4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43"/>
          <p:cNvGrpSpPr/>
          <p:nvPr/>
        </p:nvGrpSpPr>
        <p:grpSpPr>
          <a:xfrm>
            <a:off x="6589012" y="1334754"/>
            <a:ext cx="408873" cy="408873"/>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B254"/>
            </a:solidFill>
            <a:ln w="28575" cap="sq">
              <a:solidFill>
                <a:srgbClr val="FFFFFF"/>
              </a:solidFill>
              <a:prstDash val="solid"/>
              <a:miter/>
            </a:ln>
          </p:spPr>
          <p:txBody>
            <a:bodyPr/>
            <a:lstStyle/>
            <a:p>
              <a:endParaRPr lang="et-EE"/>
            </a:p>
          </p:txBody>
        </p:sp>
        <p:sp>
          <p:nvSpPr>
            <p:cNvPr id="45" name="TextBox 4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sp>
        <p:nvSpPr>
          <p:cNvPr id="46" name="AutoShape 46"/>
          <p:cNvSpPr/>
          <p:nvPr/>
        </p:nvSpPr>
        <p:spPr>
          <a:xfrm flipV="1">
            <a:off x="9783857" y="1517760"/>
            <a:ext cx="1861130" cy="7144"/>
          </a:xfrm>
          <a:prstGeom prst="line">
            <a:avLst/>
          </a:prstGeom>
          <a:ln w="28575" cap="flat">
            <a:solidFill>
              <a:srgbClr val="4891C2"/>
            </a:solidFill>
            <a:prstDash val="solid"/>
            <a:headEnd type="none" w="sm" len="sm"/>
            <a:tailEnd type="none" w="sm" len="sm"/>
          </a:ln>
        </p:spPr>
        <p:txBody>
          <a:bodyPr/>
          <a:lstStyle/>
          <a:p>
            <a:endParaRPr lang="et-EE"/>
          </a:p>
        </p:txBody>
      </p:sp>
      <p:sp>
        <p:nvSpPr>
          <p:cNvPr id="47" name="AutoShape 47"/>
          <p:cNvSpPr/>
          <p:nvPr/>
        </p:nvSpPr>
        <p:spPr>
          <a:xfrm flipV="1">
            <a:off x="9846907" y="5279255"/>
            <a:ext cx="1861130" cy="7144"/>
          </a:xfrm>
          <a:prstGeom prst="line">
            <a:avLst/>
          </a:prstGeom>
          <a:ln w="28575" cap="flat">
            <a:solidFill>
              <a:srgbClr val="4891C2"/>
            </a:solidFill>
            <a:prstDash val="solid"/>
            <a:headEnd type="none" w="sm" len="sm"/>
            <a:tailEnd type="none" w="sm" len="sm"/>
          </a:ln>
        </p:spPr>
        <p:txBody>
          <a:bodyPr/>
          <a:lstStyle/>
          <a:p>
            <a:endParaRPr lang="et-EE"/>
          </a:p>
        </p:txBody>
      </p:sp>
      <p:grpSp>
        <p:nvGrpSpPr>
          <p:cNvPr id="48" name="Group 48"/>
          <p:cNvGrpSpPr/>
          <p:nvPr/>
        </p:nvGrpSpPr>
        <p:grpSpPr>
          <a:xfrm>
            <a:off x="9295103" y="5050624"/>
            <a:ext cx="408873" cy="408873"/>
            <a:chOff x="0" y="0"/>
            <a:chExt cx="812800" cy="812800"/>
          </a:xfrm>
        </p:grpSpPr>
        <p:sp>
          <p:nvSpPr>
            <p:cNvPr id="49"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B254"/>
            </a:solidFill>
            <a:ln w="28575" cap="sq">
              <a:solidFill>
                <a:srgbClr val="FFFFFF"/>
              </a:solidFill>
              <a:prstDash val="solid"/>
              <a:miter/>
            </a:ln>
          </p:spPr>
          <p:txBody>
            <a:bodyPr/>
            <a:lstStyle/>
            <a:p>
              <a:endParaRPr lang="et-EE"/>
            </a:p>
          </p:txBody>
        </p:sp>
        <p:sp>
          <p:nvSpPr>
            <p:cNvPr id="50" name="TextBox 50"/>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sp>
        <p:nvSpPr>
          <p:cNvPr id="51" name="AutoShape 51"/>
          <p:cNvSpPr/>
          <p:nvPr/>
        </p:nvSpPr>
        <p:spPr>
          <a:xfrm flipV="1">
            <a:off x="7240561" y="5264967"/>
            <a:ext cx="1861130" cy="7144"/>
          </a:xfrm>
          <a:prstGeom prst="line">
            <a:avLst/>
          </a:prstGeom>
          <a:ln w="28575" cap="flat">
            <a:solidFill>
              <a:srgbClr val="4891C2"/>
            </a:solidFill>
            <a:prstDash val="solid"/>
            <a:headEnd type="none" w="sm" len="sm"/>
            <a:tailEnd type="none" w="sm" len="sm"/>
          </a:ln>
        </p:spPr>
        <p:txBody>
          <a:bodyPr/>
          <a:lstStyle/>
          <a:p>
            <a:endParaRPr lang="et-EE"/>
          </a:p>
        </p:txBody>
      </p:sp>
      <p:grpSp>
        <p:nvGrpSpPr>
          <p:cNvPr id="52" name="Group 52"/>
          <p:cNvGrpSpPr/>
          <p:nvPr/>
        </p:nvGrpSpPr>
        <p:grpSpPr>
          <a:xfrm>
            <a:off x="6661813" y="5081962"/>
            <a:ext cx="408873" cy="408873"/>
            <a:chOff x="0" y="0"/>
            <a:chExt cx="812800" cy="812800"/>
          </a:xfrm>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B254"/>
            </a:solidFill>
            <a:ln w="28575" cap="sq">
              <a:solidFill>
                <a:srgbClr val="FFFFFF"/>
              </a:solidFill>
              <a:prstDash val="solid"/>
              <a:miter/>
            </a:ln>
          </p:spPr>
          <p:txBody>
            <a:bodyPr/>
            <a:lstStyle/>
            <a:p>
              <a:endParaRPr lang="et-EE"/>
            </a:p>
          </p:txBody>
        </p:sp>
        <p:sp>
          <p:nvSpPr>
            <p:cNvPr id="54" name="TextBox 54"/>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55" name="Group 55"/>
          <p:cNvGrpSpPr/>
          <p:nvPr/>
        </p:nvGrpSpPr>
        <p:grpSpPr>
          <a:xfrm>
            <a:off x="5151612" y="6768395"/>
            <a:ext cx="408873" cy="408873"/>
            <a:chOff x="0" y="0"/>
            <a:chExt cx="812800" cy="812800"/>
          </a:xfrm>
        </p:grpSpPr>
        <p:sp>
          <p:nvSpPr>
            <p:cNvPr id="56" name="Freeform 5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B254"/>
            </a:solidFill>
            <a:ln w="28575" cap="sq">
              <a:solidFill>
                <a:srgbClr val="FFFFFF"/>
              </a:solidFill>
              <a:prstDash val="solid"/>
              <a:miter/>
            </a:ln>
          </p:spPr>
          <p:txBody>
            <a:bodyPr/>
            <a:lstStyle/>
            <a:p>
              <a:endParaRPr lang="et-EE"/>
            </a:p>
          </p:txBody>
        </p:sp>
        <p:sp>
          <p:nvSpPr>
            <p:cNvPr id="57" name="TextBox 57"/>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58" name="Group 58"/>
          <p:cNvGrpSpPr/>
          <p:nvPr/>
        </p:nvGrpSpPr>
        <p:grpSpPr>
          <a:xfrm>
            <a:off x="6707890" y="8483949"/>
            <a:ext cx="408873" cy="408873"/>
            <a:chOff x="0" y="0"/>
            <a:chExt cx="812800" cy="812800"/>
          </a:xfrm>
        </p:grpSpPr>
        <p:sp>
          <p:nvSpPr>
            <p:cNvPr id="59" name="Freeform 5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B254"/>
            </a:solidFill>
            <a:ln w="28575" cap="sq">
              <a:solidFill>
                <a:srgbClr val="FFFFFF"/>
              </a:solidFill>
              <a:prstDash val="solid"/>
              <a:miter/>
            </a:ln>
          </p:spPr>
          <p:txBody>
            <a:bodyPr/>
            <a:lstStyle/>
            <a:p>
              <a:endParaRPr lang="et-EE"/>
            </a:p>
          </p:txBody>
        </p:sp>
        <p:sp>
          <p:nvSpPr>
            <p:cNvPr id="60" name="TextBox 60"/>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sp>
        <p:nvSpPr>
          <p:cNvPr id="61" name="AutoShape 61"/>
          <p:cNvSpPr/>
          <p:nvPr/>
        </p:nvSpPr>
        <p:spPr>
          <a:xfrm flipV="1">
            <a:off x="1209736" y="7566593"/>
            <a:ext cx="0" cy="2746678"/>
          </a:xfrm>
          <a:prstGeom prst="line">
            <a:avLst/>
          </a:prstGeom>
          <a:ln w="38100" cap="flat">
            <a:solidFill>
              <a:srgbClr val="4891C2"/>
            </a:solidFill>
            <a:prstDash val="solid"/>
            <a:headEnd type="none" w="sm" len="sm"/>
            <a:tailEnd type="none" w="sm" len="sm"/>
          </a:ln>
        </p:spPr>
        <p:txBody>
          <a:bodyPr/>
          <a:lstStyle/>
          <a:p>
            <a:endParaRPr lang="et-EE"/>
          </a:p>
        </p:txBody>
      </p:sp>
      <p:sp>
        <p:nvSpPr>
          <p:cNvPr id="62" name="AutoShape 62"/>
          <p:cNvSpPr/>
          <p:nvPr/>
        </p:nvSpPr>
        <p:spPr>
          <a:xfrm flipV="1">
            <a:off x="7342294" y="8702673"/>
            <a:ext cx="1861130" cy="7144"/>
          </a:xfrm>
          <a:prstGeom prst="line">
            <a:avLst/>
          </a:prstGeom>
          <a:ln w="28575" cap="flat">
            <a:solidFill>
              <a:srgbClr val="4891C2"/>
            </a:solidFill>
            <a:prstDash val="solid"/>
            <a:headEnd type="none" w="sm" len="sm"/>
            <a:tailEnd type="none" w="sm" len="sm"/>
          </a:ln>
        </p:spPr>
        <p:txBody>
          <a:bodyPr/>
          <a:lstStyle/>
          <a:p>
            <a:endParaRPr lang="et-EE"/>
          </a:p>
        </p:txBody>
      </p:sp>
      <p:grpSp>
        <p:nvGrpSpPr>
          <p:cNvPr id="63" name="Group 63"/>
          <p:cNvGrpSpPr/>
          <p:nvPr/>
        </p:nvGrpSpPr>
        <p:grpSpPr>
          <a:xfrm>
            <a:off x="9295103" y="8498236"/>
            <a:ext cx="408873" cy="408873"/>
            <a:chOff x="0" y="0"/>
            <a:chExt cx="812800" cy="812800"/>
          </a:xfrm>
        </p:grpSpPr>
        <p:sp>
          <p:nvSpPr>
            <p:cNvPr id="64" name="Freeform 6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B254"/>
            </a:solidFill>
            <a:ln w="28575" cap="sq">
              <a:solidFill>
                <a:srgbClr val="FFFFFF"/>
              </a:solidFill>
              <a:prstDash val="solid"/>
              <a:miter/>
            </a:ln>
          </p:spPr>
          <p:txBody>
            <a:bodyPr/>
            <a:lstStyle/>
            <a:p>
              <a:endParaRPr lang="et-EE"/>
            </a:p>
          </p:txBody>
        </p:sp>
        <p:sp>
          <p:nvSpPr>
            <p:cNvPr id="65" name="TextBox 6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sp>
        <p:nvSpPr>
          <p:cNvPr id="66" name="TextBox 66"/>
          <p:cNvSpPr txBox="1"/>
          <p:nvPr/>
        </p:nvSpPr>
        <p:spPr>
          <a:xfrm>
            <a:off x="9203491" y="8160734"/>
            <a:ext cx="780798" cy="318220"/>
          </a:xfrm>
          <a:prstGeom prst="rect">
            <a:avLst/>
          </a:prstGeom>
        </p:spPr>
        <p:txBody>
          <a:bodyPr wrap="square" lIns="0" tIns="0" rIns="0" bIns="0" rtlCol="0" anchor="t">
            <a:spAutoFit/>
          </a:bodyPr>
          <a:lstStyle/>
          <a:p>
            <a:pPr algn="ctr">
              <a:lnSpc>
                <a:spcPts val="2660"/>
              </a:lnSpc>
            </a:pPr>
            <a:r>
              <a:rPr lang="en-US" sz="1900" b="1" dirty="0">
                <a:solidFill>
                  <a:srgbClr val="000000"/>
                </a:solidFill>
                <a:latin typeface="Montserrat Bold"/>
                <a:ea typeface="Montserrat Bold"/>
                <a:cs typeface="Montserrat Bold"/>
                <a:sym typeface="Montserrat Bold"/>
              </a:rPr>
              <a:t>2025</a:t>
            </a:r>
          </a:p>
        </p:txBody>
      </p:sp>
      <p:sp>
        <p:nvSpPr>
          <p:cNvPr id="67" name="TextBox 67"/>
          <p:cNvSpPr txBox="1"/>
          <p:nvPr/>
        </p:nvSpPr>
        <p:spPr>
          <a:xfrm>
            <a:off x="7907127" y="8888059"/>
            <a:ext cx="3184826" cy="800100"/>
          </a:xfrm>
          <a:prstGeom prst="rect">
            <a:avLst/>
          </a:prstGeom>
        </p:spPr>
        <p:txBody>
          <a:bodyPr lIns="0" tIns="0" rIns="0" bIns="0" rtlCol="0" anchor="t">
            <a:spAutoFit/>
          </a:bodyPr>
          <a:lstStyle/>
          <a:p>
            <a:pPr algn="ctr">
              <a:lnSpc>
                <a:spcPts val="2100"/>
              </a:lnSpc>
              <a:spcBef>
                <a:spcPct val="0"/>
              </a:spcBef>
            </a:pPr>
            <a:r>
              <a:rPr lang="en-US" sz="1500">
                <a:solidFill>
                  <a:srgbClr val="000000"/>
                </a:solidFill>
                <a:latin typeface="Montserrat"/>
                <a:ea typeface="Montserrat"/>
                <a:cs typeface="Montserrat"/>
                <a:sym typeface="Montserrat"/>
              </a:rPr>
              <a:t>The name in English changed to: Tallinn Health University of Applied Sciences</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txBody>
            <a:bodyPr/>
            <a:lstStyle/>
            <a:p>
              <a:endParaRPr lang="et-EE"/>
            </a:p>
          </p:txBody>
        </p:sp>
      </p:grpSp>
      <p:sp>
        <p:nvSpPr>
          <p:cNvPr id="4" name="Freeform 4"/>
          <p:cNvSpPr/>
          <p:nvPr/>
        </p:nvSpPr>
        <p:spPr>
          <a:xfrm>
            <a:off x="125504" y="9338076"/>
            <a:ext cx="18028026" cy="870920"/>
          </a:xfrm>
          <a:custGeom>
            <a:avLst/>
            <a:gdLst/>
            <a:ahLst/>
            <a:cxnLst/>
            <a:rect l="l" t="t" r="r" b="b"/>
            <a:pathLst>
              <a:path w="18028026" h="870920">
                <a:moveTo>
                  <a:pt x="0" y="0"/>
                </a:moveTo>
                <a:lnTo>
                  <a:pt x="18028025" y="0"/>
                </a:lnTo>
                <a:lnTo>
                  <a:pt x="18028025" y="870920"/>
                </a:lnTo>
                <a:lnTo>
                  <a:pt x="0" y="870920"/>
                </a:lnTo>
                <a:lnTo>
                  <a:pt x="0" y="0"/>
                </a:lnTo>
                <a:close/>
              </a:path>
            </a:pathLst>
          </a:custGeom>
          <a:blipFill>
            <a:blip r:embed="rId2"/>
            <a:stretch>
              <a:fillRect/>
            </a:stretch>
          </a:blipFill>
        </p:spPr>
        <p:txBody>
          <a:bodyPr/>
          <a:lstStyle/>
          <a:p>
            <a:endParaRPr lang="et-EE"/>
          </a:p>
        </p:txBody>
      </p:sp>
      <p:grpSp>
        <p:nvGrpSpPr>
          <p:cNvPr id="5" name="Group 5"/>
          <p:cNvGrpSpPr/>
          <p:nvPr/>
        </p:nvGrpSpPr>
        <p:grpSpPr>
          <a:xfrm rot="-5400000">
            <a:off x="-1749595" y="4242390"/>
            <a:ext cx="6785458" cy="995362"/>
            <a:chOff x="0" y="0"/>
            <a:chExt cx="9047278" cy="1327150"/>
          </a:xfrm>
        </p:grpSpPr>
        <p:sp>
          <p:nvSpPr>
            <p:cNvPr id="6" name="Freeform 6"/>
            <p:cNvSpPr/>
            <p:nvPr/>
          </p:nvSpPr>
          <p:spPr>
            <a:xfrm>
              <a:off x="0" y="0"/>
              <a:ext cx="9047278" cy="1327150"/>
            </a:xfrm>
            <a:custGeom>
              <a:avLst/>
              <a:gdLst/>
              <a:ahLst/>
              <a:cxnLst/>
              <a:rect l="l" t="t" r="r" b="b"/>
              <a:pathLst>
                <a:path w="9047278" h="1327150">
                  <a:moveTo>
                    <a:pt x="0" y="0"/>
                  </a:moveTo>
                  <a:lnTo>
                    <a:pt x="9047278" y="0"/>
                  </a:lnTo>
                  <a:lnTo>
                    <a:pt x="9047278" y="1327150"/>
                  </a:lnTo>
                  <a:lnTo>
                    <a:pt x="0" y="1327150"/>
                  </a:lnTo>
                  <a:close/>
                </a:path>
              </a:pathLst>
            </a:custGeom>
            <a:solidFill>
              <a:srgbClr val="000000">
                <a:alpha val="0"/>
              </a:srgbClr>
            </a:solidFill>
          </p:spPr>
          <p:txBody>
            <a:bodyPr/>
            <a:lstStyle/>
            <a:p>
              <a:endParaRPr lang="et-EE"/>
            </a:p>
          </p:txBody>
        </p:sp>
        <p:sp>
          <p:nvSpPr>
            <p:cNvPr id="7" name="TextBox 7"/>
            <p:cNvSpPr txBox="1"/>
            <p:nvPr/>
          </p:nvSpPr>
          <p:spPr>
            <a:xfrm>
              <a:off x="0" y="47625"/>
              <a:ext cx="9047278" cy="1279525"/>
            </a:xfrm>
            <a:prstGeom prst="rect">
              <a:avLst/>
            </a:prstGeom>
          </p:spPr>
          <p:txBody>
            <a:bodyPr lIns="0" tIns="0" rIns="0" bIns="0" rtlCol="0" anchor="ctr"/>
            <a:lstStyle/>
            <a:p>
              <a:pPr algn="l">
                <a:lnSpc>
                  <a:spcPts val="4536"/>
                </a:lnSpc>
              </a:pPr>
              <a:r>
                <a:rPr lang="en-US" sz="4200" b="1">
                  <a:solidFill>
                    <a:srgbClr val="A6A6A6"/>
                  </a:solidFill>
                  <a:latin typeface="Montserrat Bold"/>
                  <a:ea typeface="Montserrat Bold"/>
                  <a:cs typeface="Montserrat Bold"/>
                  <a:sym typeface="Montserrat Bold"/>
                </a:rPr>
                <a:t>Regional Studies</a:t>
              </a:r>
            </a:p>
          </p:txBody>
        </p:sp>
      </p:grpSp>
      <p:sp>
        <p:nvSpPr>
          <p:cNvPr id="8" name="AutoShape 8"/>
          <p:cNvSpPr/>
          <p:nvPr/>
        </p:nvSpPr>
        <p:spPr>
          <a:xfrm>
            <a:off x="1643135" y="8365777"/>
            <a:ext cx="0" cy="1930748"/>
          </a:xfrm>
          <a:prstGeom prst="line">
            <a:avLst/>
          </a:prstGeom>
          <a:ln w="28575" cap="rnd">
            <a:solidFill>
              <a:srgbClr val="3B8BBF"/>
            </a:solidFill>
            <a:prstDash val="solid"/>
            <a:headEnd type="none" w="sm" len="sm"/>
            <a:tailEnd type="none" w="sm" len="sm"/>
          </a:ln>
        </p:spPr>
        <p:txBody>
          <a:bodyPr/>
          <a:lstStyle/>
          <a:p>
            <a:endParaRPr lang="et-EE"/>
          </a:p>
        </p:txBody>
      </p:sp>
      <p:sp>
        <p:nvSpPr>
          <p:cNvPr id="9" name="Freeform 9"/>
          <p:cNvSpPr/>
          <p:nvPr/>
        </p:nvSpPr>
        <p:spPr>
          <a:xfrm>
            <a:off x="2355826" y="1347342"/>
            <a:ext cx="11483398" cy="7739455"/>
          </a:xfrm>
          <a:custGeom>
            <a:avLst/>
            <a:gdLst/>
            <a:ahLst/>
            <a:cxnLst/>
            <a:rect l="l" t="t" r="r" b="b"/>
            <a:pathLst>
              <a:path w="11483398" h="7739455">
                <a:moveTo>
                  <a:pt x="0" y="0"/>
                </a:moveTo>
                <a:lnTo>
                  <a:pt x="11483397" y="0"/>
                </a:lnTo>
                <a:lnTo>
                  <a:pt x="11483397" y="7739455"/>
                </a:lnTo>
                <a:lnTo>
                  <a:pt x="0" y="7739455"/>
                </a:lnTo>
                <a:lnTo>
                  <a:pt x="0" y="0"/>
                </a:lnTo>
                <a:close/>
              </a:path>
            </a:pathLst>
          </a:custGeom>
          <a:blipFill>
            <a:blip r:embed="rId3"/>
            <a:stretch>
              <a:fillRect/>
            </a:stretch>
          </a:blipFill>
        </p:spPr>
        <p:txBody>
          <a:bodyPr/>
          <a:lstStyle/>
          <a:p>
            <a:endParaRPr lang="et-EE"/>
          </a:p>
        </p:txBody>
      </p:sp>
      <p:grpSp>
        <p:nvGrpSpPr>
          <p:cNvPr id="10" name="Group 10"/>
          <p:cNvGrpSpPr/>
          <p:nvPr/>
        </p:nvGrpSpPr>
        <p:grpSpPr>
          <a:xfrm>
            <a:off x="10012448" y="2503645"/>
            <a:ext cx="876163" cy="477469"/>
            <a:chOff x="0" y="0"/>
            <a:chExt cx="1168218" cy="636626"/>
          </a:xfrm>
        </p:grpSpPr>
        <p:sp>
          <p:nvSpPr>
            <p:cNvPr id="11" name="Freeform 11"/>
            <p:cNvSpPr/>
            <p:nvPr/>
          </p:nvSpPr>
          <p:spPr>
            <a:xfrm>
              <a:off x="0" y="0"/>
              <a:ext cx="1168218" cy="636626"/>
            </a:xfrm>
            <a:custGeom>
              <a:avLst/>
              <a:gdLst/>
              <a:ahLst/>
              <a:cxnLst/>
              <a:rect l="l" t="t" r="r" b="b"/>
              <a:pathLst>
                <a:path w="1168218" h="636626">
                  <a:moveTo>
                    <a:pt x="0" y="0"/>
                  </a:moveTo>
                  <a:lnTo>
                    <a:pt x="1168218" y="0"/>
                  </a:lnTo>
                  <a:lnTo>
                    <a:pt x="1168218" y="636626"/>
                  </a:lnTo>
                  <a:lnTo>
                    <a:pt x="0" y="636626"/>
                  </a:lnTo>
                  <a:close/>
                </a:path>
              </a:pathLst>
            </a:custGeom>
            <a:solidFill>
              <a:srgbClr val="3B8BBF">
                <a:alpha val="0"/>
              </a:srgbClr>
            </a:solidFill>
          </p:spPr>
          <p:txBody>
            <a:bodyPr/>
            <a:lstStyle/>
            <a:p>
              <a:endParaRPr lang="et-EE"/>
            </a:p>
          </p:txBody>
        </p:sp>
        <p:sp>
          <p:nvSpPr>
            <p:cNvPr id="12" name="TextBox 12"/>
            <p:cNvSpPr txBox="1"/>
            <p:nvPr/>
          </p:nvSpPr>
          <p:spPr>
            <a:xfrm>
              <a:off x="0" y="-9525"/>
              <a:ext cx="1168218" cy="646151"/>
            </a:xfrm>
            <a:prstGeom prst="rect">
              <a:avLst/>
            </a:prstGeom>
          </p:spPr>
          <p:txBody>
            <a:bodyPr lIns="0" tIns="0" rIns="0" bIns="0" rtlCol="0" anchor="t"/>
            <a:lstStyle/>
            <a:p>
              <a:pPr algn="l">
                <a:lnSpc>
                  <a:spcPts val="1800"/>
                </a:lnSpc>
              </a:pPr>
              <a:r>
                <a:rPr lang="en-US" sz="1500" b="1">
                  <a:solidFill>
                    <a:srgbClr val="3B8BBF"/>
                  </a:solidFill>
                  <a:latin typeface="Montserrat Bold"/>
                  <a:ea typeface="Montserrat Bold"/>
                  <a:cs typeface="Montserrat Bold"/>
                  <a:sym typeface="Montserrat Bold"/>
                </a:rPr>
                <a:t>Rakvere</a:t>
              </a:r>
            </a:p>
          </p:txBody>
        </p:sp>
      </p:grpSp>
      <p:grpSp>
        <p:nvGrpSpPr>
          <p:cNvPr id="13" name="Group 13"/>
          <p:cNvGrpSpPr/>
          <p:nvPr/>
        </p:nvGrpSpPr>
        <p:grpSpPr>
          <a:xfrm>
            <a:off x="5575895" y="4121017"/>
            <a:ext cx="1177354" cy="301936"/>
            <a:chOff x="0" y="0"/>
            <a:chExt cx="1569806" cy="402581"/>
          </a:xfrm>
        </p:grpSpPr>
        <p:sp>
          <p:nvSpPr>
            <p:cNvPr id="14" name="Freeform 14"/>
            <p:cNvSpPr/>
            <p:nvPr/>
          </p:nvSpPr>
          <p:spPr>
            <a:xfrm>
              <a:off x="0" y="0"/>
              <a:ext cx="1569806" cy="402582"/>
            </a:xfrm>
            <a:custGeom>
              <a:avLst/>
              <a:gdLst/>
              <a:ahLst/>
              <a:cxnLst/>
              <a:rect l="l" t="t" r="r" b="b"/>
              <a:pathLst>
                <a:path w="1569806" h="402582">
                  <a:moveTo>
                    <a:pt x="0" y="0"/>
                  </a:moveTo>
                  <a:lnTo>
                    <a:pt x="1569806" y="0"/>
                  </a:lnTo>
                  <a:lnTo>
                    <a:pt x="1569806" y="402582"/>
                  </a:lnTo>
                  <a:lnTo>
                    <a:pt x="0" y="402582"/>
                  </a:lnTo>
                  <a:close/>
                </a:path>
              </a:pathLst>
            </a:custGeom>
            <a:solidFill>
              <a:srgbClr val="3B8BBF">
                <a:alpha val="0"/>
              </a:srgbClr>
            </a:solidFill>
          </p:spPr>
          <p:txBody>
            <a:bodyPr/>
            <a:lstStyle/>
            <a:p>
              <a:endParaRPr lang="et-EE"/>
            </a:p>
          </p:txBody>
        </p:sp>
        <p:sp>
          <p:nvSpPr>
            <p:cNvPr id="15" name="TextBox 15"/>
            <p:cNvSpPr txBox="1"/>
            <p:nvPr/>
          </p:nvSpPr>
          <p:spPr>
            <a:xfrm>
              <a:off x="0" y="-9525"/>
              <a:ext cx="1569806" cy="412106"/>
            </a:xfrm>
            <a:prstGeom prst="rect">
              <a:avLst/>
            </a:prstGeom>
          </p:spPr>
          <p:txBody>
            <a:bodyPr lIns="0" tIns="0" rIns="0" bIns="0" rtlCol="0" anchor="t"/>
            <a:lstStyle/>
            <a:p>
              <a:pPr algn="l">
                <a:lnSpc>
                  <a:spcPts val="1800"/>
                </a:lnSpc>
              </a:pPr>
              <a:r>
                <a:rPr lang="en-US" sz="1500" b="1">
                  <a:solidFill>
                    <a:srgbClr val="2683C6"/>
                  </a:solidFill>
                  <a:latin typeface="Montserrat Bold"/>
                  <a:ea typeface="Montserrat Bold"/>
                  <a:cs typeface="Montserrat Bold"/>
                  <a:sym typeface="Montserrat Bold"/>
                </a:rPr>
                <a:t>Haapsalu</a:t>
              </a:r>
            </a:p>
          </p:txBody>
        </p:sp>
      </p:grpSp>
      <p:sp>
        <p:nvSpPr>
          <p:cNvPr id="16" name="Freeform 16"/>
          <p:cNvSpPr/>
          <p:nvPr/>
        </p:nvSpPr>
        <p:spPr>
          <a:xfrm>
            <a:off x="6980455" y="4904945"/>
            <a:ext cx="325159" cy="922436"/>
          </a:xfrm>
          <a:custGeom>
            <a:avLst/>
            <a:gdLst/>
            <a:ahLst/>
            <a:cxnLst/>
            <a:rect l="l" t="t" r="r" b="b"/>
            <a:pathLst>
              <a:path w="325159" h="922436">
                <a:moveTo>
                  <a:pt x="0" y="0"/>
                </a:moveTo>
                <a:lnTo>
                  <a:pt x="325158" y="0"/>
                </a:lnTo>
                <a:lnTo>
                  <a:pt x="325158" y="922436"/>
                </a:lnTo>
                <a:lnTo>
                  <a:pt x="0" y="9224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t-EE"/>
          </a:p>
        </p:txBody>
      </p:sp>
      <p:grpSp>
        <p:nvGrpSpPr>
          <p:cNvPr id="17" name="Group 17"/>
          <p:cNvGrpSpPr/>
          <p:nvPr/>
        </p:nvGrpSpPr>
        <p:grpSpPr>
          <a:xfrm>
            <a:off x="7210468" y="5657595"/>
            <a:ext cx="724477" cy="339572"/>
            <a:chOff x="0" y="0"/>
            <a:chExt cx="965969" cy="452763"/>
          </a:xfrm>
        </p:grpSpPr>
        <p:sp>
          <p:nvSpPr>
            <p:cNvPr id="18" name="Freeform 18"/>
            <p:cNvSpPr/>
            <p:nvPr/>
          </p:nvSpPr>
          <p:spPr>
            <a:xfrm>
              <a:off x="0" y="0"/>
              <a:ext cx="965969" cy="452763"/>
            </a:xfrm>
            <a:custGeom>
              <a:avLst/>
              <a:gdLst/>
              <a:ahLst/>
              <a:cxnLst/>
              <a:rect l="l" t="t" r="r" b="b"/>
              <a:pathLst>
                <a:path w="965969" h="452763">
                  <a:moveTo>
                    <a:pt x="0" y="0"/>
                  </a:moveTo>
                  <a:lnTo>
                    <a:pt x="965969" y="0"/>
                  </a:lnTo>
                  <a:lnTo>
                    <a:pt x="965969" y="452763"/>
                  </a:lnTo>
                  <a:lnTo>
                    <a:pt x="0" y="452763"/>
                  </a:lnTo>
                  <a:close/>
                </a:path>
              </a:pathLst>
            </a:custGeom>
            <a:solidFill>
              <a:srgbClr val="3B8BBF">
                <a:alpha val="0"/>
              </a:srgbClr>
            </a:solidFill>
          </p:spPr>
          <p:txBody>
            <a:bodyPr/>
            <a:lstStyle/>
            <a:p>
              <a:endParaRPr lang="et-EE"/>
            </a:p>
          </p:txBody>
        </p:sp>
        <p:sp>
          <p:nvSpPr>
            <p:cNvPr id="19" name="TextBox 19"/>
            <p:cNvSpPr txBox="1"/>
            <p:nvPr/>
          </p:nvSpPr>
          <p:spPr>
            <a:xfrm>
              <a:off x="0" y="-9525"/>
              <a:ext cx="965969" cy="462288"/>
            </a:xfrm>
            <a:prstGeom prst="rect">
              <a:avLst/>
            </a:prstGeom>
          </p:spPr>
          <p:txBody>
            <a:bodyPr lIns="0" tIns="0" rIns="0" bIns="0" rtlCol="0" anchor="t"/>
            <a:lstStyle/>
            <a:p>
              <a:pPr algn="l">
                <a:lnSpc>
                  <a:spcPts val="1800"/>
                </a:lnSpc>
              </a:pPr>
              <a:r>
                <a:rPr lang="en-US" sz="1500" b="1">
                  <a:solidFill>
                    <a:srgbClr val="2683C6"/>
                  </a:solidFill>
                  <a:latin typeface="Montserrat Bold"/>
                  <a:ea typeface="Montserrat Bold"/>
                  <a:cs typeface="Montserrat Bold"/>
                  <a:sym typeface="Montserrat Bold"/>
                </a:rPr>
                <a:t>Pärnu</a:t>
              </a:r>
            </a:p>
          </p:txBody>
        </p:sp>
      </p:grpSp>
      <p:sp>
        <p:nvSpPr>
          <p:cNvPr id="20" name="Freeform 20"/>
          <p:cNvSpPr/>
          <p:nvPr/>
        </p:nvSpPr>
        <p:spPr>
          <a:xfrm>
            <a:off x="3878411" y="5217069"/>
            <a:ext cx="310570" cy="881051"/>
          </a:xfrm>
          <a:custGeom>
            <a:avLst/>
            <a:gdLst/>
            <a:ahLst/>
            <a:cxnLst/>
            <a:rect l="l" t="t" r="r" b="b"/>
            <a:pathLst>
              <a:path w="310570" h="881051">
                <a:moveTo>
                  <a:pt x="0" y="0"/>
                </a:moveTo>
                <a:lnTo>
                  <a:pt x="310571" y="0"/>
                </a:lnTo>
                <a:lnTo>
                  <a:pt x="310571" y="881051"/>
                </a:lnTo>
                <a:lnTo>
                  <a:pt x="0" y="8810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t-EE"/>
          </a:p>
        </p:txBody>
      </p:sp>
      <p:grpSp>
        <p:nvGrpSpPr>
          <p:cNvPr id="21" name="Group 21"/>
          <p:cNvGrpSpPr/>
          <p:nvPr/>
        </p:nvGrpSpPr>
        <p:grpSpPr>
          <a:xfrm>
            <a:off x="3133660" y="6015077"/>
            <a:ext cx="1800072" cy="477469"/>
            <a:chOff x="0" y="0"/>
            <a:chExt cx="2400097" cy="636626"/>
          </a:xfrm>
        </p:grpSpPr>
        <p:sp>
          <p:nvSpPr>
            <p:cNvPr id="22" name="Freeform 22"/>
            <p:cNvSpPr/>
            <p:nvPr/>
          </p:nvSpPr>
          <p:spPr>
            <a:xfrm>
              <a:off x="0" y="0"/>
              <a:ext cx="2400097" cy="636626"/>
            </a:xfrm>
            <a:custGeom>
              <a:avLst/>
              <a:gdLst/>
              <a:ahLst/>
              <a:cxnLst/>
              <a:rect l="l" t="t" r="r" b="b"/>
              <a:pathLst>
                <a:path w="2400097" h="636626">
                  <a:moveTo>
                    <a:pt x="0" y="0"/>
                  </a:moveTo>
                  <a:lnTo>
                    <a:pt x="2400097" y="0"/>
                  </a:lnTo>
                  <a:lnTo>
                    <a:pt x="2400097" y="636626"/>
                  </a:lnTo>
                  <a:lnTo>
                    <a:pt x="0" y="636626"/>
                  </a:lnTo>
                  <a:close/>
                </a:path>
              </a:pathLst>
            </a:custGeom>
            <a:solidFill>
              <a:srgbClr val="3B8BBF">
                <a:alpha val="0"/>
              </a:srgbClr>
            </a:solidFill>
          </p:spPr>
          <p:txBody>
            <a:bodyPr/>
            <a:lstStyle/>
            <a:p>
              <a:endParaRPr lang="et-EE"/>
            </a:p>
          </p:txBody>
        </p:sp>
        <p:sp>
          <p:nvSpPr>
            <p:cNvPr id="23" name="TextBox 23"/>
            <p:cNvSpPr txBox="1"/>
            <p:nvPr/>
          </p:nvSpPr>
          <p:spPr>
            <a:xfrm>
              <a:off x="0" y="-9525"/>
              <a:ext cx="2400097" cy="646151"/>
            </a:xfrm>
            <a:prstGeom prst="rect">
              <a:avLst/>
            </a:prstGeom>
          </p:spPr>
          <p:txBody>
            <a:bodyPr lIns="0" tIns="0" rIns="0" bIns="0" rtlCol="0" anchor="t"/>
            <a:lstStyle/>
            <a:p>
              <a:pPr algn="l">
                <a:lnSpc>
                  <a:spcPts val="1800"/>
                </a:lnSpc>
              </a:pPr>
              <a:r>
                <a:rPr lang="en-US" sz="1500" b="1">
                  <a:solidFill>
                    <a:srgbClr val="3B8BBF"/>
                  </a:solidFill>
                  <a:latin typeface="Montserrat Bold"/>
                  <a:ea typeface="Montserrat Bold"/>
                  <a:cs typeface="Montserrat Bold"/>
                  <a:sym typeface="Montserrat Bold"/>
                </a:rPr>
                <a:t>Kuressaare</a:t>
              </a:r>
            </a:p>
          </p:txBody>
        </p:sp>
      </p:grpSp>
      <p:sp>
        <p:nvSpPr>
          <p:cNvPr id="24" name="Freeform 24"/>
          <p:cNvSpPr/>
          <p:nvPr/>
        </p:nvSpPr>
        <p:spPr>
          <a:xfrm>
            <a:off x="5575895" y="3198581"/>
            <a:ext cx="325159" cy="922436"/>
          </a:xfrm>
          <a:custGeom>
            <a:avLst/>
            <a:gdLst/>
            <a:ahLst/>
            <a:cxnLst/>
            <a:rect l="l" t="t" r="r" b="b"/>
            <a:pathLst>
              <a:path w="325159" h="922436">
                <a:moveTo>
                  <a:pt x="0" y="0"/>
                </a:moveTo>
                <a:lnTo>
                  <a:pt x="325159" y="0"/>
                </a:lnTo>
                <a:lnTo>
                  <a:pt x="325159" y="922436"/>
                </a:lnTo>
                <a:lnTo>
                  <a:pt x="0" y="9224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t-EE"/>
          </a:p>
        </p:txBody>
      </p:sp>
      <p:sp>
        <p:nvSpPr>
          <p:cNvPr id="25" name="Freeform 25"/>
          <p:cNvSpPr/>
          <p:nvPr/>
        </p:nvSpPr>
        <p:spPr>
          <a:xfrm>
            <a:off x="10148566" y="1647012"/>
            <a:ext cx="301963" cy="856633"/>
          </a:xfrm>
          <a:custGeom>
            <a:avLst/>
            <a:gdLst/>
            <a:ahLst/>
            <a:cxnLst/>
            <a:rect l="l" t="t" r="r" b="b"/>
            <a:pathLst>
              <a:path w="301963" h="856633">
                <a:moveTo>
                  <a:pt x="0" y="0"/>
                </a:moveTo>
                <a:lnTo>
                  <a:pt x="301963" y="0"/>
                </a:lnTo>
                <a:lnTo>
                  <a:pt x="301963" y="856633"/>
                </a:lnTo>
                <a:lnTo>
                  <a:pt x="0" y="8566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t-EE"/>
          </a:p>
        </p:txBody>
      </p:sp>
      <p:sp>
        <p:nvSpPr>
          <p:cNvPr id="26" name="Freeform 26"/>
          <p:cNvSpPr/>
          <p:nvPr/>
        </p:nvSpPr>
        <p:spPr>
          <a:xfrm>
            <a:off x="7305613" y="1732177"/>
            <a:ext cx="534187" cy="863332"/>
          </a:xfrm>
          <a:custGeom>
            <a:avLst/>
            <a:gdLst/>
            <a:ahLst/>
            <a:cxnLst/>
            <a:rect l="l" t="t" r="r" b="b"/>
            <a:pathLst>
              <a:path w="534187" h="863332">
                <a:moveTo>
                  <a:pt x="0" y="0"/>
                </a:moveTo>
                <a:lnTo>
                  <a:pt x="534187" y="0"/>
                </a:lnTo>
                <a:lnTo>
                  <a:pt x="534187" y="863332"/>
                </a:lnTo>
                <a:lnTo>
                  <a:pt x="0" y="8633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t-EE"/>
          </a:p>
        </p:txBody>
      </p:sp>
      <p:grpSp>
        <p:nvGrpSpPr>
          <p:cNvPr id="27" name="Group 27"/>
          <p:cNvGrpSpPr/>
          <p:nvPr/>
        </p:nvGrpSpPr>
        <p:grpSpPr>
          <a:xfrm>
            <a:off x="7210468" y="2503645"/>
            <a:ext cx="876163" cy="477469"/>
            <a:chOff x="0" y="0"/>
            <a:chExt cx="1168218" cy="636626"/>
          </a:xfrm>
        </p:grpSpPr>
        <p:sp>
          <p:nvSpPr>
            <p:cNvPr id="28" name="Freeform 28"/>
            <p:cNvSpPr/>
            <p:nvPr/>
          </p:nvSpPr>
          <p:spPr>
            <a:xfrm>
              <a:off x="0" y="0"/>
              <a:ext cx="1168218" cy="636626"/>
            </a:xfrm>
            <a:custGeom>
              <a:avLst/>
              <a:gdLst/>
              <a:ahLst/>
              <a:cxnLst/>
              <a:rect l="l" t="t" r="r" b="b"/>
              <a:pathLst>
                <a:path w="1168218" h="636626">
                  <a:moveTo>
                    <a:pt x="0" y="0"/>
                  </a:moveTo>
                  <a:lnTo>
                    <a:pt x="1168218" y="0"/>
                  </a:lnTo>
                  <a:lnTo>
                    <a:pt x="1168218" y="636626"/>
                  </a:lnTo>
                  <a:lnTo>
                    <a:pt x="0" y="636626"/>
                  </a:lnTo>
                  <a:close/>
                </a:path>
              </a:pathLst>
            </a:custGeom>
            <a:solidFill>
              <a:srgbClr val="FCB851">
                <a:alpha val="0"/>
              </a:srgbClr>
            </a:solidFill>
          </p:spPr>
          <p:txBody>
            <a:bodyPr/>
            <a:lstStyle/>
            <a:p>
              <a:endParaRPr lang="et-EE"/>
            </a:p>
          </p:txBody>
        </p:sp>
        <p:sp>
          <p:nvSpPr>
            <p:cNvPr id="29" name="TextBox 29"/>
            <p:cNvSpPr txBox="1"/>
            <p:nvPr/>
          </p:nvSpPr>
          <p:spPr>
            <a:xfrm>
              <a:off x="0" y="0"/>
              <a:ext cx="1168218" cy="636626"/>
            </a:xfrm>
            <a:prstGeom prst="rect">
              <a:avLst/>
            </a:prstGeom>
          </p:spPr>
          <p:txBody>
            <a:bodyPr lIns="0" tIns="0" rIns="0" bIns="0" rtlCol="0" anchor="t"/>
            <a:lstStyle/>
            <a:p>
              <a:pPr algn="l">
                <a:lnSpc>
                  <a:spcPts val="2279"/>
                </a:lnSpc>
              </a:pPr>
              <a:r>
                <a:rPr lang="en-US" sz="1899" b="1">
                  <a:solidFill>
                    <a:srgbClr val="3B8BBF"/>
                  </a:solidFill>
                  <a:latin typeface="Montserrat Bold"/>
                  <a:ea typeface="Montserrat Bold"/>
                  <a:cs typeface="Montserrat Bold"/>
                  <a:sym typeface="Montserrat Bold"/>
                </a:rPr>
                <a:t>Tallinn</a:t>
              </a:r>
            </a:p>
          </p:txBody>
        </p:sp>
      </p:grpSp>
      <p:sp>
        <p:nvSpPr>
          <p:cNvPr id="30" name="Freeform 30"/>
          <p:cNvSpPr/>
          <p:nvPr/>
        </p:nvSpPr>
        <p:spPr>
          <a:xfrm>
            <a:off x="11966354" y="1984212"/>
            <a:ext cx="392583" cy="634477"/>
          </a:xfrm>
          <a:custGeom>
            <a:avLst/>
            <a:gdLst/>
            <a:ahLst/>
            <a:cxnLst/>
            <a:rect l="l" t="t" r="r" b="b"/>
            <a:pathLst>
              <a:path w="392583" h="634477">
                <a:moveTo>
                  <a:pt x="0" y="0"/>
                </a:moveTo>
                <a:lnTo>
                  <a:pt x="392583" y="0"/>
                </a:lnTo>
                <a:lnTo>
                  <a:pt x="392583" y="634477"/>
                </a:lnTo>
                <a:lnTo>
                  <a:pt x="0" y="6344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t-EE"/>
          </a:p>
        </p:txBody>
      </p:sp>
      <p:grpSp>
        <p:nvGrpSpPr>
          <p:cNvPr id="31" name="Group 31"/>
          <p:cNvGrpSpPr/>
          <p:nvPr/>
        </p:nvGrpSpPr>
        <p:grpSpPr>
          <a:xfrm>
            <a:off x="11407401" y="2618689"/>
            <a:ext cx="1510489" cy="477469"/>
            <a:chOff x="0" y="0"/>
            <a:chExt cx="2013985" cy="636626"/>
          </a:xfrm>
        </p:grpSpPr>
        <p:sp>
          <p:nvSpPr>
            <p:cNvPr id="32" name="Freeform 32"/>
            <p:cNvSpPr/>
            <p:nvPr/>
          </p:nvSpPr>
          <p:spPr>
            <a:xfrm>
              <a:off x="0" y="0"/>
              <a:ext cx="2013985" cy="636626"/>
            </a:xfrm>
            <a:custGeom>
              <a:avLst/>
              <a:gdLst/>
              <a:ahLst/>
              <a:cxnLst/>
              <a:rect l="l" t="t" r="r" b="b"/>
              <a:pathLst>
                <a:path w="2013985" h="636626">
                  <a:moveTo>
                    <a:pt x="0" y="0"/>
                  </a:moveTo>
                  <a:lnTo>
                    <a:pt x="2013985" y="0"/>
                  </a:lnTo>
                  <a:lnTo>
                    <a:pt x="2013985" y="636626"/>
                  </a:lnTo>
                  <a:lnTo>
                    <a:pt x="0" y="636626"/>
                  </a:lnTo>
                  <a:close/>
                </a:path>
              </a:pathLst>
            </a:custGeom>
            <a:solidFill>
              <a:srgbClr val="FCB851">
                <a:alpha val="0"/>
              </a:srgbClr>
            </a:solidFill>
          </p:spPr>
          <p:txBody>
            <a:bodyPr/>
            <a:lstStyle/>
            <a:p>
              <a:endParaRPr lang="et-EE"/>
            </a:p>
          </p:txBody>
        </p:sp>
        <p:sp>
          <p:nvSpPr>
            <p:cNvPr id="33" name="TextBox 33"/>
            <p:cNvSpPr txBox="1"/>
            <p:nvPr/>
          </p:nvSpPr>
          <p:spPr>
            <a:xfrm>
              <a:off x="0" y="0"/>
              <a:ext cx="2013985" cy="636626"/>
            </a:xfrm>
            <a:prstGeom prst="rect">
              <a:avLst/>
            </a:prstGeom>
          </p:spPr>
          <p:txBody>
            <a:bodyPr lIns="0" tIns="0" rIns="0" bIns="0" rtlCol="0" anchor="t"/>
            <a:lstStyle/>
            <a:p>
              <a:pPr algn="l">
                <a:lnSpc>
                  <a:spcPts val="1919"/>
                </a:lnSpc>
              </a:pPr>
              <a:r>
                <a:rPr lang="en-US" sz="1599" b="1">
                  <a:solidFill>
                    <a:srgbClr val="3B8BBF"/>
                  </a:solidFill>
                  <a:latin typeface="Montserrat Bold"/>
                  <a:ea typeface="Montserrat Bold"/>
                  <a:cs typeface="Montserrat Bold"/>
                  <a:sym typeface="Montserrat Bold"/>
                </a:rPr>
                <a:t>Kohtla-Järve</a:t>
              </a:r>
            </a:p>
          </p:txBody>
        </p:sp>
      </p:grpSp>
      <p:grpSp>
        <p:nvGrpSpPr>
          <p:cNvPr id="34" name="Group 34"/>
          <p:cNvGrpSpPr/>
          <p:nvPr/>
        </p:nvGrpSpPr>
        <p:grpSpPr>
          <a:xfrm>
            <a:off x="12773645" y="3983563"/>
            <a:ext cx="4485655" cy="1926224"/>
            <a:chOff x="0" y="0"/>
            <a:chExt cx="1181407" cy="507318"/>
          </a:xfrm>
        </p:grpSpPr>
        <p:sp>
          <p:nvSpPr>
            <p:cNvPr id="35" name="Freeform 35"/>
            <p:cNvSpPr/>
            <p:nvPr/>
          </p:nvSpPr>
          <p:spPr>
            <a:xfrm>
              <a:off x="0" y="0"/>
              <a:ext cx="1181407" cy="507318"/>
            </a:xfrm>
            <a:custGeom>
              <a:avLst/>
              <a:gdLst/>
              <a:ahLst/>
              <a:cxnLst/>
              <a:rect l="l" t="t" r="r" b="b"/>
              <a:pathLst>
                <a:path w="1181407" h="507318">
                  <a:moveTo>
                    <a:pt x="0" y="0"/>
                  </a:moveTo>
                  <a:lnTo>
                    <a:pt x="1181407" y="0"/>
                  </a:lnTo>
                  <a:lnTo>
                    <a:pt x="1181407" y="507318"/>
                  </a:lnTo>
                  <a:lnTo>
                    <a:pt x="0" y="507318"/>
                  </a:lnTo>
                  <a:close/>
                </a:path>
              </a:pathLst>
            </a:custGeom>
            <a:solidFill>
              <a:srgbClr val="FEFEFE"/>
            </a:solidFill>
            <a:ln w="19050" cap="sq">
              <a:solidFill>
                <a:srgbClr val="808080"/>
              </a:solidFill>
              <a:prstDash val="solid"/>
              <a:miter/>
            </a:ln>
          </p:spPr>
          <p:txBody>
            <a:bodyPr/>
            <a:lstStyle/>
            <a:p>
              <a:endParaRPr lang="et-EE"/>
            </a:p>
          </p:txBody>
        </p:sp>
        <p:sp>
          <p:nvSpPr>
            <p:cNvPr id="36" name="TextBox 36"/>
            <p:cNvSpPr txBox="1"/>
            <p:nvPr/>
          </p:nvSpPr>
          <p:spPr>
            <a:xfrm>
              <a:off x="0" y="-76200"/>
              <a:ext cx="1181407" cy="583518"/>
            </a:xfrm>
            <a:prstGeom prst="rect">
              <a:avLst/>
            </a:prstGeom>
          </p:spPr>
          <p:txBody>
            <a:bodyPr lIns="50800" tIns="50800" rIns="50800" bIns="50800" rtlCol="0" anchor="ctr"/>
            <a:lstStyle/>
            <a:p>
              <a:pPr algn="ctr">
                <a:lnSpc>
                  <a:spcPts val="3598"/>
                </a:lnSpc>
              </a:pPr>
              <a:endParaRPr/>
            </a:p>
          </p:txBody>
        </p:sp>
      </p:grpSp>
      <p:sp>
        <p:nvSpPr>
          <p:cNvPr id="37" name="TextBox 37"/>
          <p:cNvSpPr txBox="1"/>
          <p:nvPr/>
        </p:nvSpPr>
        <p:spPr>
          <a:xfrm>
            <a:off x="12969472" y="4155465"/>
            <a:ext cx="4428113" cy="1544320"/>
          </a:xfrm>
          <a:prstGeom prst="rect">
            <a:avLst/>
          </a:prstGeom>
        </p:spPr>
        <p:txBody>
          <a:bodyPr lIns="0" tIns="0" rIns="0" bIns="0" rtlCol="0" anchor="t">
            <a:spAutoFit/>
          </a:bodyPr>
          <a:lstStyle/>
          <a:p>
            <a:pPr algn="l">
              <a:lnSpc>
                <a:spcPts val="3080"/>
              </a:lnSpc>
            </a:pPr>
            <a:r>
              <a:rPr lang="en-US" sz="2200">
                <a:solidFill>
                  <a:srgbClr val="000000"/>
                </a:solidFill>
                <a:latin typeface="Montserrat"/>
                <a:ea typeface="Montserrat"/>
                <a:cs typeface="Montserrat"/>
                <a:sym typeface="Montserrat"/>
              </a:rPr>
              <a:t>In addition to applied higher education, we also provide vocational training in other</a:t>
            </a:r>
          </a:p>
          <a:p>
            <a:pPr algn="l">
              <a:lnSpc>
                <a:spcPts val="3080"/>
              </a:lnSpc>
            </a:pPr>
            <a:r>
              <a:rPr lang="en-US" sz="2200">
                <a:solidFill>
                  <a:srgbClr val="000000"/>
                </a:solidFill>
                <a:latin typeface="Montserrat"/>
                <a:ea typeface="Montserrat"/>
                <a:cs typeface="Montserrat"/>
                <a:sym typeface="Montserrat"/>
              </a:rPr>
              <a:t>regions of Estonia.</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3F6F7"/>
            </a:solidFill>
          </p:spPr>
          <p:txBody>
            <a:bodyPr/>
            <a:lstStyle/>
            <a:p>
              <a:endParaRPr lang="et-EE"/>
            </a:p>
          </p:txBody>
        </p:sp>
      </p:grpSp>
      <p:sp>
        <p:nvSpPr>
          <p:cNvPr id="4" name="AutoShape 4"/>
          <p:cNvSpPr/>
          <p:nvPr/>
        </p:nvSpPr>
        <p:spPr>
          <a:xfrm rot="25847">
            <a:off x="17025920" y="547688"/>
            <a:ext cx="1266861" cy="0"/>
          </a:xfrm>
          <a:prstGeom prst="line">
            <a:avLst/>
          </a:prstGeom>
          <a:ln w="9525" cap="rnd">
            <a:solidFill>
              <a:srgbClr val="1CADE4"/>
            </a:solidFill>
            <a:prstDash val="solid"/>
            <a:headEnd type="none" w="sm" len="sm"/>
            <a:tailEnd type="none" w="sm" len="sm"/>
          </a:ln>
        </p:spPr>
        <p:txBody>
          <a:bodyPr/>
          <a:lstStyle/>
          <a:p>
            <a:endParaRPr lang="et-EE"/>
          </a:p>
        </p:txBody>
      </p:sp>
      <p:sp>
        <p:nvSpPr>
          <p:cNvPr id="5" name="Freeform 5"/>
          <p:cNvSpPr/>
          <p:nvPr/>
        </p:nvSpPr>
        <p:spPr>
          <a:xfrm>
            <a:off x="4063102" y="-274944"/>
            <a:ext cx="18281308" cy="10561944"/>
          </a:xfrm>
          <a:custGeom>
            <a:avLst/>
            <a:gdLst/>
            <a:ahLst/>
            <a:cxnLst/>
            <a:rect l="l" t="t" r="r" b="b"/>
            <a:pathLst>
              <a:path w="18281308" h="10561944">
                <a:moveTo>
                  <a:pt x="0" y="0"/>
                </a:moveTo>
                <a:lnTo>
                  <a:pt x="18281308" y="0"/>
                </a:lnTo>
                <a:lnTo>
                  <a:pt x="18281308" y="10561944"/>
                </a:lnTo>
                <a:lnTo>
                  <a:pt x="0" y="10561944"/>
                </a:lnTo>
                <a:lnTo>
                  <a:pt x="0" y="0"/>
                </a:lnTo>
                <a:close/>
              </a:path>
            </a:pathLst>
          </a:custGeom>
          <a:blipFill>
            <a:blip r:embed="rId2"/>
            <a:stretch>
              <a:fillRect t="-6710" b="-6710"/>
            </a:stretch>
          </a:blipFill>
        </p:spPr>
        <p:txBody>
          <a:bodyPr/>
          <a:lstStyle/>
          <a:p>
            <a:endParaRPr lang="et-EE"/>
          </a:p>
        </p:txBody>
      </p:sp>
      <p:grpSp>
        <p:nvGrpSpPr>
          <p:cNvPr id="6" name="Group 6"/>
          <p:cNvGrpSpPr/>
          <p:nvPr/>
        </p:nvGrpSpPr>
        <p:grpSpPr>
          <a:xfrm rot="-10800000">
            <a:off x="-395658" y="-91306"/>
            <a:ext cx="18078285" cy="11256065"/>
            <a:chOff x="0" y="0"/>
            <a:chExt cx="24104380" cy="15008087"/>
          </a:xfrm>
        </p:grpSpPr>
        <p:sp>
          <p:nvSpPr>
            <p:cNvPr id="7" name="Freeform 7"/>
            <p:cNvSpPr/>
            <p:nvPr/>
          </p:nvSpPr>
          <p:spPr>
            <a:xfrm rot="-10800000">
              <a:off x="0" y="0"/>
              <a:ext cx="15008087" cy="15008087"/>
            </a:xfrm>
            <a:custGeom>
              <a:avLst/>
              <a:gdLst/>
              <a:ahLst/>
              <a:cxnLst/>
              <a:rect l="l" t="t" r="r" b="b"/>
              <a:pathLst>
                <a:path w="15008087" h="15008087">
                  <a:moveTo>
                    <a:pt x="0" y="0"/>
                  </a:moveTo>
                  <a:lnTo>
                    <a:pt x="15008087" y="0"/>
                  </a:lnTo>
                  <a:lnTo>
                    <a:pt x="15008087" y="15008087"/>
                  </a:lnTo>
                  <a:lnTo>
                    <a:pt x="0" y="15008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grpSp>
          <p:nvGrpSpPr>
            <p:cNvPr id="8" name="Group 8"/>
            <p:cNvGrpSpPr/>
            <p:nvPr/>
          </p:nvGrpSpPr>
          <p:grpSpPr>
            <a:xfrm rot="-10800000">
              <a:off x="14969987" y="0"/>
              <a:ext cx="9134393" cy="15008087"/>
              <a:chOff x="0" y="0"/>
              <a:chExt cx="1804325" cy="2964560"/>
            </a:xfrm>
          </p:grpSpPr>
          <p:sp>
            <p:nvSpPr>
              <p:cNvPr id="9" name="Freeform 9"/>
              <p:cNvSpPr/>
              <p:nvPr/>
            </p:nvSpPr>
            <p:spPr>
              <a:xfrm>
                <a:off x="0" y="0"/>
                <a:ext cx="1804325" cy="2964560"/>
              </a:xfrm>
              <a:custGeom>
                <a:avLst/>
                <a:gdLst/>
                <a:ahLst/>
                <a:cxnLst/>
                <a:rect l="l" t="t" r="r" b="b"/>
                <a:pathLst>
                  <a:path w="1804325" h="2964560">
                    <a:moveTo>
                      <a:pt x="0" y="0"/>
                    </a:moveTo>
                    <a:lnTo>
                      <a:pt x="1804325" y="0"/>
                    </a:lnTo>
                    <a:lnTo>
                      <a:pt x="1804325" y="2964560"/>
                    </a:lnTo>
                    <a:lnTo>
                      <a:pt x="0" y="2964560"/>
                    </a:lnTo>
                    <a:close/>
                  </a:path>
                </a:pathLst>
              </a:custGeom>
              <a:solidFill>
                <a:srgbClr val="F3F6F7"/>
              </a:solidFill>
            </p:spPr>
            <p:txBody>
              <a:bodyPr/>
              <a:lstStyle/>
              <a:p>
                <a:endParaRPr lang="et-EE"/>
              </a:p>
            </p:txBody>
          </p:sp>
          <p:sp>
            <p:nvSpPr>
              <p:cNvPr id="10" name="TextBox 10"/>
              <p:cNvSpPr txBox="1"/>
              <p:nvPr/>
            </p:nvSpPr>
            <p:spPr>
              <a:xfrm>
                <a:off x="0" y="-38100"/>
                <a:ext cx="1804325" cy="3002660"/>
              </a:xfrm>
              <a:prstGeom prst="rect">
                <a:avLst/>
              </a:prstGeom>
            </p:spPr>
            <p:txBody>
              <a:bodyPr lIns="50800" tIns="50800" rIns="50800" bIns="50800" rtlCol="0" anchor="ctr"/>
              <a:lstStyle/>
              <a:p>
                <a:pPr algn="ctr">
                  <a:lnSpc>
                    <a:spcPts val="2659"/>
                  </a:lnSpc>
                  <a:spcBef>
                    <a:spcPct val="0"/>
                  </a:spcBef>
                </a:pPr>
                <a:endParaRPr/>
              </a:p>
            </p:txBody>
          </p:sp>
        </p:grpSp>
      </p:grpSp>
      <p:sp>
        <p:nvSpPr>
          <p:cNvPr id="11" name="Freeform 11"/>
          <p:cNvSpPr/>
          <p:nvPr/>
        </p:nvSpPr>
        <p:spPr>
          <a:xfrm>
            <a:off x="125504" y="9338076"/>
            <a:ext cx="12443163" cy="870920"/>
          </a:xfrm>
          <a:custGeom>
            <a:avLst/>
            <a:gdLst/>
            <a:ahLst/>
            <a:cxnLst/>
            <a:rect l="l" t="t" r="r" b="b"/>
            <a:pathLst>
              <a:path w="12443163" h="870920">
                <a:moveTo>
                  <a:pt x="0" y="0"/>
                </a:moveTo>
                <a:lnTo>
                  <a:pt x="12443163" y="0"/>
                </a:lnTo>
                <a:lnTo>
                  <a:pt x="12443163" y="870920"/>
                </a:lnTo>
                <a:lnTo>
                  <a:pt x="0" y="870920"/>
                </a:lnTo>
                <a:lnTo>
                  <a:pt x="0" y="0"/>
                </a:lnTo>
                <a:close/>
              </a:path>
            </a:pathLst>
          </a:custGeom>
          <a:blipFill>
            <a:blip r:embed="rId5"/>
            <a:stretch>
              <a:fillRect r="-44883"/>
            </a:stretch>
          </a:blipFill>
        </p:spPr>
        <p:txBody>
          <a:bodyPr/>
          <a:lstStyle/>
          <a:p>
            <a:endParaRPr lang="et-EE"/>
          </a:p>
        </p:txBody>
      </p:sp>
      <p:grpSp>
        <p:nvGrpSpPr>
          <p:cNvPr id="12" name="Group 12"/>
          <p:cNvGrpSpPr/>
          <p:nvPr/>
        </p:nvGrpSpPr>
        <p:grpSpPr>
          <a:xfrm>
            <a:off x="2784156" y="6284717"/>
            <a:ext cx="7782782" cy="1822399"/>
            <a:chOff x="0" y="0"/>
            <a:chExt cx="10377043" cy="2429866"/>
          </a:xfrm>
        </p:grpSpPr>
        <p:sp>
          <p:nvSpPr>
            <p:cNvPr id="13" name="Freeform 13"/>
            <p:cNvSpPr/>
            <p:nvPr/>
          </p:nvSpPr>
          <p:spPr>
            <a:xfrm>
              <a:off x="0" y="0"/>
              <a:ext cx="10374124" cy="2429866"/>
            </a:xfrm>
            <a:custGeom>
              <a:avLst/>
              <a:gdLst/>
              <a:ahLst/>
              <a:cxnLst/>
              <a:rect l="l" t="t" r="r" b="b"/>
              <a:pathLst>
                <a:path w="10374124" h="2429866">
                  <a:moveTo>
                    <a:pt x="0" y="0"/>
                  </a:moveTo>
                  <a:lnTo>
                    <a:pt x="10374124" y="0"/>
                  </a:lnTo>
                  <a:lnTo>
                    <a:pt x="10374124" y="2429866"/>
                  </a:lnTo>
                  <a:lnTo>
                    <a:pt x="0" y="2429866"/>
                  </a:lnTo>
                  <a:close/>
                </a:path>
              </a:pathLst>
            </a:custGeom>
            <a:solidFill>
              <a:srgbClr val="000000">
                <a:alpha val="0"/>
              </a:srgbClr>
            </a:solidFill>
          </p:spPr>
          <p:txBody>
            <a:bodyPr/>
            <a:lstStyle/>
            <a:p>
              <a:endParaRPr lang="et-EE"/>
            </a:p>
          </p:txBody>
        </p:sp>
        <p:sp>
          <p:nvSpPr>
            <p:cNvPr id="14" name="TextBox 14"/>
            <p:cNvSpPr txBox="1"/>
            <p:nvPr/>
          </p:nvSpPr>
          <p:spPr>
            <a:xfrm>
              <a:off x="2919" y="80961"/>
              <a:ext cx="10374124" cy="2267941"/>
            </a:xfrm>
            <a:prstGeom prst="rect">
              <a:avLst/>
            </a:prstGeom>
          </p:spPr>
          <p:txBody>
            <a:bodyPr lIns="0" tIns="0" rIns="0" bIns="0" rtlCol="0" anchor="t"/>
            <a:lstStyle/>
            <a:p>
              <a:pPr marL="434340" lvl="1" indent="-217170" algn="l">
                <a:lnSpc>
                  <a:spcPts val="1200"/>
                </a:lnSpc>
                <a:buFont typeface="Arial"/>
                <a:buChar char="•"/>
              </a:pPr>
              <a:r>
                <a:rPr lang="en-US" sz="2400" dirty="0" err="1">
                  <a:solidFill>
                    <a:srgbClr val="3B8BBF"/>
                  </a:solidFill>
                  <a:latin typeface="Montserrat"/>
                  <a:ea typeface="Montserrat"/>
                  <a:cs typeface="Montserrat"/>
                  <a:sym typeface="Montserrat"/>
                </a:rPr>
                <a:t>Programmes</a:t>
              </a:r>
              <a:r>
                <a:rPr lang="en-US" sz="2400" dirty="0">
                  <a:solidFill>
                    <a:srgbClr val="3B8BBF"/>
                  </a:solidFill>
                  <a:latin typeface="Montserrat"/>
                  <a:ea typeface="Montserrat"/>
                  <a:cs typeface="Montserrat"/>
                  <a:sym typeface="Montserrat"/>
                </a:rPr>
                <a:t> taught in </a:t>
              </a:r>
              <a:r>
                <a:rPr lang="en-US" sz="2400" dirty="0" err="1">
                  <a:solidFill>
                    <a:srgbClr val="3B8BBF"/>
                  </a:solidFill>
                  <a:latin typeface="Montserrat"/>
                  <a:ea typeface="Montserrat"/>
                  <a:cs typeface="Montserrat"/>
                  <a:sym typeface="Montserrat"/>
                </a:rPr>
                <a:t>Kohtla</a:t>
              </a:r>
              <a:r>
                <a:rPr lang="en-US" sz="2400" dirty="0">
                  <a:solidFill>
                    <a:srgbClr val="3B8BBF"/>
                  </a:solidFill>
                  <a:latin typeface="Montserrat"/>
                  <a:ea typeface="Montserrat"/>
                  <a:cs typeface="Montserrat"/>
                  <a:sym typeface="Montserrat"/>
                </a:rPr>
                <a:t>-Järve:</a:t>
              </a:r>
            </a:p>
            <a:p>
              <a:pPr marL="434340" lvl="1" indent="-217170" algn="l">
                <a:lnSpc>
                  <a:spcPts val="1200"/>
                </a:lnSpc>
                <a:buFont typeface="Arial"/>
                <a:buChar char="•"/>
              </a:pPr>
              <a:endParaRPr lang="en-US" sz="2400" dirty="0">
                <a:solidFill>
                  <a:srgbClr val="3B8BBF"/>
                </a:solidFill>
                <a:latin typeface="Montserrat"/>
                <a:ea typeface="Montserrat Light"/>
                <a:cs typeface="Montserrat Light"/>
                <a:sym typeface="Montserrat"/>
              </a:endParaRPr>
            </a:p>
            <a:p>
              <a:pPr marL="434340" lvl="1" indent="-217170" algn="l">
                <a:lnSpc>
                  <a:spcPts val="1200"/>
                </a:lnSpc>
                <a:buFont typeface="Arial"/>
                <a:buChar char="•"/>
              </a:pPr>
              <a:endParaRPr lang="en-US" sz="2400" dirty="0">
                <a:latin typeface="Montserrat Light" panose="00000400000000000000" pitchFamily="2" charset="0"/>
                <a:ea typeface="Montserrat Light"/>
                <a:cs typeface="Montserrat Light"/>
                <a:sym typeface="Montserrat"/>
              </a:endParaRPr>
            </a:p>
            <a:p>
              <a:pPr marL="560070" lvl="1" indent="-342900" algn="l">
                <a:lnSpc>
                  <a:spcPts val="1200"/>
                </a:lnSpc>
                <a:buFont typeface="Courier New" panose="02070309020205020404" pitchFamily="49" charset="0"/>
                <a:buChar char="o"/>
              </a:pPr>
              <a:r>
                <a:rPr lang="en-US" sz="2400" dirty="0">
                  <a:latin typeface="Montserrat Light" panose="00000400000000000000" pitchFamily="2" charset="0"/>
                  <a:ea typeface="Montserrat Light"/>
                  <a:cs typeface="Montserrat Light"/>
                  <a:sym typeface="Montserrat"/>
                </a:rPr>
                <a:t>Nurse</a:t>
              </a:r>
            </a:p>
            <a:p>
              <a:pPr marL="217170" lvl="1" algn="l">
                <a:lnSpc>
                  <a:spcPts val="1200"/>
                </a:lnSpc>
              </a:pPr>
              <a:endParaRPr lang="en-US" sz="2400" dirty="0">
                <a:latin typeface="Montserrat Light" panose="00000400000000000000" pitchFamily="2" charset="0"/>
                <a:ea typeface="Montserrat Light"/>
                <a:cs typeface="Montserrat Light"/>
                <a:sym typeface="Montserrat"/>
              </a:endParaRPr>
            </a:p>
            <a:p>
              <a:pPr marL="560070" lvl="1" indent="-342900" algn="l">
                <a:lnSpc>
                  <a:spcPts val="1200"/>
                </a:lnSpc>
                <a:buFont typeface="Courier New" panose="02070309020205020404" pitchFamily="49" charset="0"/>
                <a:buChar char="o"/>
              </a:pPr>
              <a:endParaRPr lang="en-US" sz="2400" dirty="0">
                <a:latin typeface="Montserrat Light" panose="00000400000000000000" pitchFamily="2" charset="0"/>
                <a:ea typeface="Montserrat Light"/>
                <a:cs typeface="Montserrat Light"/>
                <a:sym typeface="Montserrat"/>
              </a:endParaRPr>
            </a:p>
            <a:p>
              <a:pPr marL="560070" lvl="1" indent="-342900" algn="l">
                <a:lnSpc>
                  <a:spcPts val="1200"/>
                </a:lnSpc>
                <a:buFont typeface="Courier New" panose="02070309020205020404" pitchFamily="49" charset="0"/>
                <a:buChar char="o"/>
              </a:pPr>
              <a:r>
                <a:rPr lang="en-US" sz="2400" dirty="0">
                  <a:latin typeface="Montserrat Light" panose="00000400000000000000" pitchFamily="2" charset="0"/>
                  <a:ea typeface="Montserrat Light"/>
                  <a:cs typeface="Montserrat Light"/>
                  <a:sym typeface="Montserrat"/>
                </a:rPr>
                <a:t>Care Worker</a:t>
              </a:r>
            </a:p>
            <a:p>
              <a:pPr marL="217170" lvl="1" algn="l">
                <a:lnSpc>
                  <a:spcPts val="1200"/>
                </a:lnSpc>
              </a:pPr>
              <a:endParaRPr lang="en-US" sz="2400" dirty="0">
                <a:latin typeface="Montserrat Light" panose="00000400000000000000" pitchFamily="2" charset="0"/>
                <a:ea typeface="Montserrat Light"/>
                <a:cs typeface="Montserrat Light"/>
                <a:sym typeface="Montserrat"/>
              </a:endParaRPr>
            </a:p>
            <a:p>
              <a:pPr marL="560070" lvl="1" indent="-342900" algn="l">
                <a:lnSpc>
                  <a:spcPts val="1200"/>
                </a:lnSpc>
                <a:buFont typeface="Courier New" panose="02070309020205020404" pitchFamily="49" charset="0"/>
                <a:buChar char="o"/>
              </a:pPr>
              <a:endParaRPr lang="en-US" sz="2400" dirty="0">
                <a:latin typeface="Montserrat Light" panose="00000400000000000000" pitchFamily="2" charset="0"/>
                <a:ea typeface="Montserrat Light"/>
                <a:cs typeface="Montserrat Light"/>
                <a:sym typeface="Montserrat"/>
              </a:endParaRPr>
            </a:p>
            <a:p>
              <a:pPr marL="560070" lvl="1" indent="-342900" algn="l">
                <a:lnSpc>
                  <a:spcPts val="1200"/>
                </a:lnSpc>
                <a:buFont typeface="Courier New" panose="02070309020205020404" pitchFamily="49" charset="0"/>
                <a:buChar char="o"/>
              </a:pPr>
              <a:r>
                <a:rPr lang="en-US" sz="2400" dirty="0">
                  <a:latin typeface="Montserrat Light" panose="00000400000000000000" pitchFamily="2" charset="0"/>
                  <a:ea typeface="Montserrat Light"/>
                  <a:cs typeface="Montserrat Light"/>
                  <a:sym typeface="Montserrat"/>
                </a:rPr>
                <a:t>Health Promotion</a:t>
              </a:r>
            </a:p>
          </p:txBody>
        </p:sp>
      </p:grpSp>
      <p:grpSp>
        <p:nvGrpSpPr>
          <p:cNvPr id="15" name="Group 15"/>
          <p:cNvGrpSpPr/>
          <p:nvPr/>
        </p:nvGrpSpPr>
        <p:grpSpPr>
          <a:xfrm rot="-5400000">
            <a:off x="-816555" y="4031647"/>
            <a:ext cx="4919373" cy="1409167"/>
            <a:chOff x="0" y="0"/>
            <a:chExt cx="6559164" cy="1878889"/>
          </a:xfrm>
        </p:grpSpPr>
        <p:sp>
          <p:nvSpPr>
            <p:cNvPr id="16" name="Freeform 16"/>
            <p:cNvSpPr/>
            <p:nvPr/>
          </p:nvSpPr>
          <p:spPr>
            <a:xfrm>
              <a:off x="0" y="0"/>
              <a:ext cx="6559164" cy="1878889"/>
            </a:xfrm>
            <a:custGeom>
              <a:avLst/>
              <a:gdLst/>
              <a:ahLst/>
              <a:cxnLst/>
              <a:rect l="l" t="t" r="r" b="b"/>
              <a:pathLst>
                <a:path w="6559164" h="1878889">
                  <a:moveTo>
                    <a:pt x="0" y="0"/>
                  </a:moveTo>
                  <a:lnTo>
                    <a:pt x="6559164" y="0"/>
                  </a:lnTo>
                  <a:lnTo>
                    <a:pt x="6559164" y="1878889"/>
                  </a:lnTo>
                  <a:lnTo>
                    <a:pt x="0" y="1878889"/>
                  </a:lnTo>
                  <a:close/>
                </a:path>
              </a:pathLst>
            </a:custGeom>
            <a:solidFill>
              <a:srgbClr val="000000">
                <a:alpha val="0"/>
              </a:srgbClr>
            </a:solidFill>
          </p:spPr>
          <p:txBody>
            <a:bodyPr/>
            <a:lstStyle/>
            <a:p>
              <a:endParaRPr lang="et-EE"/>
            </a:p>
          </p:txBody>
        </p:sp>
        <p:sp>
          <p:nvSpPr>
            <p:cNvPr id="17" name="TextBox 17"/>
            <p:cNvSpPr txBox="1"/>
            <p:nvPr/>
          </p:nvSpPr>
          <p:spPr>
            <a:xfrm>
              <a:off x="0" y="47625"/>
              <a:ext cx="6559164" cy="1831264"/>
            </a:xfrm>
            <a:prstGeom prst="rect">
              <a:avLst/>
            </a:prstGeom>
          </p:spPr>
          <p:txBody>
            <a:bodyPr lIns="0" tIns="0" rIns="0" bIns="0" rtlCol="0" anchor="ctr"/>
            <a:lstStyle/>
            <a:p>
              <a:pPr algn="l">
                <a:lnSpc>
                  <a:spcPts val="4536"/>
                </a:lnSpc>
              </a:pPr>
              <a:r>
                <a:rPr lang="en-US" sz="4200" b="1">
                  <a:solidFill>
                    <a:srgbClr val="A6A6A6"/>
                  </a:solidFill>
                  <a:latin typeface="Montserrat Bold"/>
                  <a:ea typeface="Montserrat Bold"/>
                  <a:cs typeface="Montserrat Bold"/>
                  <a:sym typeface="Montserrat Bold"/>
                </a:rPr>
                <a:t>Structural Unit in Kohtla-Järve</a:t>
              </a:r>
            </a:p>
          </p:txBody>
        </p:sp>
      </p:grpSp>
      <p:sp>
        <p:nvSpPr>
          <p:cNvPr id="18" name="AutoShape 18"/>
          <p:cNvSpPr/>
          <p:nvPr/>
        </p:nvSpPr>
        <p:spPr>
          <a:xfrm flipH="1">
            <a:off x="1643131" y="7318249"/>
            <a:ext cx="0" cy="2978276"/>
          </a:xfrm>
          <a:prstGeom prst="line">
            <a:avLst/>
          </a:prstGeom>
          <a:ln w="28575" cap="rnd">
            <a:solidFill>
              <a:srgbClr val="3B8BBF"/>
            </a:solidFill>
            <a:prstDash val="solid"/>
            <a:headEnd type="none" w="sm" len="sm"/>
            <a:tailEnd type="none" w="sm" len="sm"/>
          </a:ln>
        </p:spPr>
        <p:txBody>
          <a:bodyPr/>
          <a:lstStyle/>
          <a:p>
            <a:endParaRPr lang="et-EE"/>
          </a:p>
        </p:txBody>
      </p:sp>
      <p:grpSp>
        <p:nvGrpSpPr>
          <p:cNvPr id="19" name="Group 19"/>
          <p:cNvGrpSpPr/>
          <p:nvPr/>
        </p:nvGrpSpPr>
        <p:grpSpPr>
          <a:xfrm>
            <a:off x="2786345" y="3139320"/>
            <a:ext cx="7004495" cy="2649169"/>
            <a:chOff x="0" y="0"/>
            <a:chExt cx="9339327" cy="3532226"/>
          </a:xfrm>
        </p:grpSpPr>
        <p:sp>
          <p:nvSpPr>
            <p:cNvPr id="20" name="Freeform 20"/>
            <p:cNvSpPr/>
            <p:nvPr/>
          </p:nvSpPr>
          <p:spPr>
            <a:xfrm>
              <a:off x="0" y="0"/>
              <a:ext cx="9339327" cy="3532225"/>
            </a:xfrm>
            <a:custGeom>
              <a:avLst/>
              <a:gdLst/>
              <a:ahLst/>
              <a:cxnLst/>
              <a:rect l="l" t="t" r="r" b="b"/>
              <a:pathLst>
                <a:path w="9339327" h="3532225">
                  <a:moveTo>
                    <a:pt x="0" y="0"/>
                  </a:moveTo>
                  <a:lnTo>
                    <a:pt x="9339327" y="0"/>
                  </a:lnTo>
                  <a:lnTo>
                    <a:pt x="9339327" y="3532225"/>
                  </a:lnTo>
                  <a:lnTo>
                    <a:pt x="0" y="3532225"/>
                  </a:lnTo>
                  <a:close/>
                </a:path>
              </a:pathLst>
            </a:custGeom>
            <a:solidFill>
              <a:srgbClr val="000000">
                <a:alpha val="0"/>
              </a:srgbClr>
            </a:solidFill>
          </p:spPr>
          <p:txBody>
            <a:bodyPr/>
            <a:lstStyle/>
            <a:p>
              <a:endParaRPr lang="et-EE"/>
            </a:p>
          </p:txBody>
        </p:sp>
        <p:sp>
          <p:nvSpPr>
            <p:cNvPr id="21" name="TextBox 21"/>
            <p:cNvSpPr txBox="1"/>
            <p:nvPr/>
          </p:nvSpPr>
          <p:spPr>
            <a:xfrm>
              <a:off x="0" y="9525"/>
              <a:ext cx="9339327" cy="3522701"/>
            </a:xfrm>
            <a:prstGeom prst="rect">
              <a:avLst/>
            </a:prstGeom>
          </p:spPr>
          <p:txBody>
            <a:bodyPr lIns="0" tIns="0" rIns="0" bIns="0" rtlCol="0" anchor="t"/>
            <a:lstStyle/>
            <a:p>
              <a:pPr marL="434340" lvl="1" indent="-217170" algn="l">
                <a:lnSpc>
                  <a:spcPts val="2879"/>
                </a:lnSpc>
                <a:buFont typeface="Arial"/>
                <a:buChar char="•"/>
              </a:pPr>
              <a:r>
                <a:rPr lang="en-US" sz="2400" dirty="0">
                  <a:solidFill>
                    <a:srgbClr val="3B8BBF"/>
                  </a:solidFill>
                  <a:latin typeface="Montserrat"/>
                  <a:ea typeface="Montserrat"/>
                  <a:cs typeface="Montserrat"/>
                  <a:sym typeface="Montserrat"/>
                </a:rPr>
                <a:t>2002</a:t>
              </a:r>
              <a:r>
                <a:rPr lang="en-US" sz="2400" b="1" dirty="0">
                  <a:solidFill>
                    <a:srgbClr val="3B8BBF"/>
                  </a:solidFill>
                  <a:latin typeface="Montserrat Medium"/>
                  <a:ea typeface="Montserrat Medium"/>
                  <a:cs typeface="Montserrat Medium"/>
                  <a:sym typeface="Montserrat Medium"/>
                </a:rPr>
                <a:t> </a:t>
              </a:r>
              <a:r>
                <a:rPr lang="en-US" sz="2400" dirty="0">
                  <a:solidFill>
                    <a:srgbClr val="000000"/>
                  </a:solidFill>
                  <a:latin typeface="Montserrat Light"/>
                  <a:ea typeface="Montserrat Light"/>
                  <a:cs typeface="Montserrat Light"/>
                  <a:sym typeface="Montserrat Light"/>
                </a:rPr>
                <a:t>– Nursing education studies (for nurses with previous vocational education) started in </a:t>
              </a:r>
              <a:r>
                <a:rPr lang="en-US" sz="2400" dirty="0" err="1">
                  <a:solidFill>
                    <a:srgbClr val="000000"/>
                  </a:solidFill>
                  <a:latin typeface="Montserrat Light"/>
                  <a:ea typeface="Montserrat Light"/>
                  <a:cs typeface="Montserrat Light"/>
                  <a:sym typeface="Montserrat Light"/>
                </a:rPr>
                <a:t>Kohtla</a:t>
              </a:r>
              <a:r>
                <a:rPr lang="en-US" sz="2400" dirty="0">
                  <a:solidFill>
                    <a:srgbClr val="000000"/>
                  </a:solidFill>
                  <a:latin typeface="Montserrat Light"/>
                  <a:ea typeface="Montserrat Light"/>
                  <a:cs typeface="Montserrat Light"/>
                  <a:sym typeface="Montserrat Light"/>
                </a:rPr>
                <a:t>-Järve Medical School</a:t>
              </a:r>
            </a:p>
            <a:p>
              <a:pPr marL="434340" lvl="1" indent="-217170" algn="l">
                <a:lnSpc>
                  <a:spcPts val="2879"/>
                </a:lnSpc>
              </a:pPr>
              <a:endParaRPr lang="en-US" sz="2400" dirty="0">
                <a:solidFill>
                  <a:srgbClr val="000000"/>
                </a:solidFill>
                <a:latin typeface="Montserrat Light"/>
                <a:ea typeface="Montserrat Light"/>
                <a:cs typeface="Montserrat Light"/>
                <a:sym typeface="Montserrat Light"/>
              </a:endParaRPr>
            </a:p>
            <a:p>
              <a:pPr marL="434340" lvl="1" indent="-217170" algn="l">
                <a:lnSpc>
                  <a:spcPts val="2879"/>
                </a:lnSpc>
                <a:buFont typeface="Arial"/>
                <a:buChar char="•"/>
              </a:pPr>
              <a:r>
                <a:rPr lang="en-US" sz="2400" dirty="0">
                  <a:solidFill>
                    <a:srgbClr val="3B8BBF"/>
                  </a:solidFill>
                  <a:latin typeface="Montserrat"/>
                  <a:ea typeface="Montserrat"/>
                  <a:cs typeface="Montserrat"/>
                  <a:sym typeface="Montserrat"/>
                </a:rPr>
                <a:t>2006 </a:t>
              </a:r>
              <a:r>
                <a:rPr lang="en-US" sz="2400" dirty="0">
                  <a:solidFill>
                    <a:srgbClr val="000000"/>
                  </a:solidFill>
                  <a:latin typeface="Montserrat Light"/>
                  <a:ea typeface="Montserrat Light"/>
                  <a:cs typeface="Montserrat Light"/>
                  <a:sym typeface="Montserrat Light"/>
                </a:rPr>
                <a:t>– </a:t>
              </a:r>
              <a:r>
                <a:rPr lang="en-US" sz="2400" dirty="0" err="1">
                  <a:solidFill>
                    <a:srgbClr val="000000"/>
                  </a:solidFill>
                  <a:latin typeface="Montserrat Light"/>
                  <a:ea typeface="Montserrat Light"/>
                  <a:cs typeface="Montserrat Light"/>
                  <a:sym typeface="Montserrat Light"/>
                </a:rPr>
                <a:t>Kohtla</a:t>
              </a:r>
              <a:r>
                <a:rPr lang="en-US" sz="2400" dirty="0">
                  <a:solidFill>
                    <a:srgbClr val="000000"/>
                  </a:solidFill>
                  <a:latin typeface="Montserrat Light"/>
                  <a:ea typeface="Montserrat Light"/>
                  <a:cs typeface="Montserrat Light"/>
                  <a:sym typeface="Montserrat Light"/>
                </a:rPr>
                <a:t>-Järve  Medical School became a  structural unit of Tallinn Health University of Applied Sciences​</a:t>
              </a:r>
            </a:p>
          </p:txBody>
        </p:sp>
      </p:gr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3F6F7"/>
            </a:solidFill>
          </p:spPr>
          <p:txBody>
            <a:bodyPr/>
            <a:lstStyle/>
            <a:p>
              <a:endParaRPr lang="et-EE"/>
            </a:p>
          </p:txBody>
        </p:sp>
      </p:grpSp>
      <p:sp>
        <p:nvSpPr>
          <p:cNvPr id="4" name="Freeform 4"/>
          <p:cNvSpPr/>
          <p:nvPr/>
        </p:nvSpPr>
        <p:spPr>
          <a:xfrm>
            <a:off x="129987" y="9382125"/>
            <a:ext cx="18028026" cy="870920"/>
          </a:xfrm>
          <a:custGeom>
            <a:avLst/>
            <a:gdLst/>
            <a:ahLst/>
            <a:cxnLst/>
            <a:rect l="l" t="t" r="r" b="b"/>
            <a:pathLst>
              <a:path w="18028026" h="870920">
                <a:moveTo>
                  <a:pt x="0" y="0"/>
                </a:moveTo>
                <a:lnTo>
                  <a:pt x="18028026" y="0"/>
                </a:lnTo>
                <a:lnTo>
                  <a:pt x="18028026" y="870919"/>
                </a:lnTo>
                <a:lnTo>
                  <a:pt x="0" y="870919"/>
                </a:lnTo>
                <a:lnTo>
                  <a:pt x="0" y="0"/>
                </a:lnTo>
                <a:close/>
              </a:path>
            </a:pathLst>
          </a:custGeom>
          <a:blipFill>
            <a:blip r:embed="rId2"/>
            <a:stretch>
              <a:fillRect/>
            </a:stretch>
          </a:blipFill>
        </p:spPr>
        <p:txBody>
          <a:bodyPr/>
          <a:lstStyle/>
          <a:p>
            <a:endParaRPr lang="et-EE"/>
          </a:p>
        </p:txBody>
      </p:sp>
      <p:grpSp>
        <p:nvGrpSpPr>
          <p:cNvPr id="5" name="Group 5"/>
          <p:cNvGrpSpPr/>
          <p:nvPr/>
        </p:nvGrpSpPr>
        <p:grpSpPr>
          <a:xfrm rot="-5400000">
            <a:off x="-61379" y="1817449"/>
            <a:ext cx="3389970" cy="995363"/>
            <a:chOff x="0" y="0"/>
            <a:chExt cx="4519960" cy="1327150"/>
          </a:xfrm>
        </p:grpSpPr>
        <p:sp>
          <p:nvSpPr>
            <p:cNvPr id="6" name="Freeform 6"/>
            <p:cNvSpPr/>
            <p:nvPr/>
          </p:nvSpPr>
          <p:spPr>
            <a:xfrm>
              <a:off x="0" y="0"/>
              <a:ext cx="4519960" cy="1327150"/>
            </a:xfrm>
            <a:custGeom>
              <a:avLst/>
              <a:gdLst/>
              <a:ahLst/>
              <a:cxnLst/>
              <a:rect l="l" t="t" r="r" b="b"/>
              <a:pathLst>
                <a:path w="4519960" h="1327150">
                  <a:moveTo>
                    <a:pt x="0" y="0"/>
                  </a:moveTo>
                  <a:lnTo>
                    <a:pt x="4519960" y="0"/>
                  </a:lnTo>
                  <a:lnTo>
                    <a:pt x="4519960" y="1327150"/>
                  </a:lnTo>
                  <a:lnTo>
                    <a:pt x="0" y="1327150"/>
                  </a:lnTo>
                  <a:close/>
                </a:path>
              </a:pathLst>
            </a:custGeom>
            <a:solidFill>
              <a:srgbClr val="000000">
                <a:alpha val="0"/>
              </a:srgbClr>
            </a:solidFill>
          </p:spPr>
          <p:txBody>
            <a:bodyPr/>
            <a:lstStyle/>
            <a:p>
              <a:endParaRPr lang="et-EE"/>
            </a:p>
          </p:txBody>
        </p:sp>
        <p:sp>
          <p:nvSpPr>
            <p:cNvPr id="7" name="TextBox 7"/>
            <p:cNvSpPr txBox="1"/>
            <p:nvPr/>
          </p:nvSpPr>
          <p:spPr>
            <a:xfrm>
              <a:off x="0" y="47625"/>
              <a:ext cx="4519960" cy="1279525"/>
            </a:xfrm>
            <a:prstGeom prst="rect">
              <a:avLst/>
            </a:prstGeom>
          </p:spPr>
          <p:txBody>
            <a:bodyPr lIns="0" tIns="0" rIns="0" bIns="0" rtlCol="0" anchor="ctr"/>
            <a:lstStyle/>
            <a:p>
              <a:pPr algn="l">
                <a:lnSpc>
                  <a:spcPts val="4536"/>
                </a:lnSpc>
              </a:pPr>
              <a:r>
                <a:rPr lang="en-US" sz="4200" b="1">
                  <a:solidFill>
                    <a:srgbClr val="A6A6A6"/>
                  </a:solidFill>
                  <a:latin typeface="Montserrat Bold"/>
                  <a:ea typeface="Montserrat Bold"/>
                  <a:cs typeface="Montserrat Bold"/>
                  <a:sym typeface="Montserrat Bold"/>
                </a:rPr>
                <a:t>Structure</a:t>
              </a:r>
            </a:p>
          </p:txBody>
        </p:sp>
      </p:grpSp>
      <p:sp>
        <p:nvSpPr>
          <p:cNvPr id="8" name="AutoShape 8"/>
          <p:cNvSpPr/>
          <p:nvPr/>
        </p:nvSpPr>
        <p:spPr>
          <a:xfrm rot="5394674">
            <a:off x="-1435771" y="7208102"/>
            <a:ext cx="6148279" cy="0"/>
          </a:xfrm>
          <a:prstGeom prst="line">
            <a:avLst/>
          </a:prstGeom>
          <a:ln w="28575" cap="rnd">
            <a:solidFill>
              <a:srgbClr val="3B8BBF"/>
            </a:solidFill>
            <a:prstDash val="solid"/>
            <a:headEnd type="none" w="sm" len="sm"/>
            <a:tailEnd type="none" w="sm" len="sm"/>
          </a:ln>
        </p:spPr>
        <p:txBody>
          <a:bodyPr/>
          <a:lstStyle/>
          <a:p>
            <a:endParaRPr lang="et-EE"/>
          </a:p>
        </p:txBody>
      </p:sp>
      <p:grpSp>
        <p:nvGrpSpPr>
          <p:cNvPr id="9" name="Group 9"/>
          <p:cNvGrpSpPr/>
          <p:nvPr/>
        </p:nvGrpSpPr>
        <p:grpSpPr>
          <a:xfrm>
            <a:off x="3104905" y="831894"/>
            <a:ext cx="13681713" cy="8426406"/>
            <a:chOff x="0" y="0"/>
            <a:chExt cx="1545833" cy="952060"/>
          </a:xfrm>
        </p:grpSpPr>
        <p:sp>
          <p:nvSpPr>
            <p:cNvPr id="10" name="Freeform 10"/>
            <p:cNvSpPr/>
            <p:nvPr/>
          </p:nvSpPr>
          <p:spPr>
            <a:xfrm>
              <a:off x="0" y="0"/>
              <a:ext cx="1545833" cy="952060"/>
            </a:xfrm>
            <a:custGeom>
              <a:avLst/>
              <a:gdLst/>
              <a:ahLst/>
              <a:cxnLst/>
              <a:rect l="l" t="t" r="r" b="b"/>
              <a:pathLst>
                <a:path w="1545833" h="952060">
                  <a:moveTo>
                    <a:pt x="772917" y="0"/>
                  </a:moveTo>
                  <a:cubicBezTo>
                    <a:pt x="346047" y="0"/>
                    <a:pt x="0" y="213126"/>
                    <a:pt x="0" y="476030"/>
                  </a:cubicBezTo>
                  <a:cubicBezTo>
                    <a:pt x="0" y="738934"/>
                    <a:pt x="346047" y="952060"/>
                    <a:pt x="772917" y="952060"/>
                  </a:cubicBezTo>
                  <a:cubicBezTo>
                    <a:pt x="1199787" y="952060"/>
                    <a:pt x="1545833" y="738934"/>
                    <a:pt x="1545833" y="476030"/>
                  </a:cubicBezTo>
                  <a:cubicBezTo>
                    <a:pt x="1545833" y="213126"/>
                    <a:pt x="1199787" y="0"/>
                    <a:pt x="772917" y="0"/>
                  </a:cubicBezTo>
                  <a:close/>
                </a:path>
              </a:pathLst>
            </a:custGeom>
            <a:solidFill>
              <a:srgbClr val="D9D9D9"/>
            </a:solidFill>
            <a:ln w="9525" cap="sq">
              <a:solidFill>
                <a:srgbClr val="808080"/>
              </a:solidFill>
              <a:prstDash val="solid"/>
              <a:miter/>
            </a:ln>
          </p:spPr>
          <p:txBody>
            <a:bodyPr/>
            <a:lstStyle/>
            <a:p>
              <a:endParaRPr lang="et-EE"/>
            </a:p>
          </p:txBody>
        </p:sp>
        <p:sp>
          <p:nvSpPr>
            <p:cNvPr id="11" name="TextBox 11"/>
            <p:cNvSpPr txBox="1"/>
            <p:nvPr/>
          </p:nvSpPr>
          <p:spPr>
            <a:xfrm>
              <a:off x="144922" y="79731"/>
              <a:ext cx="1255989" cy="783074"/>
            </a:xfrm>
            <a:prstGeom prst="rect">
              <a:avLst/>
            </a:prstGeom>
          </p:spPr>
          <p:txBody>
            <a:bodyPr lIns="50800" tIns="50800" rIns="50800" bIns="50800" rtlCol="0" anchor="ctr"/>
            <a:lstStyle/>
            <a:p>
              <a:pPr algn="ctr">
                <a:lnSpc>
                  <a:spcPts val="2094"/>
                </a:lnSpc>
              </a:pPr>
              <a:endParaRPr/>
            </a:p>
          </p:txBody>
        </p:sp>
      </p:grpSp>
      <p:grpSp>
        <p:nvGrpSpPr>
          <p:cNvPr id="12" name="Group 12"/>
          <p:cNvGrpSpPr/>
          <p:nvPr/>
        </p:nvGrpSpPr>
        <p:grpSpPr>
          <a:xfrm>
            <a:off x="10757412" y="2315130"/>
            <a:ext cx="3880358" cy="2578297"/>
            <a:chOff x="0" y="0"/>
            <a:chExt cx="1250491" cy="830886"/>
          </a:xfrm>
        </p:grpSpPr>
        <p:sp>
          <p:nvSpPr>
            <p:cNvPr id="13" name="Freeform 13"/>
            <p:cNvSpPr/>
            <p:nvPr/>
          </p:nvSpPr>
          <p:spPr>
            <a:xfrm>
              <a:off x="0" y="0"/>
              <a:ext cx="1250491" cy="830886"/>
            </a:xfrm>
            <a:custGeom>
              <a:avLst/>
              <a:gdLst/>
              <a:ahLst/>
              <a:cxnLst/>
              <a:rect l="l" t="t" r="r" b="b"/>
              <a:pathLst>
                <a:path w="1250491" h="830886">
                  <a:moveTo>
                    <a:pt x="625246" y="0"/>
                  </a:moveTo>
                  <a:cubicBezTo>
                    <a:pt x="279932" y="0"/>
                    <a:pt x="0" y="186000"/>
                    <a:pt x="0" y="415443"/>
                  </a:cubicBezTo>
                  <a:cubicBezTo>
                    <a:pt x="0" y="644886"/>
                    <a:pt x="279932" y="830886"/>
                    <a:pt x="625246" y="830886"/>
                  </a:cubicBezTo>
                  <a:cubicBezTo>
                    <a:pt x="970559" y="830886"/>
                    <a:pt x="1250491" y="644886"/>
                    <a:pt x="1250491" y="415443"/>
                  </a:cubicBezTo>
                  <a:cubicBezTo>
                    <a:pt x="1250491" y="186000"/>
                    <a:pt x="970559" y="0"/>
                    <a:pt x="625246" y="0"/>
                  </a:cubicBezTo>
                  <a:close/>
                </a:path>
              </a:pathLst>
            </a:custGeom>
            <a:solidFill>
              <a:srgbClr val="FCB851"/>
            </a:solidFill>
            <a:ln w="57150" cap="sq">
              <a:solidFill>
                <a:srgbClr val="FEFEFE"/>
              </a:solidFill>
              <a:prstDash val="solid"/>
              <a:miter/>
            </a:ln>
          </p:spPr>
          <p:txBody>
            <a:bodyPr/>
            <a:lstStyle/>
            <a:p>
              <a:endParaRPr lang="et-EE"/>
            </a:p>
          </p:txBody>
        </p:sp>
        <p:sp>
          <p:nvSpPr>
            <p:cNvPr id="14" name="TextBox 14"/>
            <p:cNvSpPr txBox="1"/>
            <p:nvPr/>
          </p:nvSpPr>
          <p:spPr>
            <a:xfrm>
              <a:off x="117234" y="68371"/>
              <a:ext cx="1016024" cy="684620"/>
            </a:xfrm>
            <a:prstGeom prst="rect">
              <a:avLst/>
            </a:prstGeom>
          </p:spPr>
          <p:txBody>
            <a:bodyPr lIns="50800" tIns="50800" rIns="50800" bIns="50800" rtlCol="0" anchor="ctr"/>
            <a:lstStyle/>
            <a:p>
              <a:pPr algn="ctr">
                <a:lnSpc>
                  <a:spcPts val="2094"/>
                </a:lnSpc>
              </a:pPr>
              <a:endParaRPr/>
            </a:p>
          </p:txBody>
        </p:sp>
      </p:grpSp>
      <p:grpSp>
        <p:nvGrpSpPr>
          <p:cNvPr id="15" name="Group 15"/>
          <p:cNvGrpSpPr/>
          <p:nvPr/>
        </p:nvGrpSpPr>
        <p:grpSpPr>
          <a:xfrm>
            <a:off x="10757412" y="5345352"/>
            <a:ext cx="3880358" cy="2578297"/>
            <a:chOff x="0" y="0"/>
            <a:chExt cx="1250491" cy="830886"/>
          </a:xfrm>
        </p:grpSpPr>
        <p:sp>
          <p:nvSpPr>
            <p:cNvPr id="16" name="Freeform 16"/>
            <p:cNvSpPr/>
            <p:nvPr/>
          </p:nvSpPr>
          <p:spPr>
            <a:xfrm>
              <a:off x="0" y="0"/>
              <a:ext cx="1250491" cy="830886"/>
            </a:xfrm>
            <a:custGeom>
              <a:avLst/>
              <a:gdLst/>
              <a:ahLst/>
              <a:cxnLst/>
              <a:rect l="l" t="t" r="r" b="b"/>
              <a:pathLst>
                <a:path w="1250491" h="830886">
                  <a:moveTo>
                    <a:pt x="625246" y="0"/>
                  </a:moveTo>
                  <a:cubicBezTo>
                    <a:pt x="279932" y="0"/>
                    <a:pt x="0" y="186000"/>
                    <a:pt x="0" y="415443"/>
                  </a:cubicBezTo>
                  <a:cubicBezTo>
                    <a:pt x="0" y="644886"/>
                    <a:pt x="279932" y="830886"/>
                    <a:pt x="625246" y="830886"/>
                  </a:cubicBezTo>
                  <a:cubicBezTo>
                    <a:pt x="970559" y="830886"/>
                    <a:pt x="1250491" y="644886"/>
                    <a:pt x="1250491" y="415443"/>
                  </a:cubicBezTo>
                  <a:cubicBezTo>
                    <a:pt x="1250491" y="186000"/>
                    <a:pt x="970559" y="0"/>
                    <a:pt x="625246" y="0"/>
                  </a:cubicBezTo>
                  <a:close/>
                </a:path>
              </a:pathLst>
            </a:custGeom>
            <a:solidFill>
              <a:srgbClr val="FCB851"/>
            </a:solidFill>
            <a:ln w="57150" cap="sq">
              <a:solidFill>
                <a:srgbClr val="FEFEFE"/>
              </a:solidFill>
              <a:prstDash val="solid"/>
              <a:miter/>
            </a:ln>
          </p:spPr>
          <p:txBody>
            <a:bodyPr/>
            <a:lstStyle/>
            <a:p>
              <a:endParaRPr lang="et-EE"/>
            </a:p>
          </p:txBody>
        </p:sp>
        <p:sp>
          <p:nvSpPr>
            <p:cNvPr id="17" name="TextBox 17"/>
            <p:cNvSpPr txBox="1"/>
            <p:nvPr/>
          </p:nvSpPr>
          <p:spPr>
            <a:xfrm>
              <a:off x="117234" y="68371"/>
              <a:ext cx="1016024" cy="684620"/>
            </a:xfrm>
            <a:prstGeom prst="rect">
              <a:avLst/>
            </a:prstGeom>
          </p:spPr>
          <p:txBody>
            <a:bodyPr lIns="50800" tIns="50800" rIns="50800" bIns="50800" rtlCol="0" anchor="ctr"/>
            <a:lstStyle/>
            <a:p>
              <a:pPr algn="ctr">
                <a:lnSpc>
                  <a:spcPts val="2094"/>
                </a:lnSpc>
              </a:pPr>
              <a:endParaRPr/>
            </a:p>
          </p:txBody>
        </p:sp>
      </p:grpSp>
      <p:grpSp>
        <p:nvGrpSpPr>
          <p:cNvPr id="18" name="Group 18"/>
          <p:cNvGrpSpPr/>
          <p:nvPr/>
        </p:nvGrpSpPr>
        <p:grpSpPr>
          <a:xfrm>
            <a:off x="4978550" y="5268587"/>
            <a:ext cx="3995890" cy="2655061"/>
            <a:chOff x="0" y="0"/>
            <a:chExt cx="1250491" cy="830886"/>
          </a:xfrm>
        </p:grpSpPr>
        <p:sp>
          <p:nvSpPr>
            <p:cNvPr id="19" name="Freeform 19"/>
            <p:cNvSpPr/>
            <p:nvPr/>
          </p:nvSpPr>
          <p:spPr>
            <a:xfrm>
              <a:off x="0" y="0"/>
              <a:ext cx="1250491" cy="830886"/>
            </a:xfrm>
            <a:custGeom>
              <a:avLst/>
              <a:gdLst/>
              <a:ahLst/>
              <a:cxnLst/>
              <a:rect l="l" t="t" r="r" b="b"/>
              <a:pathLst>
                <a:path w="1250491" h="830886">
                  <a:moveTo>
                    <a:pt x="625246" y="0"/>
                  </a:moveTo>
                  <a:cubicBezTo>
                    <a:pt x="279932" y="0"/>
                    <a:pt x="0" y="186000"/>
                    <a:pt x="0" y="415443"/>
                  </a:cubicBezTo>
                  <a:cubicBezTo>
                    <a:pt x="0" y="644886"/>
                    <a:pt x="279932" y="830886"/>
                    <a:pt x="625246" y="830886"/>
                  </a:cubicBezTo>
                  <a:cubicBezTo>
                    <a:pt x="970559" y="830886"/>
                    <a:pt x="1250491" y="644886"/>
                    <a:pt x="1250491" y="415443"/>
                  </a:cubicBezTo>
                  <a:cubicBezTo>
                    <a:pt x="1250491" y="186000"/>
                    <a:pt x="970559" y="0"/>
                    <a:pt x="625246" y="0"/>
                  </a:cubicBezTo>
                  <a:close/>
                </a:path>
              </a:pathLst>
            </a:custGeom>
            <a:solidFill>
              <a:srgbClr val="FCB851"/>
            </a:solidFill>
            <a:ln w="57150" cap="sq">
              <a:solidFill>
                <a:srgbClr val="FEFEFE"/>
              </a:solidFill>
              <a:prstDash val="solid"/>
              <a:miter/>
            </a:ln>
          </p:spPr>
          <p:txBody>
            <a:bodyPr/>
            <a:lstStyle/>
            <a:p>
              <a:endParaRPr lang="et-EE"/>
            </a:p>
          </p:txBody>
        </p:sp>
        <p:sp>
          <p:nvSpPr>
            <p:cNvPr id="20" name="TextBox 20"/>
            <p:cNvSpPr txBox="1"/>
            <p:nvPr/>
          </p:nvSpPr>
          <p:spPr>
            <a:xfrm>
              <a:off x="117234" y="68371"/>
              <a:ext cx="1016024" cy="684620"/>
            </a:xfrm>
            <a:prstGeom prst="rect">
              <a:avLst/>
            </a:prstGeom>
          </p:spPr>
          <p:txBody>
            <a:bodyPr lIns="50800" tIns="50800" rIns="50800" bIns="50800" rtlCol="0" anchor="ctr"/>
            <a:lstStyle/>
            <a:p>
              <a:pPr algn="ctr">
                <a:lnSpc>
                  <a:spcPts val="2094"/>
                </a:lnSpc>
              </a:pPr>
              <a:endParaRPr/>
            </a:p>
          </p:txBody>
        </p:sp>
      </p:grpSp>
      <p:grpSp>
        <p:nvGrpSpPr>
          <p:cNvPr id="21" name="Group 21"/>
          <p:cNvGrpSpPr/>
          <p:nvPr/>
        </p:nvGrpSpPr>
        <p:grpSpPr>
          <a:xfrm>
            <a:off x="4978550" y="2238366"/>
            <a:ext cx="3995890" cy="2655061"/>
            <a:chOff x="0" y="0"/>
            <a:chExt cx="1250491" cy="830886"/>
          </a:xfrm>
        </p:grpSpPr>
        <p:sp>
          <p:nvSpPr>
            <p:cNvPr id="22" name="Freeform 22"/>
            <p:cNvSpPr/>
            <p:nvPr/>
          </p:nvSpPr>
          <p:spPr>
            <a:xfrm>
              <a:off x="0" y="0"/>
              <a:ext cx="1250491" cy="830886"/>
            </a:xfrm>
            <a:custGeom>
              <a:avLst/>
              <a:gdLst/>
              <a:ahLst/>
              <a:cxnLst/>
              <a:rect l="l" t="t" r="r" b="b"/>
              <a:pathLst>
                <a:path w="1250491" h="830886">
                  <a:moveTo>
                    <a:pt x="625246" y="0"/>
                  </a:moveTo>
                  <a:cubicBezTo>
                    <a:pt x="279932" y="0"/>
                    <a:pt x="0" y="186000"/>
                    <a:pt x="0" y="415443"/>
                  </a:cubicBezTo>
                  <a:cubicBezTo>
                    <a:pt x="0" y="644886"/>
                    <a:pt x="279932" y="830886"/>
                    <a:pt x="625246" y="830886"/>
                  </a:cubicBezTo>
                  <a:cubicBezTo>
                    <a:pt x="970559" y="830886"/>
                    <a:pt x="1250491" y="644886"/>
                    <a:pt x="1250491" y="415443"/>
                  </a:cubicBezTo>
                  <a:cubicBezTo>
                    <a:pt x="1250491" y="186000"/>
                    <a:pt x="970559" y="0"/>
                    <a:pt x="625246" y="0"/>
                  </a:cubicBezTo>
                  <a:close/>
                </a:path>
              </a:pathLst>
            </a:custGeom>
            <a:solidFill>
              <a:srgbClr val="FCB851"/>
            </a:solidFill>
            <a:ln w="57150" cap="sq">
              <a:solidFill>
                <a:srgbClr val="FEFEFE"/>
              </a:solidFill>
              <a:prstDash val="solid"/>
              <a:miter/>
            </a:ln>
          </p:spPr>
          <p:txBody>
            <a:bodyPr/>
            <a:lstStyle/>
            <a:p>
              <a:endParaRPr lang="et-EE"/>
            </a:p>
          </p:txBody>
        </p:sp>
        <p:sp>
          <p:nvSpPr>
            <p:cNvPr id="23" name="TextBox 23"/>
            <p:cNvSpPr txBox="1"/>
            <p:nvPr/>
          </p:nvSpPr>
          <p:spPr>
            <a:xfrm>
              <a:off x="117234" y="68371"/>
              <a:ext cx="1016024" cy="684620"/>
            </a:xfrm>
            <a:prstGeom prst="rect">
              <a:avLst/>
            </a:prstGeom>
          </p:spPr>
          <p:txBody>
            <a:bodyPr lIns="50800" tIns="50800" rIns="50800" bIns="50800" rtlCol="0" anchor="ctr"/>
            <a:lstStyle/>
            <a:p>
              <a:pPr algn="ctr">
                <a:lnSpc>
                  <a:spcPts val="2094"/>
                </a:lnSpc>
              </a:pPr>
              <a:endParaRPr/>
            </a:p>
          </p:txBody>
        </p:sp>
      </p:grpSp>
      <p:grpSp>
        <p:nvGrpSpPr>
          <p:cNvPr id="24" name="Group 24"/>
          <p:cNvGrpSpPr/>
          <p:nvPr/>
        </p:nvGrpSpPr>
        <p:grpSpPr>
          <a:xfrm>
            <a:off x="7914897" y="2740094"/>
            <a:ext cx="4061728" cy="406172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891C2"/>
            </a:solidFill>
            <a:ln w="57150" cap="sq">
              <a:solidFill>
                <a:srgbClr val="FEFEFE"/>
              </a:solidFill>
              <a:prstDash val="solid"/>
              <a:miter/>
            </a:ln>
          </p:spPr>
          <p:txBody>
            <a:bodyPr/>
            <a:lstStyle/>
            <a:p>
              <a:endParaRPr lang="et-EE"/>
            </a:p>
          </p:txBody>
        </p:sp>
        <p:sp>
          <p:nvSpPr>
            <p:cNvPr id="26" name="TextBox 26"/>
            <p:cNvSpPr txBox="1"/>
            <p:nvPr/>
          </p:nvSpPr>
          <p:spPr>
            <a:xfrm>
              <a:off x="76200" y="66675"/>
              <a:ext cx="660400" cy="669925"/>
            </a:xfrm>
            <a:prstGeom prst="rect">
              <a:avLst/>
            </a:prstGeom>
          </p:spPr>
          <p:txBody>
            <a:bodyPr lIns="50800" tIns="50800" rIns="50800" bIns="50800" rtlCol="0" anchor="ctr"/>
            <a:lstStyle/>
            <a:p>
              <a:pPr algn="ctr">
                <a:lnSpc>
                  <a:spcPts val="2094"/>
                </a:lnSpc>
              </a:pPr>
              <a:endParaRPr/>
            </a:p>
          </p:txBody>
        </p:sp>
      </p:grpSp>
      <p:sp>
        <p:nvSpPr>
          <p:cNvPr id="27" name="TextBox 27"/>
          <p:cNvSpPr txBox="1"/>
          <p:nvPr/>
        </p:nvSpPr>
        <p:spPr>
          <a:xfrm>
            <a:off x="8261755" y="3641842"/>
            <a:ext cx="3985836" cy="2426969"/>
          </a:xfrm>
          <a:prstGeom prst="rect">
            <a:avLst/>
          </a:prstGeom>
        </p:spPr>
        <p:txBody>
          <a:bodyPr lIns="0" tIns="0" rIns="0" bIns="0" rtlCol="0" anchor="t">
            <a:spAutoFit/>
          </a:bodyPr>
          <a:lstStyle/>
          <a:p>
            <a:pPr marL="431802" lvl="1" indent="-215901" algn="l">
              <a:lnSpc>
                <a:spcPts val="3240"/>
              </a:lnSpc>
              <a:buFont typeface="Arial"/>
              <a:buChar char="•"/>
            </a:pPr>
            <a:r>
              <a:rPr lang="en-US" sz="2000">
                <a:solidFill>
                  <a:srgbClr val="FEFEFE"/>
                </a:solidFill>
                <a:latin typeface="Montserrat"/>
                <a:ea typeface="Montserrat"/>
                <a:cs typeface="Montserrat"/>
                <a:sym typeface="Montserrat"/>
              </a:rPr>
              <a:t>Medical Technology Education Centre</a:t>
            </a:r>
          </a:p>
          <a:p>
            <a:pPr marL="431802" lvl="1" indent="-215901" algn="l">
              <a:lnSpc>
                <a:spcPts val="3240"/>
              </a:lnSpc>
              <a:buFont typeface="Arial"/>
              <a:buChar char="•"/>
            </a:pPr>
            <a:r>
              <a:rPr lang="en-US" sz="2000">
                <a:solidFill>
                  <a:srgbClr val="FEFEFE"/>
                </a:solidFill>
                <a:latin typeface="Montserrat"/>
                <a:ea typeface="Montserrat"/>
                <a:cs typeface="Montserrat"/>
                <a:sym typeface="Montserrat"/>
              </a:rPr>
              <a:t>Health Education Centre</a:t>
            </a:r>
          </a:p>
          <a:p>
            <a:pPr marL="431802" lvl="1" indent="-215901" algn="l">
              <a:lnSpc>
                <a:spcPts val="3240"/>
              </a:lnSpc>
              <a:buFont typeface="Arial"/>
              <a:buChar char="•"/>
            </a:pPr>
            <a:r>
              <a:rPr lang="en-US" sz="2000">
                <a:solidFill>
                  <a:srgbClr val="FEFEFE"/>
                </a:solidFill>
                <a:latin typeface="Montserrat"/>
                <a:ea typeface="Montserrat"/>
                <a:cs typeface="Montserrat"/>
                <a:sym typeface="Montserrat"/>
              </a:rPr>
              <a:t>Chair of nursing</a:t>
            </a:r>
          </a:p>
          <a:p>
            <a:pPr marL="431802" lvl="1" indent="-215901" algn="l">
              <a:lnSpc>
                <a:spcPts val="3240"/>
              </a:lnSpc>
              <a:buFont typeface="Arial"/>
              <a:buChar char="•"/>
            </a:pPr>
            <a:r>
              <a:rPr lang="en-US" sz="2000">
                <a:solidFill>
                  <a:srgbClr val="FEFEFE"/>
                </a:solidFill>
                <a:latin typeface="Montserrat"/>
                <a:ea typeface="Montserrat"/>
                <a:cs typeface="Montserrat"/>
                <a:sym typeface="Montserrat"/>
              </a:rPr>
              <a:t>Vocational Education Department</a:t>
            </a:r>
          </a:p>
        </p:txBody>
      </p:sp>
      <p:sp>
        <p:nvSpPr>
          <p:cNvPr id="28" name="TextBox 28"/>
          <p:cNvSpPr txBox="1"/>
          <p:nvPr/>
        </p:nvSpPr>
        <p:spPr>
          <a:xfrm>
            <a:off x="8599827" y="1404566"/>
            <a:ext cx="2676431" cy="881010"/>
          </a:xfrm>
          <a:prstGeom prst="rect">
            <a:avLst/>
          </a:prstGeom>
        </p:spPr>
        <p:txBody>
          <a:bodyPr wrap="square" lIns="0" tIns="0" rIns="0" bIns="0" rtlCol="0" anchor="t">
            <a:spAutoFit/>
          </a:bodyPr>
          <a:lstStyle/>
          <a:p>
            <a:pPr algn="ctr">
              <a:lnSpc>
                <a:spcPts val="3598"/>
              </a:lnSpc>
            </a:pPr>
            <a:r>
              <a:rPr lang="en-US" sz="2306" dirty="0">
                <a:solidFill>
                  <a:srgbClr val="737373"/>
                </a:solidFill>
                <a:latin typeface="Montserrat"/>
                <a:ea typeface="Montserrat"/>
                <a:cs typeface="Montserrat"/>
                <a:sym typeface="Montserrat"/>
              </a:rPr>
              <a:t>Advisory Board</a:t>
            </a:r>
          </a:p>
          <a:p>
            <a:pPr algn="ctr">
              <a:lnSpc>
                <a:spcPts val="3598"/>
              </a:lnSpc>
            </a:pPr>
            <a:r>
              <a:rPr lang="en-US" sz="2306" dirty="0">
                <a:solidFill>
                  <a:srgbClr val="737373"/>
                </a:solidFill>
                <a:latin typeface="Montserrat"/>
                <a:ea typeface="Montserrat"/>
                <a:cs typeface="Montserrat"/>
                <a:sym typeface="Montserrat"/>
              </a:rPr>
              <a:t>College Council</a:t>
            </a:r>
          </a:p>
        </p:txBody>
      </p:sp>
      <p:sp>
        <p:nvSpPr>
          <p:cNvPr id="29" name="TextBox 29"/>
          <p:cNvSpPr txBox="1"/>
          <p:nvPr/>
        </p:nvSpPr>
        <p:spPr>
          <a:xfrm>
            <a:off x="8421552" y="7470250"/>
            <a:ext cx="3048418" cy="1342675"/>
          </a:xfrm>
          <a:prstGeom prst="rect">
            <a:avLst/>
          </a:prstGeom>
        </p:spPr>
        <p:txBody>
          <a:bodyPr wrap="square" lIns="0" tIns="0" rIns="0" bIns="0" rtlCol="0" anchor="t">
            <a:spAutoFit/>
          </a:bodyPr>
          <a:lstStyle/>
          <a:p>
            <a:pPr algn="ctr">
              <a:lnSpc>
                <a:spcPts val="3598"/>
              </a:lnSpc>
            </a:pPr>
            <a:r>
              <a:rPr lang="en-US" sz="2306" dirty="0">
                <a:solidFill>
                  <a:srgbClr val="737373"/>
                </a:solidFill>
                <a:latin typeface="Montserrat"/>
                <a:ea typeface="Montserrat"/>
                <a:cs typeface="Montserrat"/>
                <a:sym typeface="Montserrat"/>
              </a:rPr>
              <a:t>Consulting Board</a:t>
            </a:r>
          </a:p>
          <a:p>
            <a:pPr algn="ctr">
              <a:lnSpc>
                <a:spcPts val="3598"/>
              </a:lnSpc>
            </a:pPr>
            <a:r>
              <a:rPr lang="en-US" sz="2306" dirty="0">
                <a:solidFill>
                  <a:srgbClr val="737373"/>
                </a:solidFill>
                <a:latin typeface="Montserrat"/>
                <a:ea typeface="Montserrat"/>
                <a:cs typeface="Montserrat"/>
                <a:sym typeface="Montserrat"/>
              </a:rPr>
              <a:t>Partners</a:t>
            </a:r>
          </a:p>
          <a:p>
            <a:pPr algn="ctr">
              <a:lnSpc>
                <a:spcPts val="3598"/>
              </a:lnSpc>
            </a:pPr>
            <a:r>
              <a:rPr lang="en-US" sz="2306" dirty="0">
                <a:solidFill>
                  <a:srgbClr val="737373"/>
                </a:solidFill>
                <a:latin typeface="Montserrat"/>
                <a:ea typeface="Montserrat"/>
                <a:cs typeface="Montserrat"/>
                <a:sym typeface="Montserrat"/>
              </a:rPr>
              <a:t>Stakeholders</a:t>
            </a:r>
          </a:p>
        </p:txBody>
      </p:sp>
      <p:sp>
        <p:nvSpPr>
          <p:cNvPr id="30" name="TextBox 30"/>
          <p:cNvSpPr txBox="1"/>
          <p:nvPr/>
        </p:nvSpPr>
        <p:spPr>
          <a:xfrm>
            <a:off x="14074421" y="4672358"/>
            <a:ext cx="2403151" cy="881010"/>
          </a:xfrm>
          <a:prstGeom prst="rect">
            <a:avLst/>
          </a:prstGeom>
        </p:spPr>
        <p:txBody>
          <a:bodyPr wrap="square" lIns="0" tIns="0" rIns="0" bIns="0" rtlCol="0" anchor="t">
            <a:spAutoFit/>
          </a:bodyPr>
          <a:lstStyle/>
          <a:p>
            <a:pPr algn="l">
              <a:lnSpc>
                <a:spcPts val="3598"/>
              </a:lnSpc>
            </a:pPr>
            <a:r>
              <a:rPr lang="en-US" sz="2306" dirty="0">
                <a:solidFill>
                  <a:srgbClr val="737373"/>
                </a:solidFill>
                <a:latin typeface="Montserrat"/>
                <a:ea typeface="Montserrat"/>
                <a:cs typeface="Montserrat"/>
                <a:sym typeface="Montserrat"/>
              </a:rPr>
              <a:t>Rectorate</a:t>
            </a:r>
          </a:p>
          <a:p>
            <a:pPr algn="ctr">
              <a:lnSpc>
                <a:spcPts val="3598"/>
              </a:lnSpc>
            </a:pPr>
            <a:r>
              <a:rPr lang="en-US" sz="2306" dirty="0">
                <a:solidFill>
                  <a:srgbClr val="737373"/>
                </a:solidFill>
                <a:latin typeface="Montserrat"/>
                <a:ea typeface="Montserrat"/>
                <a:cs typeface="Montserrat"/>
                <a:sym typeface="Montserrat"/>
              </a:rPr>
              <a:t>Rectorate Office</a:t>
            </a:r>
          </a:p>
        </p:txBody>
      </p:sp>
      <p:sp>
        <p:nvSpPr>
          <p:cNvPr id="31" name="TextBox 31"/>
          <p:cNvSpPr txBox="1"/>
          <p:nvPr/>
        </p:nvSpPr>
        <p:spPr>
          <a:xfrm>
            <a:off x="3456584" y="4853997"/>
            <a:ext cx="3138189" cy="403252"/>
          </a:xfrm>
          <a:prstGeom prst="rect">
            <a:avLst/>
          </a:prstGeom>
        </p:spPr>
        <p:txBody>
          <a:bodyPr wrap="square" lIns="0" tIns="0" rIns="0" bIns="0" rtlCol="0" anchor="t">
            <a:spAutoFit/>
          </a:bodyPr>
          <a:lstStyle/>
          <a:p>
            <a:pPr algn="l">
              <a:lnSpc>
                <a:spcPts val="3369"/>
              </a:lnSpc>
            </a:pPr>
            <a:r>
              <a:rPr lang="en-US" sz="2406" dirty="0">
                <a:solidFill>
                  <a:srgbClr val="737373"/>
                </a:solidFill>
                <a:latin typeface="Montserrat"/>
                <a:ea typeface="Montserrat"/>
                <a:cs typeface="Montserrat"/>
                <a:sym typeface="Montserrat"/>
              </a:rPr>
              <a:t>Student Council</a:t>
            </a:r>
          </a:p>
        </p:txBody>
      </p:sp>
      <p:sp>
        <p:nvSpPr>
          <p:cNvPr id="32" name="TextBox 32"/>
          <p:cNvSpPr txBox="1"/>
          <p:nvPr/>
        </p:nvSpPr>
        <p:spPr>
          <a:xfrm>
            <a:off x="5387004" y="3055093"/>
            <a:ext cx="2679812" cy="763269"/>
          </a:xfrm>
          <a:prstGeom prst="rect">
            <a:avLst/>
          </a:prstGeom>
        </p:spPr>
        <p:txBody>
          <a:bodyPr lIns="0" tIns="0" rIns="0" bIns="0" rtlCol="0" anchor="t">
            <a:spAutoFit/>
          </a:bodyPr>
          <a:lstStyle/>
          <a:p>
            <a:pPr algn="l">
              <a:lnSpc>
                <a:spcPts val="3080"/>
              </a:lnSpc>
            </a:pPr>
            <a:r>
              <a:rPr lang="en-US" sz="2200" b="1">
                <a:solidFill>
                  <a:srgbClr val="FEFEFE"/>
                </a:solidFill>
                <a:latin typeface="Montserrat Bold"/>
                <a:ea typeface="Montserrat Bold"/>
                <a:cs typeface="Montserrat Bold"/>
                <a:sym typeface="Montserrat Bold"/>
              </a:rPr>
              <a:t>Administrative Structural Units</a:t>
            </a:r>
          </a:p>
        </p:txBody>
      </p:sp>
      <p:sp>
        <p:nvSpPr>
          <p:cNvPr id="33" name="TextBox 33"/>
          <p:cNvSpPr txBox="1"/>
          <p:nvPr/>
        </p:nvSpPr>
        <p:spPr>
          <a:xfrm>
            <a:off x="11910787" y="3244317"/>
            <a:ext cx="3103750" cy="763269"/>
          </a:xfrm>
          <a:prstGeom prst="rect">
            <a:avLst/>
          </a:prstGeom>
        </p:spPr>
        <p:txBody>
          <a:bodyPr wrap="square" lIns="0" tIns="0" rIns="0" bIns="0" rtlCol="0" anchor="t">
            <a:spAutoFit/>
          </a:bodyPr>
          <a:lstStyle/>
          <a:p>
            <a:pPr algn="l">
              <a:lnSpc>
                <a:spcPts val="3080"/>
              </a:lnSpc>
            </a:pPr>
            <a:r>
              <a:rPr lang="en-US" sz="2200" b="1" dirty="0">
                <a:solidFill>
                  <a:srgbClr val="FEFEFE"/>
                </a:solidFill>
                <a:latin typeface="Montserrat Bold"/>
                <a:ea typeface="Montserrat Bold"/>
                <a:cs typeface="Montserrat Bold"/>
                <a:sym typeface="Montserrat Bold"/>
              </a:rPr>
              <a:t>Lifelong-Learning</a:t>
            </a:r>
          </a:p>
          <a:p>
            <a:pPr algn="l">
              <a:lnSpc>
                <a:spcPts val="3080"/>
              </a:lnSpc>
            </a:pPr>
            <a:r>
              <a:rPr lang="en-US" sz="2200" b="1" dirty="0">
                <a:solidFill>
                  <a:srgbClr val="FEFEFE"/>
                </a:solidFill>
                <a:latin typeface="Montserrat Bold"/>
                <a:ea typeface="Montserrat Bold"/>
                <a:cs typeface="Montserrat Bold"/>
                <a:sym typeface="Montserrat Bold"/>
              </a:rPr>
              <a:t>Center</a:t>
            </a:r>
          </a:p>
        </p:txBody>
      </p:sp>
      <p:sp>
        <p:nvSpPr>
          <p:cNvPr id="34" name="TextBox 34"/>
          <p:cNvSpPr txBox="1"/>
          <p:nvPr/>
        </p:nvSpPr>
        <p:spPr>
          <a:xfrm>
            <a:off x="11595838" y="6466336"/>
            <a:ext cx="3152790" cy="367858"/>
          </a:xfrm>
          <a:prstGeom prst="rect">
            <a:avLst/>
          </a:prstGeom>
        </p:spPr>
        <p:txBody>
          <a:bodyPr wrap="square" lIns="0" tIns="0" rIns="0" bIns="0" rtlCol="0" anchor="t">
            <a:spAutoFit/>
          </a:bodyPr>
          <a:lstStyle/>
          <a:p>
            <a:pPr algn="l">
              <a:lnSpc>
                <a:spcPts val="3080"/>
              </a:lnSpc>
            </a:pPr>
            <a:r>
              <a:rPr lang="en-US" sz="2200" b="1" dirty="0">
                <a:solidFill>
                  <a:srgbClr val="FEFEFE"/>
                </a:solidFill>
                <a:latin typeface="Montserrat Bold"/>
                <a:ea typeface="Montserrat Bold"/>
                <a:cs typeface="Montserrat Bold"/>
                <a:sym typeface="Montserrat Bold"/>
              </a:rPr>
              <a:t>Study Department</a:t>
            </a:r>
          </a:p>
        </p:txBody>
      </p:sp>
      <p:sp>
        <p:nvSpPr>
          <p:cNvPr id="35" name="TextBox 35"/>
          <p:cNvSpPr txBox="1"/>
          <p:nvPr/>
        </p:nvSpPr>
        <p:spPr>
          <a:xfrm>
            <a:off x="5960355" y="6390696"/>
            <a:ext cx="1559123" cy="372744"/>
          </a:xfrm>
          <a:prstGeom prst="rect">
            <a:avLst/>
          </a:prstGeom>
        </p:spPr>
        <p:txBody>
          <a:bodyPr lIns="0" tIns="0" rIns="0" bIns="0" rtlCol="0" anchor="t">
            <a:spAutoFit/>
          </a:bodyPr>
          <a:lstStyle/>
          <a:p>
            <a:pPr algn="ctr">
              <a:lnSpc>
                <a:spcPts val="3080"/>
              </a:lnSpc>
            </a:pPr>
            <a:r>
              <a:rPr lang="en-US" sz="2200" b="1">
                <a:solidFill>
                  <a:srgbClr val="FEFEFE"/>
                </a:solidFill>
                <a:latin typeface="Montserrat Bold"/>
                <a:ea typeface="Montserrat Bold"/>
                <a:cs typeface="Montserrat Bold"/>
                <a:sym typeface="Montserrat Bold"/>
              </a:rPr>
              <a:t>IT Services</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3F6F7"/>
            </a:solidFill>
          </p:spPr>
          <p:txBody>
            <a:bodyPr/>
            <a:lstStyle/>
            <a:p>
              <a:endParaRPr lang="et-EE"/>
            </a:p>
          </p:txBody>
        </p:sp>
      </p:grpSp>
      <p:grpSp>
        <p:nvGrpSpPr>
          <p:cNvPr id="4" name="Group 4"/>
          <p:cNvGrpSpPr/>
          <p:nvPr/>
        </p:nvGrpSpPr>
        <p:grpSpPr>
          <a:xfrm>
            <a:off x="0" y="0"/>
            <a:ext cx="18288000" cy="10287000"/>
            <a:chOff x="0" y="0"/>
            <a:chExt cx="24384000" cy="13716000"/>
          </a:xfrm>
        </p:grpSpPr>
        <p:pic>
          <p:nvPicPr>
            <p:cNvPr id="5" name="Picture 5"/>
            <p:cNvPicPr>
              <a:picLocks noChangeAspect="1"/>
            </p:cNvPicPr>
            <p:nvPr/>
          </p:nvPicPr>
          <p:blipFill>
            <a:blip r:embed="rId2"/>
            <a:srcRect t="8639" b="8639"/>
            <a:stretch>
              <a:fillRect/>
            </a:stretch>
          </p:blipFill>
          <p:spPr>
            <a:xfrm>
              <a:off x="0" y="0"/>
              <a:ext cx="24384000" cy="13716000"/>
            </a:xfrm>
            <a:prstGeom prst="rect">
              <a:avLst/>
            </a:prstGeom>
          </p:spPr>
        </p:pic>
      </p:grpSp>
      <p:sp>
        <p:nvSpPr>
          <p:cNvPr id="6" name="Freeform 6"/>
          <p:cNvSpPr/>
          <p:nvPr/>
        </p:nvSpPr>
        <p:spPr>
          <a:xfrm>
            <a:off x="125504" y="9338076"/>
            <a:ext cx="18028026" cy="870920"/>
          </a:xfrm>
          <a:custGeom>
            <a:avLst/>
            <a:gdLst/>
            <a:ahLst/>
            <a:cxnLst/>
            <a:rect l="l" t="t" r="r" b="b"/>
            <a:pathLst>
              <a:path w="18028026" h="870920">
                <a:moveTo>
                  <a:pt x="0" y="0"/>
                </a:moveTo>
                <a:lnTo>
                  <a:pt x="18028025" y="0"/>
                </a:lnTo>
                <a:lnTo>
                  <a:pt x="18028025" y="870920"/>
                </a:lnTo>
                <a:lnTo>
                  <a:pt x="0" y="870920"/>
                </a:lnTo>
                <a:lnTo>
                  <a:pt x="0" y="0"/>
                </a:lnTo>
                <a:close/>
              </a:path>
            </a:pathLst>
          </a:custGeom>
          <a:blipFill>
            <a:blip r:embed="rId3"/>
            <a:stretch>
              <a:fillRect/>
            </a:stretch>
          </a:blipFill>
        </p:spPr>
        <p:txBody>
          <a:bodyPr/>
          <a:lstStyle/>
          <a:p>
            <a:endParaRPr lang="et-EE"/>
          </a:p>
        </p:txBody>
      </p:sp>
      <p:grpSp>
        <p:nvGrpSpPr>
          <p:cNvPr id="7" name="Group 7"/>
          <p:cNvGrpSpPr/>
          <p:nvPr/>
        </p:nvGrpSpPr>
        <p:grpSpPr>
          <a:xfrm rot="-10800000">
            <a:off x="-395658" y="-468229"/>
            <a:ext cx="18683658" cy="11632988"/>
            <a:chOff x="0" y="0"/>
            <a:chExt cx="24911544" cy="15510651"/>
          </a:xfrm>
        </p:grpSpPr>
        <p:sp>
          <p:nvSpPr>
            <p:cNvPr id="8" name="Freeform 8"/>
            <p:cNvSpPr/>
            <p:nvPr/>
          </p:nvSpPr>
          <p:spPr>
            <a:xfrm rot="-10800000">
              <a:off x="0" y="0"/>
              <a:ext cx="15510651" cy="15510651"/>
            </a:xfrm>
            <a:custGeom>
              <a:avLst/>
              <a:gdLst/>
              <a:ahLst/>
              <a:cxnLst/>
              <a:rect l="l" t="t" r="r" b="b"/>
              <a:pathLst>
                <a:path w="15510651" h="15510651">
                  <a:moveTo>
                    <a:pt x="0" y="0"/>
                  </a:moveTo>
                  <a:lnTo>
                    <a:pt x="15510651" y="0"/>
                  </a:lnTo>
                  <a:lnTo>
                    <a:pt x="15510651" y="15510651"/>
                  </a:lnTo>
                  <a:lnTo>
                    <a:pt x="0" y="155106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t-EE"/>
            </a:p>
          </p:txBody>
        </p:sp>
        <p:grpSp>
          <p:nvGrpSpPr>
            <p:cNvPr id="9" name="Group 9"/>
            <p:cNvGrpSpPr/>
            <p:nvPr/>
          </p:nvGrpSpPr>
          <p:grpSpPr>
            <a:xfrm rot="-10800000">
              <a:off x="15471275" y="0"/>
              <a:ext cx="9440269" cy="15510651"/>
              <a:chOff x="0" y="0"/>
              <a:chExt cx="1804325" cy="2964560"/>
            </a:xfrm>
          </p:grpSpPr>
          <p:sp>
            <p:nvSpPr>
              <p:cNvPr id="10" name="Freeform 10"/>
              <p:cNvSpPr/>
              <p:nvPr/>
            </p:nvSpPr>
            <p:spPr>
              <a:xfrm>
                <a:off x="0" y="0"/>
                <a:ext cx="1804325" cy="2964560"/>
              </a:xfrm>
              <a:custGeom>
                <a:avLst/>
                <a:gdLst/>
                <a:ahLst/>
                <a:cxnLst/>
                <a:rect l="l" t="t" r="r" b="b"/>
                <a:pathLst>
                  <a:path w="1804325" h="2964560">
                    <a:moveTo>
                      <a:pt x="0" y="0"/>
                    </a:moveTo>
                    <a:lnTo>
                      <a:pt x="1804325" y="0"/>
                    </a:lnTo>
                    <a:lnTo>
                      <a:pt x="1804325" y="2964560"/>
                    </a:lnTo>
                    <a:lnTo>
                      <a:pt x="0" y="2964560"/>
                    </a:lnTo>
                    <a:close/>
                  </a:path>
                </a:pathLst>
              </a:custGeom>
              <a:solidFill>
                <a:srgbClr val="F3F6F7"/>
              </a:solidFill>
            </p:spPr>
            <p:txBody>
              <a:bodyPr/>
              <a:lstStyle/>
              <a:p>
                <a:endParaRPr lang="et-EE"/>
              </a:p>
            </p:txBody>
          </p:sp>
          <p:sp>
            <p:nvSpPr>
              <p:cNvPr id="11" name="TextBox 11"/>
              <p:cNvSpPr txBox="1"/>
              <p:nvPr/>
            </p:nvSpPr>
            <p:spPr>
              <a:xfrm>
                <a:off x="0" y="-38100"/>
                <a:ext cx="1804325" cy="3002660"/>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12" name="Group 12"/>
          <p:cNvGrpSpPr/>
          <p:nvPr/>
        </p:nvGrpSpPr>
        <p:grpSpPr>
          <a:xfrm>
            <a:off x="2929914" y="2464159"/>
            <a:ext cx="7780593" cy="7063472"/>
            <a:chOff x="0" y="0"/>
            <a:chExt cx="10374124" cy="9417962"/>
          </a:xfrm>
        </p:grpSpPr>
        <p:sp>
          <p:nvSpPr>
            <p:cNvPr id="13" name="Freeform 13"/>
            <p:cNvSpPr/>
            <p:nvPr/>
          </p:nvSpPr>
          <p:spPr>
            <a:xfrm>
              <a:off x="0" y="0"/>
              <a:ext cx="10374124" cy="9417962"/>
            </a:xfrm>
            <a:custGeom>
              <a:avLst/>
              <a:gdLst/>
              <a:ahLst/>
              <a:cxnLst/>
              <a:rect l="l" t="t" r="r" b="b"/>
              <a:pathLst>
                <a:path w="10374124" h="9417962">
                  <a:moveTo>
                    <a:pt x="0" y="0"/>
                  </a:moveTo>
                  <a:lnTo>
                    <a:pt x="10374124" y="0"/>
                  </a:lnTo>
                  <a:lnTo>
                    <a:pt x="10374124" y="9417962"/>
                  </a:lnTo>
                  <a:lnTo>
                    <a:pt x="0" y="9417962"/>
                  </a:lnTo>
                  <a:close/>
                </a:path>
              </a:pathLst>
            </a:custGeom>
            <a:solidFill>
              <a:srgbClr val="000000">
                <a:alpha val="0"/>
              </a:srgbClr>
            </a:solidFill>
          </p:spPr>
          <p:txBody>
            <a:bodyPr/>
            <a:lstStyle/>
            <a:p>
              <a:endParaRPr lang="et-EE"/>
            </a:p>
          </p:txBody>
        </p:sp>
        <p:sp>
          <p:nvSpPr>
            <p:cNvPr id="14" name="TextBox 14"/>
            <p:cNvSpPr txBox="1"/>
            <p:nvPr/>
          </p:nvSpPr>
          <p:spPr>
            <a:xfrm>
              <a:off x="0" y="0"/>
              <a:ext cx="10374124" cy="9417962"/>
            </a:xfrm>
            <a:prstGeom prst="rect">
              <a:avLst/>
            </a:prstGeom>
          </p:spPr>
          <p:txBody>
            <a:bodyPr lIns="0" tIns="0" rIns="0" bIns="0" rtlCol="0" anchor="t"/>
            <a:lstStyle/>
            <a:p>
              <a:pPr algn="l">
                <a:lnSpc>
                  <a:spcPts val="3600"/>
                </a:lnSpc>
              </a:pPr>
              <a:r>
                <a:rPr lang="en-US" sz="3000">
                  <a:solidFill>
                    <a:srgbClr val="000000"/>
                  </a:solidFill>
                  <a:latin typeface="Montserrat"/>
                  <a:ea typeface="Montserrat"/>
                  <a:cs typeface="Montserrat"/>
                  <a:sym typeface="Montserrat"/>
                </a:rPr>
                <a:t>Health Sciences Master’s Degree:</a:t>
              </a:r>
            </a:p>
            <a:p>
              <a:pPr marL="542925" lvl="1" indent="-271462" algn="l">
                <a:lnSpc>
                  <a:spcPts val="3600"/>
                </a:lnSpc>
              </a:pPr>
              <a:endParaRPr lang="en-US" sz="3000">
                <a:solidFill>
                  <a:srgbClr val="000000"/>
                </a:solidFill>
                <a:latin typeface="Montserrat"/>
                <a:ea typeface="Montserrat"/>
                <a:cs typeface="Montserrat"/>
                <a:sym typeface="Montserrat"/>
              </a:endParaRPr>
            </a:p>
            <a:p>
              <a:pPr marL="542925" lvl="1" indent="-271462" algn="l">
                <a:lnSpc>
                  <a:spcPts val="3600"/>
                </a:lnSpc>
                <a:buFont typeface="Arial"/>
                <a:buChar char="•"/>
              </a:pPr>
              <a:r>
                <a:rPr lang="en-US" sz="3000">
                  <a:solidFill>
                    <a:srgbClr val="545454"/>
                  </a:solidFill>
                  <a:latin typeface="Montserrat"/>
                  <a:ea typeface="Montserrat"/>
                  <a:cs typeface="Montserrat"/>
                  <a:sym typeface="Montserrat"/>
                </a:rPr>
                <a:t>clinical nursing </a:t>
              </a:r>
            </a:p>
            <a:p>
              <a:pPr marL="542925" lvl="1" indent="-271462" algn="l">
                <a:lnSpc>
                  <a:spcPts val="3600"/>
                </a:lnSpc>
              </a:pPr>
              <a:endParaRPr lang="en-US" sz="3000">
                <a:solidFill>
                  <a:srgbClr val="545454"/>
                </a:solidFill>
                <a:latin typeface="Montserrat"/>
                <a:ea typeface="Montserrat"/>
                <a:cs typeface="Montserrat"/>
                <a:sym typeface="Montserrat"/>
              </a:endParaRPr>
            </a:p>
            <a:p>
              <a:pPr marL="542925" lvl="1" indent="-271462" algn="l">
                <a:lnSpc>
                  <a:spcPts val="3600"/>
                </a:lnSpc>
                <a:buFont typeface="Arial"/>
                <a:buChar char="•"/>
              </a:pPr>
              <a:r>
                <a:rPr lang="en-US" sz="3000">
                  <a:solidFill>
                    <a:srgbClr val="545454"/>
                  </a:solidFill>
                  <a:latin typeface="Montserrat"/>
                  <a:ea typeface="Montserrat"/>
                  <a:cs typeface="Montserrat"/>
                  <a:sym typeface="Montserrat"/>
                </a:rPr>
                <a:t>public health nursing</a:t>
              </a:r>
            </a:p>
            <a:p>
              <a:pPr marL="542925" lvl="1" indent="-271462" algn="l">
                <a:lnSpc>
                  <a:spcPts val="3600"/>
                </a:lnSpc>
              </a:pPr>
              <a:endParaRPr lang="en-US" sz="3000">
                <a:solidFill>
                  <a:srgbClr val="545454"/>
                </a:solidFill>
                <a:latin typeface="Montserrat"/>
                <a:ea typeface="Montserrat"/>
                <a:cs typeface="Montserrat"/>
                <a:sym typeface="Montserrat"/>
              </a:endParaRPr>
            </a:p>
            <a:p>
              <a:pPr marL="542925" lvl="1" indent="-271462" algn="l">
                <a:lnSpc>
                  <a:spcPts val="3600"/>
                </a:lnSpc>
                <a:buFont typeface="Arial"/>
                <a:buChar char="•"/>
              </a:pPr>
              <a:r>
                <a:rPr lang="en-US" sz="3000">
                  <a:solidFill>
                    <a:srgbClr val="545454"/>
                  </a:solidFill>
                  <a:latin typeface="Montserrat"/>
                  <a:ea typeface="Montserrat"/>
                  <a:cs typeface="Montserrat"/>
                  <a:sym typeface="Montserrat"/>
                </a:rPr>
                <a:t>intensive care nursing</a:t>
              </a:r>
            </a:p>
            <a:p>
              <a:pPr marL="542925" lvl="1" indent="-271462" algn="l">
                <a:lnSpc>
                  <a:spcPts val="3600"/>
                </a:lnSpc>
              </a:pPr>
              <a:endParaRPr lang="en-US" sz="3000">
                <a:solidFill>
                  <a:srgbClr val="545454"/>
                </a:solidFill>
                <a:latin typeface="Montserrat"/>
                <a:ea typeface="Montserrat"/>
                <a:cs typeface="Montserrat"/>
                <a:sym typeface="Montserrat"/>
              </a:endParaRPr>
            </a:p>
            <a:p>
              <a:pPr marL="542925" lvl="1" indent="-271462" algn="l">
                <a:lnSpc>
                  <a:spcPts val="3600"/>
                </a:lnSpc>
                <a:buFont typeface="Arial"/>
                <a:buChar char="•"/>
              </a:pPr>
              <a:r>
                <a:rPr lang="en-US" sz="3000">
                  <a:solidFill>
                    <a:srgbClr val="545454"/>
                  </a:solidFill>
                  <a:latin typeface="Montserrat"/>
                  <a:ea typeface="Montserrat"/>
                  <a:cs typeface="Montserrat"/>
                  <a:sym typeface="Montserrat"/>
                </a:rPr>
                <a:t>mental health nursing </a:t>
              </a:r>
            </a:p>
            <a:p>
              <a:pPr marL="542925" lvl="1" indent="-271462" algn="l">
                <a:lnSpc>
                  <a:spcPts val="3600"/>
                </a:lnSpc>
              </a:pPr>
              <a:endParaRPr lang="en-US" sz="3000">
                <a:solidFill>
                  <a:srgbClr val="545454"/>
                </a:solidFill>
                <a:latin typeface="Montserrat"/>
                <a:ea typeface="Montserrat"/>
                <a:cs typeface="Montserrat"/>
                <a:sym typeface="Montserrat"/>
              </a:endParaRPr>
            </a:p>
            <a:p>
              <a:pPr algn="l">
                <a:lnSpc>
                  <a:spcPts val="3600"/>
                </a:lnSpc>
              </a:pPr>
              <a:endParaRPr lang="en-US" sz="3000">
                <a:solidFill>
                  <a:srgbClr val="545454"/>
                </a:solidFill>
                <a:latin typeface="Montserrat"/>
                <a:ea typeface="Montserrat"/>
                <a:cs typeface="Montserrat"/>
                <a:sym typeface="Montserrat"/>
              </a:endParaRPr>
            </a:p>
            <a:p>
              <a:pPr algn="l">
                <a:lnSpc>
                  <a:spcPts val="3600"/>
                </a:lnSpc>
              </a:pPr>
              <a:r>
                <a:rPr lang="en-US" sz="3000">
                  <a:solidFill>
                    <a:srgbClr val="000000"/>
                  </a:solidFill>
                  <a:latin typeface="Montserrat"/>
                  <a:ea typeface="Montserrat"/>
                  <a:cs typeface="Montserrat"/>
                  <a:sym typeface="Montserrat"/>
                </a:rPr>
                <a:t>Nominal length of study: 1,5 years </a:t>
              </a:r>
            </a:p>
          </p:txBody>
        </p:sp>
      </p:grpSp>
      <p:grpSp>
        <p:nvGrpSpPr>
          <p:cNvPr id="15" name="Group 15"/>
          <p:cNvGrpSpPr/>
          <p:nvPr/>
        </p:nvGrpSpPr>
        <p:grpSpPr>
          <a:xfrm rot="-5400000">
            <a:off x="-2399186" y="3472585"/>
            <a:ext cx="8084635" cy="1980667"/>
            <a:chOff x="0" y="0"/>
            <a:chExt cx="10779514" cy="2640889"/>
          </a:xfrm>
        </p:grpSpPr>
        <p:sp>
          <p:nvSpPr>
            <p:cNvPr id="16" name="Freeform 16"/>
            <p:cNvSpPr/>
            <p:nvPr/>
          </p:nvSpPr>
          <p:spPr>
            <a:xfrm>
              <a:off x="0" y="0"/>
              <a:ext cx="10779514" cy="2640889"/>
            </a:xfrm>
            <a:custGeom>
              <a:avLst/>
              <a:gdLst/>
              <a:ahLst/>
              <a:cxnLst/>
              <a:rect l="l" t="t" r="r" b="b"/>
              <a:pathLst>
                <a:path w="10779514" h="2640889">
                  <a:moveTo>
                    <a:pt x="0" y="0"/>
                  </a:moveTo>
                  <a:lnTo>
                    <a:pt x="10779514" y="0"/>
                  </a:lnTo>
                  <a:lnTo>
                    <a:pt x="10779514" y="2640889"/>
                  </a:lnTo>
                  <a:lnTo>
                    <a:pt x="0" y="2640889"/>
                  </a:lnTo>
                  <a:close/>
                </a:path>
              </a:pathLst>
            </a:custGeom>
            <a:solidFill>
              <a:srgbClr val="000000">
                <a:alpha val="0"/>
              </a:srgbClr>
            </a:solidFill>
          </p:spPr>
          <p:txBody>
            <a:bodyPr/>
            <a:lstStyle/>
            <a:p>
              <a:endParaRPr lang="et-EE"/>
            </a:p>
          </p:txBody>
        </p:sp>
        <p:sp>
          <p:nvSpPr>
            <p:cNvPr id="17" name="TextBox 17"/>
            <p:cNvSpPr txBox="1"/>
            <p:nvPr/>
          </p:nvSpPr>
          <p:spPr>
            <a:xfrm>
              <a:off x="0" y="47625"/>
              <a:ext cx="10779514" cy="2593264"/>
            </a:xfrm>
            <a:prstGeom prst="rect">
              <a:avLst/>
            </a:prstGeom>
          </p:spPr>
          <p:txBody>
            <a:bodyPr lIns="0" tIns="0" rIns="0" bIns="0" rtlCol="0" anchor="ctr"/>
            <a:lstStyle/>
            <a:p>
              <a:pPr algn="l">
                <a:lnSpc>
                  <a:spcPts val="4536"/>
                </a:lnSpc>
              </a:pPr>
              <a:r>
                <a:rPr lang="en-US" sz="4200" b="1">
                  <a:solidFill>
                    <a:srgbClr val="A6A6A6"/>
                  </a:solidFill>
                  <a:latin typeface="Montserrat Bold"/>
                  <a:ea typeface="Montserrat Bold"/>
                  <a:cs typeface="Montserrat Bold"/>
                  <a:sym typeface="Montserrat Bold"/>
                </a:rPr>
                <a:t>Master's programme</a:t>
              </a:r>
            </a:p>
          </p:txBody>
        </p:sp>
      </p:grpSp>
      <p:sp>
        <p:nvSpPr>
          <p:cNvPr id="18" name="AutoShape 18"/>
          <p:cNvSpPr/>
          <p:nvPr/>
        </p:nvSpPr>
        <p:spPr>
          <a:xfrm rot="5380206">
            <a:off x="811191" y="9455073"/>
            <a:ext cx="1654356" cy="0"/>
          </a:xfrm>
          <a:prstGeom prst="line">
            <a:avLst/>
          </a:prstGeom>
          <a:ln w="28575" cap="rnd">
            <a:solidFill>
              <a:srgbClr val="3B8BBF"/>
            </a:solidFill>
            <a:prstDash val="solid"/>
            <a:headEnd type="none" w="sm" len="sm"/>
            <a:tailEnd type="none" w="sm" len="sm"/>
          </a:ln>
        </p:spPr>
        <p:txBody>
          <a:bodyPr/>
          <a:lstStyle/>
          <a:p>
            <a:endParaRPr lang="et-EE"/>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3F6F7"/>
            </a:solidFill>
          </p:spPr>
          <p:txBody>
            <a:bodyPr/>
            <a:lstStyle/>
            <a:p>
              <a:endParaRPr lang="et-EE"/>
            </a:p>
          </p:txBody>
        </p:sp>
      </p:grpSp>
      <p:grpSp>
        <p:nvGrpSpPr>
          <p:cNvPr id="4" name="Group 4"/>
          <p:cNvGrpSpPr/>
          <p:nvPr/>
        </p:nvGrpSpPr>
        <p:grpSpPr>
          <a:xfrm>
            <a:off x="1028700" y="9525"/>
            <a:ext cx="18288000" cy="10287000"/>
            <a:chOff x="0" y="0"/>
            <a:chExt cx="24384000" cy="13716000"/>
          </a:xfrm>
        </p:grpSpPr>
        <p:pic>
          <p:nvPicPr>
            <p:cNvPr id="5" name="Picture 5"/>
            <p:cNvPicPr>
              <a:picLocks noChangeAspect="1"/>
            </p:cNvPicPr>
            <p:nvPr/>
          </p:nvPicPr>
          <p:blipFill>
            <a:blip r:embed="rId2"/>
            <a:srcRect t="12010" b="12898"/>
            <a:stretch>
              <a:fillRect/>
            </a:stretch>
          </p:blipFill>
          <p:spPr>
            <a:xfrm>
              <a:off x="0" y="0"/>
              <a:ext cx="24384000" cy="13716000"/>
            </a:xfrm>
            <a:prstGeom prst="rect">
              <a:avLst/>
            </a:prstGeom>
          </p:spPr>
        </p:pic>
      </p:grpSp>
      <p:sp>
        <p:nvSpPr>
          <p:cNvPr id="6" name="Freeform 6"/>
          <p:cNvSpPr/>
          <p:nvPr/>
        </p:nvSpPr>
        <p:spPr>
          <a:xfrm>
            <a:off x="125504" y="9338076"/>
            <a:ext cx="18028026" cy="870920"/>
          </a:xfrm>
          <a:custGeom>
            <a:avLst/>
            <a:gdLst/>
            <a:ahLst/>
            <a:cxnLst/>
            <a:rect l="l" t="t" r="r" b="b"/>
            <a:pathLst>
              <a:path w="18028026" h="870920">
                <a:moveTo>
                  <a:pt x="0" y="0"/>
                </a:moveTo>
                <a:lnTo>
                  <a:pt x="18028025" y="0"/>
                </a:lnTo>
                <a:lnTo>
                  <a:pt x="18028025" y="870920"/>
                </a:lnTo>
                <a:lnTo>
                  <a:pt x="0" y="870920"/>
                </a:lnTo>
                <a:lnTo>
                  <a:pt x="0" y="0"/>
                </a:lnTo>
                <a:close/>
              </a:path>
            </a:pathLst>
          </a:custGeom>
          <a:blipFill>
            <a:blip r:embed="rId3"/>
            <a:stretch>
              <a:fillRect/>
            </a:stretch>
          </a:blipFill>
        </p:spPr>
        <p:txBody>
          <a:bodyPr/>
          <a:lstStyle/>
          <a:p>
            <a:endParaRPr lang="et-EE"/>
          </a:p>
        </p:txBody>
      </p:sp>
      <p:grpSp>
        <p:nvGrpSpPr>
          <p:cNvPr id="7" name="Group 7"/>
          <p:cNvGrpSpPr/>
          <p:nvPr/>
        </p:nvGrpSpPr>
        <p:grpSpPr>
          <a:xfrm rot="-10800000">
            <a:off x="-395658" y="-91306"/>
            <a:ext cx="18078285" cy="11256065"/>
            <a:chOff x="0" y="0"/>
            <a:chExt cx="24104380" cy="15008087"/>
          </a:xfrm>
        </p:grpSpPr>
        <p:sp>
          <p:nvSpPr>
            <p:cNvPr id="8" name="Freeform 8"/>
            <p:cNvSpPr/>
            <p:nvPr/>
          </p:nvSpPr>
          <p:spPr>
            <a:xfrm rot="-10800000">
              <a:off x="0" y="0"/>
              <a:ext cx="15008087" cy="15008087"/>
            </a:xfrm>
            <a:custGeom>
              <a:avLst/>
              <a:gdLst/>
              <a:ahLst/>
              <a:cxnLst/>
              <a:rect l="l" t="t" r="r" b="b"/>
              <a:pathLst>
                <a:path w="15008087" h="15008087">
                  <a:moveTo>
                    <a:pt x="0" y="0"/>
                  </a:moveTo>
                  <a:lnTo>
                    <a:pt x="15008087" y="0"/>
                  </a:lnTo>
                  <a:lnTo>
                    <a:pt x="15008087" y="15008087"/>
                  </a:lnTo>
                  <a:lnTo>
                    <a:pt x="0" y="150080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t-EE"/>
            </a:p>
          </p:txBody>
        </p:sp>
        <p:grpSp>
          <p:nvGrpSpPr>
            <p:cNvPr id="9" name="Group 9"/>
            <p:cNvGrpSpPr/>
            <p:nvPr/>
          </p:nvGrpSpPr>
          <p:grpSpPr>
            <a:xfrm rot="-10800000">
              <a:off x="14969987" y="0"/>
              <a:ext cx="9134393" cy="15008087"/>
              <a:chOff x="0" y="0"/>
              <a:chExt cx="1804325" cy="2964560"/>
            </a:xfrm>
          </p:grpSpPr>
          <p:sp>
            <p:nvSpPr>
              <p:cNvPr id="10" name="Freeform 10"/>
              <p:cNvSpPr/>
              <p:nvPr/>
            </p:nvSpPr>
            <p:spPr>
              <a:xfrm>
                <a:off x="0" y="0"/>
                <a:ext cx="1804325" cy="2964560"/>
              </a:xfrm>
              <a:custGeom>
                <a:avLst/>
                <a:gdLst/>
                <a:ahLst/>
                <a:cxnLst/>
                <a:rect l="l" t="t" r="r" b="b"/>
                <a:pathLst>
                  <a:path w="1804325" h="2964560">
                    <a:moveTo>
                      <a:pt x="0" y="0"/>
                    </a:moveTo>
                    <a:lnTo>
                      <a:pt x="1804325" y="0"/>
                    </a:lnTo>
                    <a:lnTo>
                      <a:pt x="1804325" y="2964560"/>
                    </a:lnTo>
                    <a:lnTo>
                      <a:pt x="0" y="2964560"/>
                    </a:lnTo>
                    <a:close/>
                  </a:path>
                </a:pathLst>
              </a:custGeom>
              <a:solidFill>
                <a:srgbClr val="F3F6F7"/>
              </a:solidFill>
            </p:spPr>
            <p:txBody>
              <a:bodyPr/>
              <a:lstStyle/>
              <a:p>
                <a:endParaRPr lang="et-EE"/>
              </a:p>
            </p:txBody>
          </p:sp>
          <p:sp>
            <p:nvSpPr>
              <p:cNvPr id="11" name="TextBox 11"/>
              <p:cNvSpPr txBox="1"/>
              <p:nvPr/>
            </p:nvSpPr>
            <p:spPr>
              <a:xfrm>
                <a:off x="0" y="-38100"/>
                <a:ext cx="1804325" cy="3002660"/>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12" name="Group 12"/>
          <p:cNvGrpSpPr/>
          <p:nvPr/>
        </p:nvGrpSpPr>
        <p:grpSpPr>
          <a:xfrm>
            <a:off x="3073949" y="1787453"/>
            <a:ext cx="7780593" cy="7063472"/>
            <a:chOff x="0" y="0"/>
            <a:chExt cx="10374124" cy="9417962"/>
          </a:xfrm>
        </p:grpSpPr>
        <p:sp>
          <p:nvSpPr>
            <p:cNvPr id="13" name="Freeform 13"/>
            <p:cNvSpPr/>
            <p:nvPr/>
          </p:nvSpPr>
          <p:spPr>
            <a:xfrm>
              <a:off x="0" y="0"/>
              <a:ext cx="10374124" cy="9417962"/>
            </a:xfrm>
            <a:custGeom>
              <a:avLst/>
              <a:gdLst/>
              <a:ahLst/>
              <a:cxnLst/>
              <a:rect l="l" t="t" r="r" b="b"/>
              <a:pathLst>
                <a:path w="10374124" h="9417962">
                  <a:moveTo>
                    <a:pt x="0" y="0"/>
                  </a:moveTo>
                  <a:lnTo>
                    <a:pt x="10374124" y="0"/>
                  </a:lnTo>
                  <a:lnTo>
                    <a:pt x="10374124" y="9417962"/>
                  </a:lnTo>
                  <a:lnTo>
                    <a:pt x="0" y="9417962"/>
                  </a:lnTo>
                  <a:close/>
                </a:path>
              </a:pathLst>
            </a:custGeom>
            <a:solidFill>
              <a:srgbClr val="000000">
                <a:alpha val="0"/>
              </a:srgbClr>
            </a:solidFill>
          </p:spPr>
          <p:txBody>
            <a:bodyPr/>
            <a:lstStyle/>
            <a:p>
              <a:endParaRPr lang="et-EE"/>
            </a:p>
          </p:txBody>
        </p:sp>
        <p:sp>
          <p:nvSpPr>
            <p:cNvPr id="14" name="TextBox 14"/>
            <p:cNvSpPr txBox="1"/>
            <p:nvPr/>
          </p:nvSpPr>
          <p:spPr>
            <a:xfrm>
              <a:off x="0" y="0"/>
              <a:ext cx="10374124" cy="9417962"/>
            </a:xfrm>
            <a:prstGeom prst="rect">
              <a:avLst/>
            </a:prstGeom>
          </p:spPr>
          <p:txBody>
            <a:bodyPr lIns="0" tIns="0" rIns="0" bIns="0" rtlCol="0" anchor="t"/>
            <a:lstStyle/>
            <a:p>
              <a:pPr marL="542925" lvl="1" indent="-271462" algn="l">
                <a:lnSpc>
                  <a:spcPts val="3600"/>
                </a:lnSpc>
              </a:pPr>
              <a:endParaRPr/>
            </a:p>
            <a:p>
              <a:pPr marL="542925" lvl="1" indent="-271462" algn="l">
                <a:lnSpc>
                  <a:spcPts val="3600"/>
                </a:lnSpc>
                <a:buFont typeface="Arial"/>
                <a:buChar char="•"/>
              </a:pPr>
              <a:r>
                <a:rPr lang="en-US" sz="3000">
                  <a:solidFill>
                    <a:srgbClr val="000000"/>
                  </a:solidFill>
                  <a:latin typeface="Montserrat"/>
                  <a:ea typeface="Montserrat"/>
                  <a:cs typeface="Montserrat"/>
                  <a:sym typeface="Montserrat"/>
                </a:rPr>
                <a:t>General Nurse – </a:t>
              </a:r>
              <a:r>
                <a:rPr lang="en-US" sz="3000">
                  <a:solidFill>
                    <a:srgbClr val="545454"/>
                  </a:solidFill>
                  <a:latin typeface="Montserrat"/>
                  <a:ea typeface="Montserrat"/>
                  <a:cs typeface="Montserrat"/>
                  <a:sym typeface="Montserrat"/>
                </a:rPr>
                <a:t>3,5 years</a:t>
              </a:r>
            </a:p>
            <a:p>
              <a:pPr marL="542925" lvl="1" indent="-271462" algn="l">
                <a:lnSpc>
                  <a:spcPts val="3600"/>
                </a:lnSpc>
              </a:pPr>
              <a:endParaRPr lang="en-US" sz="3000">
                <a:solidFill>
                  <a:srgbClr val="545454"/>
                </a:solidFill>
                <a:latin typeface="Montserrat"/>
                <a:ea typeface="Montserrat"/>
                <a:cs typeface="Montserrat"/>
                <a:sym typeface="Montserrat"/>
              </a:endParaRPr>
            </a:p>
            <a:p>
              <a:pPr marL="542925" lvl="1" indent="-271462" algn="l">
                <a:lnSpc>
                  <a:spcPts val="3600"/>
                </a:lnSpc>
                <a:buFont typeface="Arial"/>
                <a:buChar char="•"/>
              </a:pPr>
              <a:r>
                <a:rPr lang="en-US" sz="3000">
                  <a:solidFill>
                    <a:srgbClr val="000000"/>
                  </a:solidFill>
                  <a:latin typeface="Montserrat"/>
                  <a:ea typeface="Montserrat"/>
                  <a:cs typeface="Montserrat"/>
                  <a:sym typeface="Montserrat"/>
                </a:rPr>
                <a:t>Midwife – </a:t>
              </a:r>
              <a:r>
                <a:rPr lang="en-US" sz="3000">
                  <a:solidFill>
                    <a:srgbClr val="545454"/>
                  </a:solidFill>
                  <a:latin typeface="Montserrat"/>
                  <a:ea typeface="Montserrat"/>
                  <a:cs typeface="Montserrat"/>
                  <a:sym typeface="Montserrat"/>
                </a:rPr>
                <a:t>4,5 years</a:t>
              </a:r>
            </a:p>
            <a:p>
              <a:pPr marL="542925" lvl="1" indent="-271462" algn="l">
                <a:lnSpc>
                  <a:spcPts val="3600"/>
                </a:lnSpc>
              </a:pPr>
              <a:endParaRPr lang="en-US" sz="3000">
                <a:solidFill>
                  <a:srgbClr val="545454"/>
                </a:solidFill>
                <a:latin typeface="Montserrat"/>
                <a:ea typeface="Montserrat"/>
                <a:cs typeface="Montserrat"/>
                <a:sym typeface="Montserrat"/>
              </a:endParaRPr>
            </a:p>
            <a:p>
              <a:pPr marL="542925" lvl="1" indent="-271462" algn="l">
                <a:lnSpc>
                  <a:spcPts val="3600"/>
                </a:lnSpc>
                <a:buFont typeface="Arial"/>
                <a:buChar char="•"/>
              </a:pPr>
              <a:r>
                <a:rPr lang="en-US" sz="3000">
                  <a:solidFill>
                    <a:srgbClr val="000000"/>
                  </a:solidFill>
                  <a:latin typeface="Montserrat"/>
                  <a:ea typeface="Montserrat"/>
                  <a:cs typeface="Montserrat"/>
                  <a:sym typeface="Montserrat"/>
                </a:rPr>
                <a:t>Optometrist – </a:t>
              </a:r>
              <a:r>
                <a:rPr lang="en-US" sz="3000">
                  <a:solidFill>
                    <a:srgbClr val="545454"/>
                  </a:solidFill>
                  <a:latin typeface="Montserrat"/>
                  <a:ea typeface="Montserrat"/>
                  <a:cs typeface="Montserrat"/>
                  <a:sym typeface="Montserrat"/>
                </a:rPr>
                <a:t>3,5 years</a:t>
              </a:r>
            </a:p>
            <a:p>
              <a:pPr marL="542925" lvl="1" indent="-271462" algn="l">
                <a:lnSpc>
                  <a:spcPts val="3600"/>
                </a:lnSpc>
              </a:pPr>
              <a:endParaRPr lang="en-US" sz="3000">
                <a:solidFill>
                  <a:srgbClr val="545454"/>
                </a:solidFill>
                <a:latin typeface="Montserrat"/>
                <a:ea typeface="Montserrat"/>
                <a:cs typeface="Montserrat"/>
                <a:sym typeface="Montserrat"/>
              </a:endParaRPr>
            </a:p>
            <a:p>
              <a:pPr marL="542925" lvl="1" indent="-271462" algn="l">
                <a:lnSpc>
                  <a:spcPts val="3600"/>
                </a:lnSpc>
                <a:buFont typeface="Arial"/>
                <a:buChar char="•"/>
              </a:pPr>
              <a:r>
                <a:rPr lang="en-US" sz="3000">
                  <a:solidFill>
                    <a:srgbClr val="000000"/>
                  </a:solidFill>
                  <a:latin typeface="Montserrat"/>
                  <a:ea typeface="Montserrat"/>
                  <a:cs typeface="Montserrat"/>
                  <a:sym typeface="Montserrat"/>
                </a:rPr>
                <a:t>Pharmacist </a:t>
              </a:r>
              <a:r>
                <a:rPr lang="en-US" sz="3000">
                  <a:solidFill>
                    <a:srgbClr val="000000"/>
                  </a:solidFill>
                  <a:latin typeface="Montserrat Light"/>
                  <a:ea typeface="Montserrat Light"/>
                  <a:cs typeface="Montserrat Light"/>
                  <a:sym typeface="Montserrat Light"/>
                </a:rPr>
                <a:t>– </a:t>
              </a:r>
              <a:r>
                <a:rPr lang="en-US" sz="3000">
                  <a:solidFill>
                    <a:srgbClr val="545454"/>
                  </a:solidFill>
                  <a:latin typeface="Montserrat Light"/>
                  <a:ea typeface="Montserrat Light"/>
                  <a:cs typeface="Montserrat Light"/>
                  <a:sym typeface="Montserrat Light"/>
                </a:rPr>
                <a:t>3 years</a:t>
              </a:r>
            </a:p>
            <a:p>
              <a:pPr marL="542925" lvl="1" indent="-271462" algn="l">
                <a:lnSpc>
                  <a:spcPts val="3600"/>
                </a:lnSpc>
              </a:pPr>
              <a:endParaRPr lang="en-US" sz="3000">
                <a:solidFill>
                  <a:srgbClr val="545454"/>
                </a:solidFill>
                <a:latin typeface="Montserrat Light"/>
                <a:ea typeface="Montserrat Light"/>
                <a:cs typeface="Montserrat Light"/>
                <a:sym typeface="Montserrat Light"/>
              </a:endParaRPr>
            </a:p>
            <a:p>
              <a:pPr marL="542925" lvl="1" indent="-271462" algn="l">
                <a:lnSpc>
                  <a:spcPts val="3600"/>
                </a:lnSpc>
                <a:buFont typeface="Arial"/>
                <a:buChar char="•"/>
              </a:pPr>
              <a:r>
                <a:rPr lang="en-US" sz="3000">
                  <a:solidFill>
                    <a:srgbClr val="000000"/>
                  </a:solidFill>
                  <a:latin typeface="Montserrat"/>
                  <a:ea typeface="Montserrat"/>
                  <a:cs typeface="Montserrat"/>
                  <a:sym typeface="Montserrat"/>
                </a:rPr>
                <a:t>Dental Technician – </a:t>
              </a:r>
              <a:r>
                <a:rPr lang="en-US" sz="3000">
                  <a:solidFill>
                    <a:srgbClr val="545454"/>
                  </a:solidFill>
                  <a:latin typeface="Montserrat"/>
                  <a:ea typeface="Montserrat"/>
                  <a:cs typeface="Montserrat"/>
                  <a:sym typeface="Montserrat"/>
                </a:rPr>
                <a:t>3,5 years</a:t>
              </a:r>
            </a:p>
            <a:p>
              <a:pPr marL="542925" lvl="1" indent="-271462" algn="l">
                <a:lnSpc>
                  <a:spcPts val="3600"/>
                </a:lnSpc>
              </a:pPr>
              <a:endParaRPr lang="en-US" sz="3000">
                <a:solidFill>
                  <a:srgbClr val="545454"/>
                </a:solidFill>
                <a:latin typeface="Montserrat"/>
                <a:ea typeface="Montserrat"/>
                <a:cs typeface="Montserrat"/>
                <a:sym typeface="Montserrat"/>
              </a:endParaRPr>
            </a:p>
            <a:p>
              <a:pPr marL="542925" lvl="1" indent="-271462" algn="l">
                <a:lnSpc>
                  <a:spcPts val="3600"/>
                </a:lnSpc>
                <a:buFont typeface="Arial"/>
                <a:buChar char="•"/>
              </a:pPr>
              <a:r>
                <a:rPr lang="en-US" sz="3000">
                  <a:solidFill>
                    <a:srgbClr val="000000"/>
                  </a:solidFill>
                  <a:latin typeface="Montserrat"/>
                  <a:ea typeface="Montserrat"/>
                  <a:cs typeface="Montserrat"/>
                  <a:sym typeface="Montserrat"/>
                </a:rPr>
                <a:t>Occupational Therapist – </a:t>
              </a:r>
              <a:r>
                <a:rPr lang="en-US" sz="3000">
                  <a:solidFill>
                    <a:srgbClr val="545454"/>
                  </a:solidFill>
                  <a:latin typeface="Montserrat"/>
                  <a:ea typeface="Montserrat"/>
                  <a:cs typeface="Montserrat"/>
                  <a:sym typeface="Montserrat"/>
                </a:rPr>
                <a:t>4 years</a:t>
              </a:r>
            </a:p>
            <a:p>
              <a:pPr marL="542925" lvl="1" indent="-271462" algn="l">
                <a:lnSpc>
                  <a:spcPts val="3600"/>
                </a:lnSpc>
              </a:pPr>
              <a:endParaRPr lang="en-US" sz="3000">
                <a:solidFill>
                  <a:srgbClr val="545454"/>
                </a:solidFill>
                <a:latin typeface="Montserrat"/>
                <a:ea typeface="Montserrat"/>
                <a:cs typeface="Montserrat"/>
                <a:sym typeface="Montserrat"/>
              </a:endParaRPr>
            </a:p>
            <a:p>
              <a:pPr marL="542925" lvl="1" indent="-271462" algn="l">
                <a:lnSpc>
                  <a:spcPts val="3600"/>
                </a:lnSpc>
                <a:buFont typeface="Arial"/>
                <a:buChar char="•"/>
              </a:pPr>
              <a:r>
                <a:rPr lang="en-US" sz="3000">
                  <a:solidFill>
                    <a:srgbClr val="000000"/>
                  </a:solidFill>
                  <a:latin typeface="Montserrat"/>
                  <a:ea typeface="Montserrat"/>
                  <a:cs typeface="Montserrat"/>
                  <a:sym typeface="Montserrat"/>
                </a:rPr>
                <a:t>Health Promotion – </a:t>
              </a:r>
              <a:r>
                <a:rPr lang="en-US" sz="3000">
                  <a:solidFill>
                    <a:srgbClr val="545454"/>
                  </a:solidFill>
                  <a:latin typeface="Montserrat"/>
                  <a:ea typeface="Montserrat"/>
                  <a:cs typeface="Montserrat"/>
                  <a:sym typeface="Montserrat"/>
                </a:rPr>
                <a:t>3 years</a:t>
              </a:r>
            </a:p>
          </p:txBody>
        </p:sp>
      </p:grpSp>
      <p:grpSp>
        <p:nvGrpSpPr>
          <p:cNvPr id="15" name="Group 15"/>
          <p:cNvGrpSpPr/>
          <p:nvPr/>
        </p:nvGrpSpPr>
        <p:grpSpPr>
          <a:xfrm rot="-5400000">
            <a:off x="-2399186" y="3472585"/>
            <a:ext cx="8084635" cy="1980667"/>
            <a:chOff x="0" y="0"/>
            <a:chExt cx="10779514" cy="2640889"/>
          </a:xfrm>
        </p:grpSpPr>
        <p:sp>
          <p:nvSpPr>
            <p:cNvPr id="16" name="Freeform 16"/>
            <p:cNvSpPr/>
            <p:nvPr/>
          </p:nvSpPr>
          <p:spPr>
            <a:xfrm>
              <a:off x="0" y="0"/>
              <a:ext cx="10779514" cy="2640889"/>
            </a:xfrm>
            <a:custGeom>
              <a:avLst/>
              <a:gdLst/>
              <a:ahLst/>
              <a:cxnLst/>
              <a:rect l="l" t="t" r="r" b="b"/>
              <a:pathLst>
                <a:path w="10779514" h="2640889">
                  <a:moveTo>
                    <a:pt x="0" y="0"/>
                  </a:moveTo>
                  <a:lnTo>
                    <a:pt x="10779514" y="0"/>
                  </a:lnTo>
                  <a:lnTo>
                    <a:pt x="10779514" y="2640889"/>
                  </a:lnTo>
                  <a:lnTo>
                    <a:pt x="0" y="2640889"/>
                  </a:lnTo>
                  <a:close/>
                </a:path>
              </a:pathLst>
            </a:custGeom>
            <a:solidFill>
              <a:srgbClr val="000000">
                <a:alpha val="0"/>
              </a:srgbClr>
            </a:solidFill>
          </p:spPr>
          <p:txBody>
            <a:bodyPr/>
            <a:lstStyle/>
            <a:p>
              <a:endParaRPr lang="et-EE"/>
            </a:p>
          </p:txBody>
        </p:sp>
        <p:sp>
          <p:nvSpPr>
            <p:cNvPr id="17" name="TextBox 17"/>
            <p:cNvSpPr txBox="1"/>
            <p:nvPr/>
          </p:nvSpPr>
          <p:spPr>
            <a:xfrm>
              <a:off x="0" y="47625"/>
              <a:ext cx="10779514" cy="2593264"/>
            </a:xfrm>
            <a:prstGeom prst="rect">
              <a:avLst/>
            </a:prstGeom>
          </p:spPr>
          <p:txBody>
            <a:bodyPr lIns="0" tIns="0" rIns="0" bIns="0" rtlCol="0" anchor="ctr"/>
            <a:lstStyle/>
            <a:p>
              <a:pPr algn="l">
                <a:lnSpc>
                  <a:spcPts val="4536"/>
                </a:lnSpc>
              </a:pPr>
              <a:r>
                <a:rPr lang="en-US" sz="4200" b="1">
                  <a:solidFill>
                    <a:srgbClr val="A6A6A6"/>
                  </a:solidFill>
                  <a:latin typeface="Montserrat Bold"/>
                  <a:ea typeface="Montserrat Bold"/>
                  <a:cs typeface="Montserrat Bold"/>
                  <a:sym typeface="Montserrat Bold"/>
                </a:rPr>
                <a:t>Programmes of Higher Education​</a:t>
              </a:r>
            </a:p>
          </p:txBody>
        </p:sp>
      </p:grpSp>
      <p:sp>
        <p:nvSpPr>
          <p:cNvPr id="18" name="AutoShape 18"/>
          <p:cNvSpPr/>
          <p:nvPr/>
        </p:nvSpPr>
        <p:spPr>
          <a:xfrm rot="5380206">
            <a:off x="811191" y="9455073"/>
            <a:ext cx="1654356" cy="0"/>
          </a:xfrm>
          <a:prstGeom prst="line">
            <a:avLst/>
          </a:prstGeom>
          <a:ln w="28575" cap="rnd">
            <a:solidFill>
              <a:srgbClr val="3B8BBF"/>
            </a:solidFill>
            <a:prstDash val="solid"/>
            <a:headEnd type="none" w="sm" len="sm"/>
            <a:tailEnd type="none" w="sm" len="sm"/>
          </a:ln>
        </p:spPr>
        <p:txBody>
          <a:bodyPr/>
          <a:lstStyle/>
          <a:p>
            <a:endParaRPr lang="et-EE"/>
          </a:p>
        </p:txBody>
      </p:sp>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TotalTime>
  <Words>922</Words>
  <Application>Microsoft Office PowerPoint</Application>
  <PresentationFormat>Custom</PresentationFormat>
  <Paragraphs>196</Paragraphs>
  <Slides>18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Montserrat Light</vt:lpstr>
      <vt:lpstr>Montserrat Italics</vt:lpstr>
      <vt:lpstr>Arial</vt:lpstr>
      <vt:lpstr>Montserrat Medium</vt:lpstr>
      <vt:lpstr>Montserrat Bold</vt:lpstr>
      <vt:lpstr>Calibri</vt:lpstr>
      <vt:lpstr>Montserrat</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Kuj. Tallinn Health University of Applied Sciences (ENG)</dc:title>
  <dc:creator>Eva-Liisa Eirand</dc:creator>
  <cp:lastModifiedBy>Eva-Liisa Eirand</cp:lastModifiedBy>
  <cp:revision>4</cp:revision>
  <dcterms:created xsi:type="dcterms:W3CDTF">2006-08-16T00:00:00Z</dcterms:created>
  <dcterms:modified xsi:type="dcterms:W3CDTF">2025-09-05T12:11:40Z</dcterms:modified>
  <dc:identifier>DAGnarYFkVw</dc:identifier>
</cp:coreProperties>
</file>