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Montserrat" panose="00000500000000000000" pitchFamily="2" charset="0"/>
      <p:regular r:id="rId21"/>
    </p:embeddedFont>
    <p:embeddedFont>
      <p:font typeface="Montserrat Bold" panose="00000800000000000000" charset="0"/>
      <p:regular r:id="rId22"/>
    </p:embeddedFont>
    <p:embeddedFont>
      <p:font typeface="Montserrat Light" panose="00000400000000000000" pitchFamily="2" charset="0"/>
      <p:regular r:id="rId23"/>
    </p:embeddedFont>
    <p:embeddedFont>
      <p:font typeface="Montserrat Medium" panose="00000600000000000000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216" y="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7EF2C-B626-4B43-AB48-DAFCC35103F9}" type="datetimeFigureOut">
              <a:rPr lang="et-EE" smtClean="0"/>
              <a:t>22.08.2025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DE432-72F4-416D-8024-6B6D7701C95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6922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DE432-72F4-416D-8024-6B6D7701C95F}" type="slidenum">
              <a:rPr lang="et-EE" smtClean="0"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632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http://www.ttk.ee/virtuaaltuu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rvisekool" TargetMode="External"/><Relationship Id="rId13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hyperlink" Target="https://www.ttk.ee/et" TargetMode="External"/><Relationship Id="rId12" Type="http://schemas.openxmlformats.org/officeDocument/2006/relationships/image" Target="../media/image52.svg"/><Relationship Id="rId2" Type="http://schemas.openxmlformats.org/officeDocument/2006/relationships/image" Target="../media/image50.jpe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ttk.ee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5.svg"/><Relationship Id="rId15" Type="http://schemas.openxmlformats.org/officeDocument/2006/relationships/image" Target="../media/image55.png"/><Relationship Id="rId10" Type="http://schemas.openxmlformats.org/officeDocument/2006/relationships/hyperlink" Target="http://linkedin.com/company/tallinn-health-care-college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instagram.com/tervise_kool/" TargetMode="External"/><Relationship Id="rId1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2363242" y="2553123"/>
            <a:ext cx="7888473" cy="3993642"/>
            <a:chOff x="0" y="0"/>
            <a:chExt cx="10517964" cy="53248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17964" cy="5324856"/>
            </a:xfrm>
            <a:custGeom>
              <a:avLst/>
              <a:gdLst/>
              <a:ahLst/>
              <a:cxnLst/>
              <a:rect l="l" t="t" r="r" b="b"/>
              <a:pathLst>
                <a:path w="10517964" h="5324856">
                  <a:moveTo>
                    <a:pt x="0" y="0"/>
                  </a:moveTo>
                  <a:lnTo>
                    <a:pt x="10517964" y="0"/>
                  </a:lnTo>
                  <a:lnTo>
                    <a:pt x="10517964" y="5324856"/>
                  </a:lnTo>
                  <a:lnTo>
                    <a:pt x="0" y="5324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9550"/>
              <a:ext cx="10517964" cy="51153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8640"/>
                </a:lnSpc>
              </a:pPr>
              <a:r>
                <a:rPr lang="en-US" sz="90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TALLINNA</a:t>
              </a:r>
            </a:p>
            <a:p>
              <a:pPr algn="l">
                <a:lnSpc>
                  <a:spcPts val="8640"/>
                </a:lnSpc>
              </a:pPr>
              <a:r>
                <a:rPr lang="en-US" sz="90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TERVISHOIU</a:t>
              </a:r>
            </a:p>
            <a:p>
              <a:pPr algn="l">
                <a:lnSpc>
                  <a:spcPts val="8640"/>
                </a:lnSpc>
              </a:pPr>
              <a:r>
                <a:rPr lang="en-US" sz="90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KÕRGKOOL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758142" y="3862854"/>
            <a:ext cx="1737395" cy="851201"/>
            <a:chOff x="-1" y="-18045"/>
            <a:chExt cx="2316527" cy="11349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16526" cy="1116889"/>
            </a:xfrm>
            <a:custGeom>
              <a:avLst/>
              <a:gdLst/>
              <a:ahLst/>
              <a:cxnLst/>
              <a:rect l="l" t="t" r="r" b="b"/>
              <a:pathLst>
                <a:path w="2316526" h="1116889">
                  <a:moveTo>
                    <a:pt x="0" y="0"/>
                  </a:moveTo>
                  <a:lnTo>
                    <a:pt x="2316526" y="0"/>
                  </a:lnTo>
                  <a:lnTo>
                    <a:pt x="2316526" y="1116889"/>
                  </a:lnTo>
                  <a:lnTo>
                    <a:pt x="0" y="1116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" y="-18045"/>
              <a:ext cx="2316526" cy="106926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4536"/>
                </a:lnSpc>
              </a:pPr>
              <a:r>
                <a:rPr lang="en-US" sz="4200" b="1" dirty="0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2025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 rot="5394207">
            <a:off x="-1081017" y="7558259"/>
            <a:ext cx="5448293" cy="9181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2" name="AutoShape 12"/>
          <p:cNvSpPr/>
          <p:nvPr/>
        </p:nvSpPr>
        <p:spPr>
          <a:xfrm>
            <a:off x="1633604" y="0"/>
            <a:ext cx="9527" cy="3341753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892478DD-E4F6-D8DC-212D-EAC405DC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0" y="5701412"/>
            <a:ext cx="3867836" cy="38678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7735" b="773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3073949" y="1812939"/>
            <a:ext cx="9241484" cy="7525137"/>
            <a:chOff x="0" y="0"/>
            <a:chExt cx="12321978" cy="1003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21978" cy="10033516"/>
            </a:xfrm>
            <a:custGeom>
              <a:avLst/>
              <a:gdLst/>
              <a:ahLst/>
              <a:cxnLst/>
              <a:rect l="l" t="t" r="r" b="b"/>
              <a:pathLst>
                <a:path w="12321978" h="10033516">
                  <a:moveTo>
                    <a:pt x="0" y="0"/>
                  </a:moveTo>
                  <a:lnTo>
                    <a:pt x="12321978" y="0"/>
                  </a:lnTo>
                  <a:lnTo>
                    <a:pt x="12321978" y="10033516"/>
                  </a:lnTo>
                  <a:lnTo>
                    <a:pt x="0" y="10033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2321978" cy="100335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Hooldustöötaja –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Erakorralise meditsiini tehnik –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Lapsehoidja –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Tegevusjuhendaja –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Hambaraviassistent–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Sterilisatsioonitehnik </a:t>
              </a:r>
              <a:r>
                <a:rPr lang="en-US" sz="3000">
                  <a:solidFill>
                    <a:srgbClr val="302E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-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</a:t>
              </a: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Tervishoiusekretär -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</a:t>
              </a: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Abivahendispetsialist - </a:t>
              </a: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aasta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403949" y="4093424"/>
            <a:ext cx="8084635" cy="995362"/>
            <a:chOff x="0" y="0"/>
            <a:chExt cx="10779514" cy="13271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Kutseõppe õppekavad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8" name="Freeform 18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23708" y="-33196"/>
            <a:ext cx="18288000" cy="10434496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46124" b="1644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3081850" y="2242727"/>
            <a:ext cx="10180824" cy="1212996"/>
            <a:chOff x="0" y="0"/>
            <a:chExt cx="11183904" cy="13325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83904" cy="1332508"/>
            </a:xfrm>
            <a:custGeom>
              <a:avLst/>
              <a:gdLst/>
              <a:ahLst/>
              <a:cxnLst/>
              <a:rect l="l" t="t" r="r" b="b"/>
              <a:pathLst>
                <a:path w="11183904" h="1332508">
                  <a:moveTo>
                    <a:pt x="0" y="0"/>
                  </a:moveTo>
                  <a:lnTo>
                    <a:pt x="11183904" y="0"/>
                  </a:lnTo>
                  <a:lnTo>
                    <a:pt x="11183904" y="1332508"/>
                  </a:lnTo>
                  <a:lnTo>
                    <a:pt x="0" y="13325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1183904" cy="1332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Korraldame täienduskoolitusi sotsiaal-, tervishoiu- ja heaoluvaldkonnas, toetades erialaste teadmiste ja oskuste arendamist ning ümberõpet. Pakume tellimus-, riiklikke ja projektikoolitusi ning avatud registreerimisega koolitusi.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1530604" y="4079287"/>
            <a:ext cx="6347471" cy="995362"/>
            <a:chOff x="0" y="0"/>
            <a:chExt cx="8463295" cy="13271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63295" cy="1327150"/>
            </a:xfrm>
            <a:custGeom>
              <a:avLst/>
              <a:gdLst/>
              <a:ahLst/>
              <a:cxnLst/>
              <a:rect l="l" t="t" r="r" b="b"/>
              <a:pathLst>
                <a:path w="8463295" h="1327150">
                  <a:moveTo>
                    <a:pt x="0" y="0"/>
                  </a:moveTo>
                  <a:lnTo>
                    <a:pt x="8463295" y="0"/>
                  </a:lnTo>
                  <a:lnTo>
                    <a:pt x="8463295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8463295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Täienduskoolitused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1643131" y="7750703"/>
            <a:ext cx="0" cy="2545822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8" name="Freeform 18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504" y="4682195"/>
            <a:ext cx="613174" cy="52192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83" y="5385172"/>
            <a:ext cx="690504" cy="108669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355" y="6676085"/>
            <a:ext cx="577471" cy="577471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3757113" y="4824537"/>
            <a:ext cx="1948174" cy="353341"/>
            <a:chOff x="0" y="0"/>
            <a:chExt cx="2140121" cy="3881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40121" cy="388155"/>
            </a:xfrm>
            <a:custGeom>
              <a:avLst/>
              <a:gdLst/>
              <a:ahLst/>
              <a:cxnLst/>
              <a:rect l="l" t="t" r="r" b="b"/>
              <a:pathLst>
                <a:path w="2140121" h="388155">
                  <a:moveTo>
                    <a:pt x="0" y="0"/>
                  </a:moveTo>
                  <a:lnTo>
                    <a:pt x="2140121" y="0"/>
                  </a:lnTo>
                  <a:lnTo>
                    <a:pt x="2140121" y="388155"/>
                  </a:lnTo>
                  <a:lnTo>
                    <a:pt x="0" y="388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2140121" cy="3881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110 koolitust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757113" y="5742655"/>
            <a:ext cx="2220078" cy="371729"/>
            <a:chOff x="0" y="0"/>
            <a:chExt cx="2438814" cy="40835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2566 osalejat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757113" y="6778957"/>
            <a:ext cx="2220078" cy="371729"/>
            <a:chOff x="0" y="0"/>
            <a:chExt cx="2438814" cy="4083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3570 tundi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081850" y="3855773"/>
            <a:ext cx="2220078" cy="477470"/>
            <a:chOff x="0" y="0"/>
            <a:chExt cx="2438814" cy="52451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38815" cy="524514"/>
            </a:xfrm>
            <a:custGeom>
              <a:avLst/>
              <a:gdLst/>
              <a:ahLst/>
              <a:cxnLst/>
              <a:rect l="l" t="t" r="r" b="b"/>
              <a:pathLst>
                <a:path w="2438815" h="524514">
                  <a:moveTo>
                    <a:pt x="0" y="0"/>
                  </a:moveTo>
                  <a:lnTo>
                    <a:pt x="2438815" y="0"/>
                  </a:lnTo>
                  <a:lnTo>
                    <a:pt x="2438815" y="524514"/>
                  </a:lnTo>
                  <a:lnTo>
                    <a:pt x="0" y="5245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2438814" cy="5245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54545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2024 aastal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081850" y="7872185"/>
            <a:ext cx="10180824" cy="714505"/>
            <a:chOff x="0" y="0"/>
            <a:chExt cx="11183904" cy="78490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183904" cy="784903"/>
            </a:xfrm>
            <a:custGeom>
              <a:avLst/>
              <a:gdLst/>
              <a:ahLst/>
              <a:cxnLst/>
              <a:rect l="l" t="t" r="r" b="b"/>
              <a:pathLst>
                <a:path w="11183904" h="784903">
                  <a:moveTo>
                    <a:pt x="0" y="0"/>
                  </a:moveTo>
                  <a:lnTo>
                    <a:pt x="11183904" y="0"/>
                  </a:lnTo>
                  <a:lnTo>
                    <a:pt x="11183904" y="784903"/>
                  </a:lnTo>
                  <a:lnTo>
                    <a:pt x="0" y="7849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11183904" cy="7849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Pakume tervishoiusuuna valikaineid ka gümnaasiumitele.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Aastal 2024 olid kõrgkoolil koostöölepingud 15 üldhariduskooliga. 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667573" y="3855773"/>
            <a:ext cx="2220078" cy="477470"/>
            <a:chOff x="0" y="0"/>
            <a:chExt cx="2438814" cy="52451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438815" cy="524514"/>
            </a:xfrm>
            <a:custGeom>
              <a:avLst/>
              <a:gdLst/>
              <a:ahLst/>
              <a:cxnLst/>
              <a:rect l="l" t="t" r="r" b="b"/>
              <a:pathLst>
                <a:path w="2438815" h="524514">
                  <a:moveTo>
                    <a:pt x="0" y="0"/>
                  </a:moveTo>
                  <a:lnTo>
                    <a:pt x="2438815" y="0"/>
                  </a:lnTo>
                  <a:lnTo>
                    <a:pt x="2438815" y="524514"/>
                  </a:lnTo>
                  <a:lnTo>
                    <a:pt x="0" y="5245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2438814" cy="5245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2760"/>
                </a:lnSpc>
              </a:pPr>
              <a:r>
                <a:rPr lang="en-US" sz="2300" b="1">
                  <a:solidFill>
                    <a:srgbClr val="54545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2023 aastal</a:t>
              </a:r>
            </a:p>
          </p:txBody>
        </p:sp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6475" y="4672670"/>
            <a:ext cx="613174" cy="52192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8605" y="5385172"/>
            <a:ext cx="690504" cy="108669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202" y="6621337"/>
            <a:ext cx="577471" cy="577471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8311901" y="4756963"/>
            <a:ext cx="1948174" cy="353341"/>
            <a:chOff x="0" y="0"/>
            <a:chExt cx="2140121" cy="38815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40121" cy="388155"/>
            </a:xfrm>
            <a:custGeom>
              <a:avLst/>
              <a:gdLst/>
              <a:ahLst/>
              <a:cxnLst/>
              <a:rect l="l" t="t" r="r" b="b"/>
              <a:pathLst>
                <a:path w="2140121" h="388155">
                  <a:moveTo>
                    <a:pt x="0" y="0"/>
                  </a:moveTo>
                  <a:lnTo>
                    <a:pt x="2140121" y="0"/>
                  </a:lnTo>
                  <a:lnTo>
                    <a:pt x="2140121" y="388155"/>
                  </a:lnTo>
                  <a:lnTo>
                    <a:pt x="0" y="388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2140121" cy="3881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118 koolitust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311901" y="5742655"/>
            <a:ext cx="2220078" cy="371729"/>
            <a:chOff x="0" y="0"/>
            <a:chExt cx="2438814" cy="40835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2052 osalejat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311901" y="6747980"/>
            <a:ext cx="2220078" cy="371729"/>
            <a:chOff x="0" y="0"/>
            <a:chExt cx="2438814" cy="40835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5487 tundi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22773" y="8291623"/>
            <a:ext cx="4115421" cy="1995378"/>
          </a:xfrm>
          <a:custGeom>
            <a:avLst/>
            <a:gdLst/>
            <a:ahLst/>
            <a:cxnLst/>
            <a:rect l="l" t="t" r="r" b="b"/>
            <a:pathLst>
              <a:path w="4115421" h="2061593">
                <a:moveTo>
                  <a:pt x="0" y="0"/>
                </a:moveTo>
                <a:lnTo>
                  <a:pt x="4115421" y="0"/>
                </a:lnTo>
                <a:lnTo>
                  <a:pt x="4115421" y="2061593"/>
                </a:lnTo>
                <a:lnTo>
                  <a:pt x="0" y="206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143" b="-4696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3" name="Freeform 3"/>
          <p:cNvSpPr/>
          <p:nvPr/>
        </p:nvSpPr>
        <p:spPr>
          <a:xfrm>
            <a:off x="14177631" y="4069492"/>
            <a:ext cx="4119894" cy="4478734"/>
          </a:xfrm>
          <a:custGeom>
            <a:avLst/>
            <a:gdLst/>
            <a:ahLst/>
            <a:cxnLst/>
            <a:rect l="l" t="t" r="r" b="b"/>
            <a:pathLst>
              <a:path w="4119894" h="4478734">
                <a:moveTo>
                  <a:pt x="0" y="0"/>
                </a:moveTo>
                <a:lnTo>
                  <a:pt x="4119894" y="0"/>
                </a:lnTo>
                <a:lnTo>
                  <a:pt x="4119894" y="4478734"/>
                </a:lnTo>
                <a:lnTo>
                  <a:pt x="0" y="4478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82" r="-18579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10080201" y="4112739"/>
            <a:ext cx="4115421" cy="4178883"/>
          </a:xfrm>
          <a:custGeom>
            <a:avLst/>
            <a:gdLst/>
            <a:ahLst/>
            <a:cxnLst/>
            <a:rect l="l" t="t" r="r" b="b"/>
            <a:pathLst>
              <a:path w="4115421" h="4178883">
                <a:moveTo>
                  <a:pt x="0" y="0"/>
                </a:moveTo>
                <a:lnTo>
                  <a:pt x="4115421" y="0"/>
                </a:lnTo>
                <a:lnTo>
                  <a:pt x="4115421" y="4178883"/>
                </a:lnTo>
                <a:lnTo>
                  <a:pt x="0" y="4178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95" r="-26295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5" name="Freeform 5"/>
          <p:cNvSpPr/>
          <p:nvPr/>
        </p:nvSpPr>
        <p:spPr>
          <a:xfrm>
            <a:off x="14195622" y="8283634"/>
            <a:ext cx="4158305" cy="2003366"/>
          </a:xfrm>
          <a:custGeom>
            <a:avLst/>
            <a:gdLst/>
            <a:ahLst/>
            <a:cxnLst/>
            <a:rect l="l" t="t" r="r" b="b"/>
            <a:pathLst>
              <a:path w="4115421" h="2075570">
                <a:moveTo>
                  <a:pt x="0" y="0"/>
                </a:moveTo>
                <a:lnTo>
                  <a:pt x="4115421" y="0"/>
                </a:lnTo>
                <a:lnTo>
                  <a:pt x="4115421" y="2075570"/>
                </a:lnTo>
                <a:lnTo>
                  <a:pt x="0" y="207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972" b="-15972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6" name="Freeform 6"/>
          <p:cNvSpPr/>
          <p:nvPr/>
        </p:nvSpPr>
        <p:spPr>
          <a:xfrm>
            <a:off x="3254266" y="2043121"/>
            <a:ext cx="2946693" cy="2069617"/>
          </a:xfrm>
          <a:custGeom>
            <a:avLst/>
            <a:gdLst/>
            <a:ahLst/>
            <a:cxnLst/>
            <a:rect l="l" t="t" r="r" b="b"/>
            <a:pathLst>
              <a:path w="2992942" h="2068582">
                <a:moveTo>
                  <a:pt x="0" y="0"/>
                </a:moveTo>
                <a:lnTo>
                  <a:pt x="2992941" y="0"/>
                </a:lnTo>
                <a:lnTo>
                  <a:pt x="2992941" y="2068582"/>
                </a:lnTo>
                <a:lnTo>
                  <a:pt x="0" y="2068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5" r="-4745" b="-425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 dirty="0"/>
          </a:p>
        </p:txBody>
      </p:sp>
      <p:sp>
        <p:nvSpPr>
          <p:cNvPr id="7" name="Freeform 7"/>
          <p:cNvSpPr/>
          <p:nvPr/>
        </p:nvSpPr>
        <p:spPr>
          <a:xfrm>
            <a:off x="3198492" y="6240304"/>
            <a:ext cx="3002467" cy="2043329"/>
          </a:xfrm>
          <a:custGeom>
            <a:avLst/>
            <a:gdLst/>
            <a:ahLst/>
            <a:cxnLst/>
            <a:rect l="l" t="t" r="r" b="b"/>
            <a:pathLst>
              <a:path w="3002467" h="1946504">
                <a:moveTo>
                  <a:pt x="0" y="0"/>
                </a:moveTo>
                <a:lnTo>
                  <a:pt x="3002466" y="0"/>
                </a:lnTo>
                <a:lnTo>
                  <a:pt x="3002466" y="1946504"/>
                </a:lnTo>
                <a:lnTo>
                  <a:pt x="0" y="1946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688" t="-23281" r="-24956" b="-30322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8" name="Freeform 8"/>
          <p:cNvSpPr/>
          <p:nvPr/>
        </p:nvSpPr>
        <p:spPr>
          <a:xfrm>
            <a:off x="10072045" y="0"/>
            <a:ext cx="4115421" cy="2072076"/>
          </a:xfrm>
          <a:custGeom>
            <a:avLst/>
            <a:gdLst/>
            <a:ahLst/>
            <a:cxnLst/>
            <a:rect l="l" t="t" r="r" b="b"/>
            <a:pathLst>
              <a:path w="4115421" h="2072076">
                <a:moveTo>
                  <a:pt x="0" y="0"/>
                </a:moveTo>
                <a:lnTo>
                  <a:pt x="4115421" y="0"/>
                </a:lnTo>
                <a:lnTo>
                  <a:pt x="4115421" y="2072076"/>
                </a:lnTo>
                <a:lnTo>
                  <a:pt x="0" y="2072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084" b="-16084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3198492" y="8282595"/>
            <a:ext cx="3022885" cy="1996574"/>
            <a:chOff x="0" y="0"/>
            <a:chExt cx="1183747" cy="812800"/>
          </a:xfrm>
        </p:grpSpPr>
        <p:sp>
          <p:nvSpPr>
            <p:cNvPr id="10" name="Freeform 10"/>
            <p:cNvSpPr/>
            <p:nvPr/>
          </p:nvSpPr>
          <p:spPr>
            <a:xfrm rot="-29999">
              <a:off x="-3524" y="-5150"/>
              <a:ext cx="1190795" cy="823099"/>
            </a:xfrm>
            <a:custGeom>
              <a:avLst/>
              <a:gdLst/>
              <a:ahLst/>
              <a:cxnLst/>
              <a:rect l="l" t="t" r="r" b="b"/>
              <a:pathLst>
                <a:path w="1190795" h="823099">
                  <a:moveTo>
                    <a:pt x="7093" y="0"/>
                  </a:moveTo>
                  <a:lnTo>
                    <a:pt x="1190795" y="10330"/>
                  </a:lnTo>
                  <a:lnTo>
                    <a:pt x="1183702" y="823100"/>
                  </a:lnTo>
                  <a:lnTo>
                    <a:pt x="0" y="812770"/>
                  </a:lnTo>
                  <a:close/>
                </a:path>
              </a:pathLst>
            </a:custGeom>
            <a:blipFill>
              <a:blip r:embed="rId9"/>
              <a:stretch>
                <a:fillRect t="-75285" r="-5480" b="-29923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91405" y="2030802"/>
            <a:ext cx="4105586" cy="2099372"/>
            <a:chOff x="0" y="0"/>
            <a:chExt cx="158953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89532" cy="812800"/>
            </a:xfrm>
            <a:custGeom>
              <a:avLst/>
              <a:gdLst/>
              <a:ahLst/>
              <a:cxnLst/>
              <a:rect l="l" t="t" r="r" b="b"/>
              <a:pathLst>
                <a:path w="1589532" h="812800">
                  <a:moveTo>
                    <a:pt x="0" y="0"/>
                  </a:moveTo>
                  <a:lnTo>
                    <a:pt x="1589532" y="0"/>
                  </a:lnTo>
                  <a:lnTo>
                    <a:pt x="158953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25274" t="-27282" b="-27282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60463" y="1237"/>
            <a:ext cx="2931805" cy="2023796"/>
            <a:chOff x="0" y="0"/>
            <a:chExt cx="113898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38982" cy="812800"/>
            </a:xfrm>
            <a:custGeom>
              <a:avLst/>
              <a:gdLst/>
              <a:ahLst/>
              <a:cxnLst/>
              <a:rect l="l" t="t" r="r" b="b"/>
              <a:pathLst>
                <a:path w="1138982" h="812800">
                  <a:moveTo>
                    <a:pt x="0" y="0"/>
                  </a:moveTo>
                  <a:lnTo>
                    <a:pt x="1138982" y="0"/>
                  </a:lnTo>
                  <a:lnTo>
                    <a:pt x="113898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3618" r="-3618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33358" y="4136194"/>
            <a:ext cx="3841142" cy="4155428"/>
            <a:chOff x="0" y="0"/>
            <a:chExt cx="1424054" cy="15011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4054" cy="1501169"/>
            </a:xfrm>
            <a:custGeom>
              <a:avLst/>
              <a:gdLst/>
              <a:ahLst/>
              <a:cxnLst/>
              <a:rect l="l" t="t" r="r" b="b"/>
              <a:pathLst>
                <a:path w="1424054" h="1501169">
                  <a:moveTo>
                    <a:pt x="0" y="0"/>
                  </a:moveTo>
                  <a:lnTo>
                    <a:pt x="1424054" y="0"/>
                  </a:lnTo>
                  <a:lnTo>
                    <a:pt x="1424054" y="1501169"/>
                  </a:lnTo>
                  <a:lnTo>
                    <a:pt x="0" y="1501169"/>
                  </a:lnTo>
                  <a:close/>
                </a:path>
              </a:pathLst>
            </a:custGeom>
            <a:blipFill>
              <a:blip r:embed="rId12"/>
              <a:stretch>
                <a:fillRect l="-29205" r="-29205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17" name="Freeform 17"/>
          <p:cNvSpPr/>
          <p:nvPr/>
        </p:nvSpPr>
        <p:spPr>
          <a:xfrm>
            <a:off x="6221377" y="8302069"/>
            <a:ext cx="3870028" cy="1984931"/>
          </a:xfrm>
          <a:custGeom>
            <a:avLst/>
            <a:gdLst/>
            <a:ahLst/>
            <a:cxnLst/>
            <a:rect l="l" t="t" r="r" b="b"/>
            <a:pathLst>
              <a:path w="3870028" h="2115671">
                <a:moveTo>
                  <a:pt x="0" y="0"/>
                </a:moveTo>
                <a:lnTo>
                  <a:pt x="3870028" y="0"/>
                </a:lnTo>
                <a:lnTo>
                  <a:pt x="3870028" y="2115672"/>
                </a:lnTo>
                <a:lnTo>
                  <a:pt x="0" y="2115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649" b="-8298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18" name="Freeform 18"/>
          <p:cNvSpPr/>
          <p:nvPr/>
        </p:nvSpPr>
        <p:spPr>
          <a:xfrm>
            <a:off x="6182967" y="2042342"/>
            <a:ext cx="3887709" cy="2099372"/>
          </a:xfrm>
          <a:custGeom>
            <a:avLst/>
            <a:gdLst/>
            <a:ahLst/>
            <a:cxnLst/>
            <a:rect l="l" t="t" r="r" b="b"/>
            <a:pathLst>
              <a:path w="3850357" h="2099372">
                <a:moveTo>
                  <a:pt x="0" y="0"/>
                </a:moveTo>
                <a:lnTo>
                  <a:pt x="3850357" y="0"/>
                </a:lnTo>
                <a:lnTo>
                  <a:pt x="3850357" y="2099373"/>
                </a:lnTo>
                <a:lnTo>
                  <a:pt x="0" y="20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0074" b="-17479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/>
          <p:nvPr/>
        </p:nvSpPr>
        <p:spPr>
          <a:xfrm>
            <a:off x="14201464" y="-8991"/>
            <a:ext cx="4086536" cy="4078483"/>
          </a:xfrm>
          <a:custGeom>
            <a:avLst/>
            <a:gdLst/>
            <a:ahLst/>
            <a:cxnLst/>
            <a:rect l="l" t="t" r="r" b="b"/>
            <a:pathLst>
              <a:path w="4086536" h="4078483">
                <a:moveTo>
                  <a:pt x="0" y="0"/>
                </a:moveTo>
                <a:lnTo>
                  <a:pt x="4086536" y="0"/>
                </a:lnTo>
                <a:lnTo>
                  <a:pt x="4086536" y="4078483"/>
                </a:lnTo>
                <a:lnTo>
                  <a:pt x="0" y="40784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4328" b="-24328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20" name="Freeform 20"/>
          <p:cNvSpPr/>
          <p:nvPr/>
        </p:nvSpPr>
        <p:spPr>
          <a:xfrm>
            <a:off x="6192492" y="0"/>
            <a:ext cx="3870028" cy="2025032"/>
          </a:xfrm>
          <a:custGeom>
            <a:avLst/>
            <a:gdLst/>
            <a:ahLst/>
            <a:cxnLst/>
            <a:rect l="l" t="t" r="r" b="b"/>
            <a:pathLst>
              <a:path w="3870028" h="2025032">
                <a:moveTo>
                  <a:pt x="0" y="0"/>
                </a:moveTo>
                <a:lnTo>
                  <a:pt x="3870028" y="0"/>
                </a:lnTo>
                <a:lnTo>
                  <a:pt x="3870028" y="2025032"/>
                </a:lnTo>
                <a:lnTo>
                  <a:pt x="0" y="20250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83" r="-11" b="-12507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21" name="Freeform 21"/>
          <p:cNvSpPr/>
          <p:nvPr/>
        </p:nvSpPr>
        <p:spPr>
          <a:xfrm>
            <a:off x="3208017" y="4141713"/>
            <a:ext cx="2992942" cy="2069617"/>
          </a:xfrm>
          <a:custGeom>
            <a:avLst/>
            <a:gdLst/>
            <a:ahLst/>
            <a:cxnLst/>
            <a:rect l="l" t="t" r="r" b="b"/>
            <a:pathLst>
              <a:path w="2992942" h="1988640">
                <a:moveTo>
                  <a:pt x="0" y="0"/>
                </a:moveTo>
                <a:lnTo>
                  <a:pt x="2992941" y="0"/>
                </a:lnTo>
                <a:lnTo>
                  <a:pt x="2992941" y="1988640"/>
                </a:lnTo>
                <a:lnTo>
                  <a:pt x="0" y="19886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266" r="-4184" b="-2266"/>
            </a:stretch>
          </a:blipFill>
          <a:ln w="190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22" name="TextBox 22"/>
          <p:cNvSpPr txBox="1"/>
          <p:nvPr/>
        </p:nvSpPr>
        <p:spPr>
          <a:xfrm rot="-5400000">
            <a:off x="-3852588" y="4339280"/>
            <a:ext cx="1027944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Tipptasemel simulatsioonikeskus ja õppelaborid.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Kaasaegne ja roheline keskkond.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622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286225" y="9320515"/>
            <a:ext cx="18255660" cy="870920"/>
          </a:xfrm>
          <a:custGeom>
            <a:avLst/>
            <a:gdLst/>
            <a:ahLst/>
            <a:cxnLst/>
            <a:rect l="l" t="t" r="r" b="b"/>
            <a:pathLst>
              <a:path w="18255660" h="870920">
                <a:moveTo>
                  <a:pt x="0" y="0"/>
                </a:moveTo>
                <a:lnTo>
                  <a:pt x="18255660" y="0"/>
                </a:lnTo>
                <a:lnTo>
                  <a:pt x="18255660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1" b="-631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-2408711" y="4008991"/>
            <a:ext cx="8084635" cy="995362"/>
            <a:chOff x="0" y="0"/>
            <a:chExt cx="10779514" cy="1327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Rahvusvaheline koostöö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9" name="Freeform 9"/>
          <p:cNvSpPr/>
          <p:nvPr/>
        </p:nvSpPr>
        <p:spPr>
          <a:xfrm>
            <a:off x="14720048" y="4835936"/>
            <a:ext cx="2628899" cy="870920"/>
          </a:xfrm>
          <a:custGeom>
            <a:avLst/>
            <a:gdLst/>
            <a:ahLst/>
            <a:cxnLst/>
            <a:rect l="l" t="t" r="r" b="b"/>
            <a:pathLst>
              <a:path w="2459893" h="781745">
                <a:moveTo>
                  <a:pt x="0" y="0"/>
                </a:moveTo>
                <a:lnTo>
                  <a:pt x="2459893" y="0"/>
                </a:lnTo>
                <a:lnTo>
                  <a:pt x="2459893" y="781745"/>
                </a:lnTo>
                <a:lnTo>
                  <a:pt x="0" y="781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 dirty="0"/>
          </a:p>
        </p:txBody>
      </p:sp>
      <p:grpSp>
        <p:nvGrpSpPr>
          <p:cNvPr id="10" name="Group 10"/>
          <p:cNvGrpSpPr/>
          <p:nvPr/>
        </p:nvGrpSpPr>
        <p:grpSpPr>
          <a:xfrm>
            <a:off x="6591459" y="3211627"/>
            <a:ext cx="3476155" cy="347615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91C2">
                <a:alpha val="45882"/>
              </a:srgbClr>
            </a:solidFill>
            <a:ln w="57150" cap="sq">
              <a:solidFill>
                <a:srgbClr val="D9D9D9">
                  <a:alpha val="4588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06156" y="4095592"/>
            <a:ext cx="2128257" cy="21282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6092">
                <a:alpha val="88627"/>
              </a:srgbClr>
            </a:solidFill>
            <a:ln w="57150" cap="sq">
              <a:solidFill>
                <a:srgbClr val="D9D9D9">
                  <a:alpha val="8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8294835" y="2759357"/>
            <a:ext cx="0" cy="385595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17" name="AutoShape 17"/>
          <p:cNvSpPr/>
          <p:nvPr/>
        </p:nvSpPr>
        <p:spPr>
          <a:xfrm>
            <a:off x="8313885" y="6716115"/>
            <a:ext cx="0" cy="385595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18" name="AutoShape 18"/>
          <p:cNvSpPr/>
          <p:nvPr/>
        </p:nvSpPr>
        <p:spPr>
          <a:xfrm flipV="1">
            <a:off x="9669043" y="3410200"/>
            <a:ext cx="245240" cy="297558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19" name="AutoShape 19"/>
          <p:cNvSpPr/>
          <p:nvPr/>
        </p:nvSpPr>
        <p:spPr>
          <a:xfrm>
            <a:off x="10067614" y="5180247"/>
            <a:ext cx="385595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20" name="AutoShape 20"/>
          <p:cNvSpPr/>
          <p:nvPr/>
        </p:nvSpPr>
        <p:spPr>
          <a:xfrm flipH="1">
            <a:off x="6205864" y="5143500"/>
            <a:ext cx="385595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21" name="AutoShape 21"/>
          <p:cNvSpPr/>
          <p:nvPr/>
        </p:nvSpPr>
        <p:spPr>
          <a:xfrm>
            <a:off x="9488241" y="6390752"/>
            <a:ext cx="291139" cy="252828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22" name="AutoShape 22"/>
          <p:cNvSpPr/>
          <p:nvPr/>
        </p:nvSpPr>
        <p:spPr>
          <a:xfrm flipH="1">
            <a:off x="6806165" y="6373342"/>
            <a:ext cx="281724" cy="263279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23" name="AutoShape 23"/>
          <p:cNvSpPr/>
          <p:nvPr/>
        </p:nvSpPr>
        <p:spPr>
          <a:xfrm flipH="1" flipV="1">
            <a:off x="6740243" y="3471089"/>
            <a:ext cx="279301" cy="265848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t-EE"/>
          </a:p>
        </p:txBody>
      </p:sp>
      <p:sp>
        <p:nvSpPr>
          <p:cNvPr id="24" name="Freeform 24"/>
          <p:cNvSpPr/>
          <p:nvPr/>
        </p:nvSpPr>
        <p:spPr>
          <a:xfrm>
            <a:off x="14756764" y="2950757"/>
            <a:ext cx="2718547" cy="681902"/>
          </a:xfrm>
          <a:custGeom>
            <a:avLst/>
            <a:gdLst/>
            <a:ahLst/>
            <a:cxnLst/>
            <a:rect l="l" t="t" r="r" b="b"/>
            <a:pathLst>
              <a:path w="2718547" h="681902">
                <a:moveTo>
                  <a:pt x="0" y="0"/>
                </a:moveTo>
                <a:lnTo>
                  <a:pt x="2718547" y="0"/>
                </a:lnTo>
                <a:lnTo>
                  <a:pt x="2718547" y="681902"/>
                </a:lnTo>
                <a:lnTo>
                  <a:pt x="0" y="68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5" name="Freeform 25"/>
          <p:cNvSpPr/>
          <p:nvPr/>
        </p:nvSpPr>
        <p:spPr>
          <a:xfrm>
            <a:off x="14944089" y="3775828"/>
            <a:ext cx="2170528" cy="549438"/>
          </a:xfrm>
          <a:custGeom>
            <a:avLst/>
            <a:gdLst/>
            <a:ahLst/>
            <a:cxnLst/>
            <a:rect l="l" t="t" r="r" b="b"/>
            <a:pathLst>
              <a:path w="2170528" h="549438">
                <a:moveTo>
                  <a:pt x="0" y="0"/>
                </a:moveTo>
                <a:lnTo>
                  <a:pt x="2170528" y="0"/>
                </a:lnTo>
                <a:lnTo>
                  <a:pt x="2170528" y="549439"/>
                </a:lnTo>
                <a:lnTo>
                  <a:pt x="0" y="54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 dirty="0"/>
          </a:p>
        </p:txBody>
      </p:sp>
      <p:sp>
        <p:nvSpPr>
          <p:cNvPr id="26" name="TextBox 26"/>
          <p:cNvSpPr txBox="1"/>
          <p:nvPr/>
        </p:nvSpPr>
        <p:spPr>
          <a:xfrm>
            <a:off x="7019544" y="4485543"/>
            <a:ext cx="2714666" cy="84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5"/>
              </a:lnSpc>
            </a:pPr>
            <a:r>
              <a:rPr lang="en-US" sz="246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Rahvusvaheline</a:t>
            </a:r>
          </a:p>
          <a:p>
            <a:pPr marL="0" lvl="0" indent="0" algn="ctr">
              <a:lnSpc>
                <a:spcPts val="3445"/>
              </a:lnSpc>
            </a:pPr>
            <a:r>
              <a:rPr lang="en-US" sz="246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koostöö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94655" y="7822272"/>
            <a:ext cx="1419410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Bilateraalsed lepingud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17184" y="4868462"/>
            <a:ext cx="1419410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Erasmus+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KA2 projects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9799699" y="1585559"/>
            <a:ext cx="2128257" cy="212825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851">
                <a:alpha val="47843"/>
              </a:srgbClr>
            </a:solidFill>
            <a:ln w="57150" cap="sq">
              <a:solidFill>
                <a:srgbClr val="D9D9D9">
                  <a:alpha val="47843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976911" y="2229810"/>
            <a:ext cx="1773833" cy="87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Erasmus+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credit mobility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programme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751636" y="1771316"/>
            <a:ext cx="2128257" cy="2128257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0C0">
                <a:alpha val="47843"/>
              </a:srgbClr>
            </a:solidFill>
            <a:ln w="57150" cap="sq">
              <a:solidFill>
                <a:srgbClr val="D9D9D9">
                  <a:alpha val="47843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4876937" y="2569007"/>
            <a:ext cx="1877655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Rahvusvahelised suhted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939676" y="4868462"/>
            <a:ext cx="2061218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Rahvusvahelised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projektid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7230706" y="544551"/>
            <a:ext cx="2128257" cy="212825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8BBF"/>
            </a:solidFill>
            <a:ln w="571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7603702" y="1135662"/>
            <a:ext cx="1419410" cy="87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Erasmus+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mobility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programme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4751636" y="6513939"/>
            <a:ext cx="2128257" cy="2128257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571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4928848" y="7274902"/>
            <a:ext cx="1773833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Rahvusvaheline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nädal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7240231" y="7130043"/>
            <a:ext cx="2128257" cy="2128257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91C2">
                <a:alpha val="47843"/>
              </a:srgbClr>
            </a:solidFill>
            <a:ln w="57150" cap="sq">
              <a:solidFill>
                <a:srgbClr val="D9D9D9">
                  <a:alpha val="47843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894949" y="6513939"/>
            <a:ext cx="2128257" cy="2128257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0C0"/>
            </a:solidFill>
            <a:ln w="571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0307479" y="7275807"/>
            <a:ext cx="1419410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Nordplus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programme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0662760" y="4106593"/>
            <a:ext cx="2128257" cy="2128257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5C7D">
                <a:alpha val="47843"/>
              </a:srgbClr>
            </a:solidFill>
            <a:ln w="57150" cap="sq">
              <a:solidFill>
                <a:srgbClr val="D9D9D9">
                  <a:alpha val="47843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7" name="Picture 56" descr="A black background with blue and yellow text&#10;&#10;AI-generated content may be incorrect.">
            <a:extLst>
              <a:ext uri="{FF2B5EF4-FFF2-40B4-BE49-F238E27FC236}">
                <a16:creationId xmlns:a16="http://schemas.microsoft.com/office/drawing/2014/main" id="{052B5254-611D-A328-7D58-11FD20E3B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108" y="5834176"/>
            <a:ext cx="2846956" cy="17081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000" y="9525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3109" b="1179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2367630" y="0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 rot="-5400000">
            <a:off x="-2140417" y="3773261"/>
            <a:ext cx="8084635" cy="1409167"/>
            <a:chOff x="0" y="0"/>
            <a:chExt cx="10779514" cy="18788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79514" cy="1878889"/>
            </a:xfrm>
            <a:custGeom>
              <a:avLst/>
              <a:gdLst/>
              <a:ahLst/>
              <a:cxnLst/>
              <a:rect l="l" t="t" r="r" b="b"/>
              <a:pathLst>
                <a:path w="10779514" h="1878889">
                  <a:moveTo>
                    <a:pt x="0" y="0"/>
                  </a:moveTo>
                  <a:lnTo>
                    <a:pt x="10779514" y="0"/>
                  </a:lnTo>
                  <a:lnTo>
                    <a:pt x="10779514" y="1878889"/>
                  </a:lnTo>
                  <a:lnTo>
                    <a:pt x="0" y="1878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10779514" cy="1831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Uurimis- ja arendustöö</a:t>
              </a:r>
            </a:p>
            <a:p>
              <a:pPr algn="l">
                <a:lnSpc>
                  <a:spcPts val="4536"/>
                </a:lnSpc>
              </a:pPr>
              <a:endParaRPr lang="en-US" sz="42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5" name="Freeform 15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6" name="Group 16"/>
          <p:cNvGrpSpPr/>
          <p:nvPr/>
        </p:nvGrpSpPr>
        <p:grpSpPr>
          <a:xfrm>
            <a:off x="2367630" y="1340350"/>
            <a:ext cx="15115481" cy="9291002"/>
            <a:chOff x="0" y="0"/>
            <a:chExt cx="20153974" cy="123880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153974" cy="12388004"/>
            </a:xfrm>
            <a:custGeom>
              <a:avLst/>
              <a:gdLst/>
              <a:ahLst/>
              <a:cxnLst/>
              <a:rect l="l" t="t" r="r" b="b"/>
              <a:pathLst>
                <a:path w="20153974" h="12388004">
                  <a:moveTo>
                    <a:pt x="0" y="0"/>
                  </a:moveTo>
                  <a:lnTo>
                    <a:pt x="20153974" y="0"/>
                  </a:lnTo>
                  <a:lnTo>
                    <a:pt x="20153974" y="12388004"/>
                  </a:lnTo>
                  <a:lnTo>
                    <a:pt x="0" y="12388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20153974" cy="124832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80"/>
                </a:lnSpc>
              </a:pPr>
              <a:endParaRPr/>
            </a:p>
            <a:p>
              <a:pPr algn="l">
                <a:lnSpc>
                  <a:spcPts val="5220"/>
                </a:lnSpc>
              </a:pPr>
              <a:r>
                <a:rPr lang="en-US" sz="30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Peamised suunad:</a:t>
              </a:r>
            </a:p>
            <a:p>
              <a:pPr algn="l">
                <a:lnSpc>
                  <a:spcPts val="3480"/>
                </a:lnSpc>
              </a:pPr>
              <a:endPara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 ja heaolu edendamine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 ja heaolu teenuste kvaliteedi parandamine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Inimkeskse hoolduse rõhutamine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Eetilised kaalutlused ja teoreetilised aspektid tervishoius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Keskkonna heaolu ja jätkusuutlikkuse edendamine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Hoolduse ja patsiendikogemuse kvaliteedi parandamine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Tervishoiusüsteemi arendamine ja juhtimine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Tervishoiutöötajate oskuste ja teadmiste täiustamine</a:t>
              </a:r>
            </a:p>
            <a:p>
              <a:pPr marL="819160" lvl="2" indent="-273053" algn="l">
                <a:lnSpc>
                  <a:spcPts val="348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Tervishoiu õppekavade kvaliteedi parandamine</a:t>
              </a:r>
            </a:p>
            <a:p>
              <a:pPr algn="l">
                <a:lnSpc>
                  <a:spcPts val="348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31805" lvl="1" indent="-215903" algn="l">
                <a:lnSpc>
                  <a:spcPts val="348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Meie laborites teostatakse erinevaid mõõtmisi, sealhulgas üldiste tervisenäitajate hindamine, optomeetrilised mõõtmised, ravimite ja muude ainete tuvastamine ning koostise määramine.</a:t>
              </a:r>
            </a:p>
            <a:p>
              <a:pPr marL="431805" lvl="1" indent="-215903" algn="l">
                <a:lnSpc>
                  <a:spcPts val="348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Teeme koostööd valitsusasutuste, haiglate, meditsiinikeskuste, kutseühenduste ja teiste teadusasutustega.</a:t>
              </a:r>
            </a:p>
            <a:p>
              <a:pPr algn="l">
                <a:lnSpc>
                  <a:spcPts val="348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522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228725" lvl="2" indent="-409575" algn="l">
                <a:lnSpc>
                  <a:spcPts val="360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731705" y="9525"/>
            <a:ext cx="17017490" cy="10287000"/>
            <a:chOff x="0" y="0"/>
            <a:chExt cx="22689987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072" t="25332" r="14624"/>
            <a:stretch>
              <a:fillRect/>
            </a:stretch>
          </p:blipFill>
          <p:spPr>
            <a:xfrm>
              <a:off x="0" y="0"/>
              <a:ext cx="22689987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2" name="Group 12"/>
          <p:cNvGrpSpPr/>
          <p:nvPr/>
        </p:nvGrpSpPr>
        <p:grpSpPr>
          <a:xfrm>
            <a:off x="2581648" y="2640324"/>
            <a:ext cx="10494128" cy="6834980"/>
            <a:chOff x="-135788" y="-830041"/>
            <a:chExt cx="13992171" cy="9113306"/>
          </a:xfrm>
        </p:grpSpPr>
        <p:sp>
          <p:nvSpPr>
            <p:cNvPr id="13" name="Freeform 13"/>
            <p:cNvSpPr/>
            <p:nvPr/>
          </p:nvSpPr>
          <p:spPr>
            <a:xfrm>
              <a:off x="-135788" y="711961"/>
              <a:ext cx="13901437" cy="7571304"/>
            </a:xfrm>
            <a:custGeom>
              <a:avLst/>
              <a:gdLst/>
              <a:ahLst/>
              <a:cxnLst/>
              <a:rect l="l" t="t" r="r" b="b"/>
              <a:pathLst>
                <a:path w="13901437" h="7571304">
                  <a:moveTo>
                    <a:pt x="0" y="0"/>
                  </a:moveTo>
                  <a:lnTo>
                    <a:pt x="13901437" y="0"/>
                  </a:lnTo>
                  <a:lnTo>
                    <a:pt x="13901437" y="7571304"/>
                  </a:lnTo>
                  <a:lnTo>
                    <a:pt x="0" y="7571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45053" y="-830041"/>
              <a:ext cx="13901436" cy="78284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Tallinna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õppehoones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Kohtla-Järve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struktuuriüksuses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marL="434340" lvl="1" indent="-217170" algn="l">
                <a:lnSpc>
                  <a:spcPts val="5592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Kaasaegne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innovatiivne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töö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-,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õpi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-,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uurimis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suhtluskeskkond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Viib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läbi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teadusuuringuid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osaleb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arendustegevustes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Teavikute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andmed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on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nähtavad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e-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kataloogis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ESTER.</a:t>
              </a: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Pakub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nõustamist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viib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läbi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infotunde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Individuaal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rühmatööruumid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puhkeala</a:t>
              </a: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2730934" y="3621368"/>
            <a:ext cx="8757173" cy="1023455"/>
            <a:chOff x="0" y="0"/>
            <a:chExt cx="11676232" cy="13646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6718" y="85083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 dirty="0" err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Raamatukogu</a:t>
              </a:r>
              <a:endParaRPr lang="en-US" sz="4200" b="1" dirty="0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rot="5380206">
            <a:off x="483987" y="9082939"/>
            <a:ext cx="2351557" cy="46809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4123389" y="8550645"/>
            <a:ext cx="10740639" cy="507831"/>
            <a:chOff x="0" y="0"/>
            <a:chExt cx="14320852" cy="6771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0853" cy="677108"/>
            </a:xfrm>
            <a:custGeom>
              <a:avLst/>
              <a:gdLst/>
              <a:ahLst/>
              <a:cxnLst/>
              <a:rect l="l" t="t" r="r" b="b"/>
              <a:pathLst>
                <a:path w="14320853" h="677108">
                  <a:moveTo>
                    <a:pt x="0" y="0"/>
                  </a:moveTo>
                  <a:lnTo>
                    <a:pt x="14320853" y="0"/>
                  </a:lnTo>
                  <a:lnTo>
                    <a:pt x="14320853" y="677108"/>
                  </a:lnTo>
                  <a:lnTo>
                    <a:pt x="0" y="677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4320852" cy="6675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Kõrgkoolil on aktiivne üliõpilas- ja õpilasesindus alates 1995. aastast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2408711" y="4010646"/>
            <a:ext cx="8084635" cy="995362"/>
            <a:chOff x="0" y="0"/>
            <a:chExt cx="10779514" cy="132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Üliõpilas- ja õpilasesindus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2" name="Freeform 12"/>
          <p:cNvSpPr/>
          <p:nvPr/>
        </p:nvSpPr>
        <p:spPr>
          <a:xfrm>
            <a:off x="4123389" y="102870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19" y="0"/>
                </a:lnTo>
                <a:lnTo>
                  <a:pt x="1103981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67400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7735" b="773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2" name="Group 12"/>
          <p:cNvGrpSpPr/>
          <p:nvPr/>
        </p:nvGrpSpPr>
        <p:grpSpPr>
          <a:xfrm>
            <a:off x="3013414" y="4807977"/>
            <a:ext cx="7780593" cy="2908488"/>
            <a:chOff x="0" y="0"/>
            <a:chExt cx="10374124" cy="38779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74124" cy="3877984"/>
            </a:xfrm>
            <a:custGeom>
              <a:avLst/>
              <a:gdLst/>
              <a:ahLst/>
              <a:cxnLst/>
              <a:rect l="l" t="t" r="r" b="b"/>
              <a:pathLst>
                <a:path w="10374124" h="3877984">
                  <a:moveTo>
                    <a:pt x="0" y="0"/>
                  </a:moveTo>
                  <a:lnTo>
                    <a:pt x="10374124" y="0"/>
                  </a:lnTo>
                  <a:lnTo>
                    <a:pt x="10374124" y="3877984"/>
                  </a:lnTo>
                  <a:lnTo>
                    <a:pt x="0" y="38779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0374124" cy="38779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Asukoht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Nõmme tee 49</a:t>
              </a:r>
            </a:p>
            <a:p>
              <a:pPr algn="l">
                <a:lnSpc>
                  <a:spcPts val="3600"/>
                </a:lnSpc>
              </a:pPr>
              <a:endPara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Mahutab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ligi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200 </a:t>
              </a: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õppurit</a:t>
              </a:r>
              <a:endPara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Virtuaaltuur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</a:p>
            <a:p>
              <a:pPr algn="l">
                <a:lnSpc>
                  <a:spcPts val="3600"/>
                </a:lnSpc>
              </a:pPr>
              <a:r>
                <a:rPr lang="en-US" sz="3000" u="sng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  <a:hlinkClick r:id="rId7" tooltip="http://www.ttk.ee/virtuaaltuur"/>
                </a:rPr>
                <a:t>www.ttk.ee/virtuaaltuur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2399186" y="3819581"/>
            <a:ext cx="8084635" cy="995362"/>
            <a:chOff x="0" y="0"/>
            <a:chExt cx="10779514" cy="13271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Üliõpilaskodu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704" y="3210916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483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0" t="130" r="11101" b="248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>
            <a:off x="435822" y="-484533"/>
            <a:ext cx="18078285" cy="11256065"/>
            <a:chOff x="0" y="0"/>
            <a:chExt cx="24104380" cy="15008087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2048480" y="1948802"/>
            <a:ext cx="5110514" cy="1445041"/>
            <a:chOff x="0" y="0"/>
            <a:chExt cx="6148741" cy="17386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48741" cy="1738608"/>
            </a:xfrm>
            <a:custGeom>
              <a:avLst/>
              <a:gdLst/>
              <a:ahLst/>
              <a:cxnLst/>
              <a:rect l="l" t="t" r="r" b="b"/>
              <a:pathLst>
                <a:path w="6148741" h="1738608">
                  <a:moveTo>
                    <a:pt x="0" y="0"/>
                  </a:moveTo>
                  <a:lnTo>
                    <a:pt x="6148741" y="0"/>
                  </a:lnTo>
                  <a:lnTo>
                    <a:pt x="6148741" y="1738608"/>
                  </a:lnTo>
                  <a:lnTo>
                    <a:pt x="0" y="17386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6148741" cy="17386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8640"/>
                </a:lnSpc>
              </a:pPr>
              <a:r>
                <a:rPr lang="en-US" sz="7200">
                  <a:solidFill>
                    <a:srgbClr val="2683C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LEIA MEID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74965" y="4795952"/>
            <a:ext cx="7684029" cy="5027752"/>
            <a:chOff x="0" y="0"/>
            <a:chExt cx="10245372" cy="67036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45372" cy="6703670"/>
            </a:xfrm>
            <a:custGeom>
              <a:avLst/>
              <a:gdLst/>
              <a:ahLst/>
              <a:cxnLst/>
              <a:rect l="l" t="t" r="r" b="b"/>
              <a:pathLst>
                <a:path w="10245372" h="6703670">
                  <a:moveTo>
                    <a:pt x="0" y="0"/>
                  </a:moveTo>
                  <a:lnTo>
                    <a:pt x="10245372" y="0"/>
                  </a:lnTo>
                  <a:lnTo>
                    <a:pt x="10245372" y="6703670"/>
                  </a:lnTo>
                  <a:lnTo>
                    <a:pt x="0" y="6703670"/>
                  </a:lnTo>
                  <a:close/>
                </a:path>
              </a:pathLst>
            </a:custGeom>
            <a:solidFill>
              <a:srgbClr val="545454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10245372" cy="68179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Tallinna Tervishoiu Kõrgkool</a:t>
              </a:r>
            </a:p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Kännu 67, 13418 Tallinn</a:t>
              </a:r>
            </a:p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Üldinfo: +372 671 1701</a:t>
              </a:r>
            </a:p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E-post: </a:t>
              </a: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6" tooltip="mailto:info@ttk.ee"/>
                </a:rPr>
                <a:t>info@ttk.ee</a:t>
              </a: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7" tooltip="https://www.ttk.ee/et"/>
                </a:rPr>
                <a:t> www.ttk.ee</a:t>
              </a:r>
            </a:p>
            <a:p>
              <a:pPr algn="r">
                <a:lnSpc>
                  <a:spcPts val="2879"/>
                </a:lnSpc>
              </a:pPr>
              <a:endParaRPr lang="en-US" sz="2400" u="sng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ttk.ee/et"/>
              </a:endParaRP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8" tooltip="https://www.facebook.com/tervisekool"/>
                </a:rPr>
                <a:t>tervisekool</a:t>
              </a: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9" tooltip="https://www.instagram.com/tervise_kool/"/>
                </a:rPr>
                <a:t>tervise_kool</a:t>
              </a: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10" tooltip="http://linkedin.com/company/tallinn-health-care-college"/>
                </a:rPr>
                <a:t>Tallinna Tervishoiu Kõrgkool</a:t>
              </a:r>
            </a:p>
            <a:p>
              <a:pPr algn="r">
                <a:lnSpc>
                  <a:spcPts val="4176"/>
                </a:lnSpc>
              </a:pPr>
              <a:endParaRPr lang="en-US" sz="2400" u="sng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  <a:hlinkClick r:id="rId10" tooltip="http://linkedin.com/company/tallinn-health-care-college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4745847" y="7814954"/>
            <a:ext cx="370680" cy="370680"/>
          </a:xfrm>
          <a:custGeom>
            <a:avLst/>
            <a:gdLst/>
            <a:ahLst/>
            <a:cxnLst/>
            <a:rect l="l" t="t" r="r" b="b"/>
            <a:pathLst>
              <a:path w="370680" h="370680">
                <a:moveTo>
                  <a:pt x="0" y="0"/>
                </a:moveTo>
                <a:lnTo>
                  <a:pt x="370679" y="0"/>
                </a:lnTo>
                <a:lnTo>
                  <a:pt x="370679" y="370679"/>
                </a:lnTo>
                <a:lnTo>
                  <a:pt x="0" y="370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/>
          <p:nvPr/>
        </p:nvSpPr>
        <p:spPr>
          <a:xfrm>
            <a:off x="14745847" y="8354416"/>
            <a:ext cx="370680" cy="370680"/>
          </a:xfrm>
          <a:custGeom>
            <a:avLst/>
            <a:gdLst/>
            <a:ahLst/>
            <a:cxnLst/>
            <a:rect l="l" t="t" r="r" b="b"/>
            <a:pathLst>
              <a:path w="370680" h="370680">
                <a:moveTo>
                  <a:pt x="0" y="0"/>
                </a:moveTo>
                <a:lnTo>
                  <a:pt x="370679" y="0"/>
                </a:lnTo>
                <a:lnTo>
                  <a:pt x="370679" y="370679"/>
                </a:lnTo>
                <a:lnTo>
                  <a:pt x="0" y="3706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0" name="Freeform 20"/>
          <p:cNvSpPr/>
          <p:nvPr/>
        </p:nvSpPr>
        <p:spPr>
          <a:xfrm>
            <a:off x="12240307" y="8851632"/>
            <a:ext cx="406668" cy="406668"/>
          </a:xfrm>
          <a:custGeom>
            <a:avLst/>
            <a:gdLst/>
            <a:ahLst/>
            <a:cxnLst/>
            <a:rect l="l" t="t" r="r" b="b"/>
            <a:pathLst>
              <a:path w="406668" h="406668">
                <a:moveTo>
                  <a:pt x="0" y="0"/>
                </a:moveTo>
                <a:lnTo>
                  <a:pt x="406668" y="0"/>
                </a:lnTo>
                <a:lnTo>
                  <a:pt x="406668" y="406668"/>
                </a:lnTo>
                <a:lnTo>
                  <a:pt x="0" y="4066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62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28" t="29270" r="5826" b="311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90867" y="-91306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4497541" cy="870920"/>
          </a:xfrm>
          <a:custGeom>
            <a:avLst/>
            <a:gdLst/>
            <a:ahLst/>
            <a:cxnLst/>
            <a:rect l="l" t="t" r="r" b="b"/>
            <a:pathLst>
              <a:path w="14497541" h="870920">
                <a:moveTo>
                  <a:pt x="0" y="0"/>
                </a:moveTo>
                <a:lnTo>
                  <a:pt x="14497540" y="0"/>
                </a:lnTo>
                <a:lnTo>
                  <a:pt x="14497540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35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AutoShape 12"/>
          <p:cNvSpPr/>
          <p:nvPr/>
        </p:nvSpPr>
        <p:spPr>
          <a:xfrm rot="5376943">
            <a:off x="918682" y="9522893"/>
            <a:ext cx="1363034" cy="9143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2667104" y="3956233"/>
            <a:ext cx="8601424" cy="995362"/>
            <a:chOff x="0" y="0"/>
            <a:chExt cx="11468566" cy="13271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68566" cy="1327150"/>
            </a:xfrm>
            <a:custGeom>
              <a:avLst/>
              <a:gdLst/>
              <a:ahLst/>
              <a:cxnLst/>
              <a:rect l="l" t="t" r="r" b="b"/>
              <a:pathLst>
                <a:path w="11468566" h="1327150">
                  <a:moveTo>
                    <a:pt x="0" y="0"/>
                  </a:moveTo>
                  <a:lnTo>
                    <a:pt x="11468566" y="0"/>
                  </a:lnTo>
                  <a:lnTo>
                    <a:pt x="11468566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11468566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Tallinna Tervishoiu Kõrgkool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14971" y="3066820"/>
            <a:ext cx="7780593" cy="4939814"/>
            <a:chOff x="0" y="0"/>
            <a:chExt cx="10374124" cy="6586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374124" cy="6586418"/>
            </a:xfrm>
            <a:custGeom>
              <a:avLst/>
              <a:gdLst/>
              <a:ahLst/>
              <a:cxnLst/>
              <a:rect l="l" t="t" r="r" b="b"/>
              <a:pathLst>
                <a:path w="10374124" h="6586418">
                  <a:moveTo>
                    <a:pt x="0" y="0"/>
                  </a:moveTo>
                  <a:lnTo>
                    <a:pt x="10374124" y="0"/>
                  </a:lnTo>
                  <a:lnTo>
                    <a:pt x="10374124" y="6586418"/>
                  </a:lnTo>
                  <a:lnTo>
                    <a:pt x="0" y="65864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10374124" cy="65768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Rahvusvaheliselt tunnustatud tervise ja heaolu valdkonnas koolitust pakkuv riiklik rakenduskõrgkool</a:t>
              </a:r>
            </a:p>
            <a:p>
              <a:pPr marL="434340" lvl="1" indent="-217170" algn="l">
                <a:lnSpc>
                  <a:spcPts val="2879"/>
                </a:lnSpc>
              </a:pPr>
              <a:endParaRPr lang="en-US" sz="2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Üks kahest Eesti tervishoiu kõrgkoolist</a:t>
              </a:r>
            </a:p>
            <a:p>
              <a:pPr marL="434340" lvl="1" indent="-217170" algn="l">
                <a:lnSpc>
                  <a:spcPts val="2879"/>
                </a:lnSpc>
              </a:pPr>
              <a:endParaRPr lang="en-US" sz="2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Õppetöö toimub lisaks Tallinnale ja Kohtla-Järvele ka teistes regionaalsetes üksustes</a:t>
              </a:r>
            </a:p>
            <a:p>
              <a:pPr marL="434340" lvl="1" indent="-217170" algn="l">
                <a:lnSpc>
                  <a:spcPts val="2879"/>
                </a:lnSpc>
              </a:pPr>
              <a:endParaRPr lang="en-US" sz="2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Kõrgkooli rektor 2001. aastast – Ülle Ernits</a:t>
              </a:r>
            </a:p>
            <a:p>
              <a:pPr marL="434340" lvl="1" indent="-217170" algn="l">
                <a:lnSpc>
                  <a:spcPts val="2879"/>
                </a:lnSpc>
              </a:pPr>
              <a:endParaRPr lang="en-US" sz="2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2025 aasta seisuga õpib kõrgkoolis enam kui  2300 õppurit ja töötab 200 töötajat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5" b="-16585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18288000" cy="10287000"/>
            <a:chOff x="0" y="0"/>
            <a:chExt cx="24384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8664" b="162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25504" y="9338076"/>
            <a:ext cx="12154029" cy="870920"/>
          </a:xfrm>
          <a:custGeom>
            <a:avLst/>
            <a:gdLst/>
            <a:ahLst/>
            <a:cxnLst/>
            <a:rect l="l" t="t" r="r" b="b"/>
            <a:pathLst>
              <a:path w="12154029" h="870920">
                <a:moveTo>
                  <a:pt x="0" y="0"/>
                </a:moveTo>
                <a:lnTo>
                  <a:pt x="12154028" y="0"/>
                </a:lnTo>
                <a:lnTo>
                  <a:pt x="12154028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8329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2657579" y="2243552"/>
            <a:ext cx="8601424" cy="1409167"/>
            <a:chOff x="0" y="0"/>
            <a:chExt cx="11468566" cy="18788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68566" cy="1878889"/>
            </a:xfrm>
            <a:custGeom>
              <a:avLst/>
              <a:gdLst/>
              <a:ahLst/>
              <a:cxnLst/>
              <a:rect l="l" t="t" r="r" b="b"/>
              <a:pathLst>
                <a:path w="11468566" h="1878889">
                  <a:moveTo>
                    <a:pt x="0" y="0"/>
                  </a:moveTo>
                  <a:lnTo>
                    <a:pt x="11468566" y="0"/>
                  </a:lnTo>
                  <a:lnTo>
                    <a:pt x="11468566" y="1878889"/>
                  </a:lnTo>
                  <a:lnTo>
                    <a:pt x="0" y="1878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11468566" cy="1831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Missioon, visioon ja põhiväärtused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 flipH="1">
            <a:off x="1643133" y="7248847"/>
            <a:ext cx="0" cy="3047678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17" name="Group 17"/>
          <p:cNvGrpSpPr/>
          <p:nvPr/>
        </p:nvGrpSpPr>
        <p:grpSpPr>
          <a:xfrm>
            <a:off x="3108035" y="1028700"/>
            <a:ext cx="7780593" cy="7662729"/>
            <a:chOff x="0" y="0"/>
            <a:chExt cx="10374124" cy="102169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74124" cy="10216972"/>
            </a:xfrm>
            <a:custGeom>
              <a:avLst/>
              <a:gdLst/>
              <a:ahLst/>
              <a:cxnLst/>
              <a:rect l="l" t="t" r="r" b="b"/>
              <a:pathLst>
                <a:path w="10374124" h="10216972">
                  <a:moveTo>
                    <a:pt x="0" y="0"/>
                  </a:moveTo>
                  <a:lnTo>
                    <a:pt x="10374124" y="0"/>
                  </a:lnTo>
                  <a:lnTo>
                    <a:pt x="10374124" y="10216972"/>
                  </a:lnTo>
                  <a:lnTo>
                    <a:pt x="0" y="102169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42875"/>
              <a:ext cx="10374124" cy="103598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2438" lvl="1" indent="-226219" algn="l">
                <a:lnSpc>
                  <a:spcPts val="4500"/>
                </a:lnSpc>
                <a:buFont typeface="Arial"/>
                <a:buChar char="•"/>
              </a:pPr>
              <a:r>
                <a:rPr lang="en-US" sz="25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Missioon</a:t>
              </a:r>
              <a:endParaRPr lang="en-US" sz="2500" dirty="0">
                <a:solidFill>
                  <a:srgbClr val="3B8BB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98146" lvl="1" indent="-199073" algn="l">
                <a:lnSpc>
                  <a:spcPts val="396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Tagame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tervise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heaoluvaldkonna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spetsialistide</a:t>
              </a: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398146" lvl="1" indent="-199073" algn="l">
                <a:lnSpc>
                  <a:spcPts val="396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järjekestvuse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arendame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siseriiklikku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rahvusvahelist</a:t>
              </a: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398146" lvl="1" indent="-199073" algn="l">
                <a:lnSpc>
                  <a:spcPts val="396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koostööd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viime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läbi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uurimis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arendustegevust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marL="398146" lvl="1" indent="-199073" algn="l">
                <a:lnSpc>
                  <a:spcPts val="3960"/>
                </a:lnSpc>
              </a:pP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452438" lvl="1" indent="-226219" algn="l">
                <a:lnSpc>
                  <a:spcPts val="4500"/>
                </a:lnSpc>
                <a:buFont typeface="Arial"/>
                <a:buChar char="•"/>
              </a:pPr>
              <a:r>
                <a:rPr lang="en-US" sz="25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Visioon</a:t>
              </a:r>
              <a:endParaRPr lang="en-US" sz="2500" dirty="0">
                <a:solidFill>
                  <a:srgbClr val="3B8BB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500" dirty="0">
                  <a:solidFill>
                    <a:srgbClr val="3B8BBF"/>
                  </a:solidFill>
                  <a:latin typeface="Montserrat"/>
                  <a:ea typeface="Montserrat Light"/>
                  <a:cs typeface="Montserrat Light"/>
                  <a:sym typeface="Montserrat"/>
                </a:rPr>
                <a:t>   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Tallinna Tervishoiu Kõrgkool on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tervise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- ja</a:t>
              </a: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  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heaoluvaldkonnas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tunnustatud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arenev</a:t>
              </a: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  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kompetentsikeskus</a:t>
              </a: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3960"/>
                </a:lnSpc>
              </a:pP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08035" y="6092083"/>
            <a:ext cx="8668550" cy="3390905"/>
            <a:chOff x="0" y="-545151"/>
            <a:chExt cx="11558067" cy="45212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08906" cy="3976057"/>
            </a:xfrm>
            <a:custGeom>
              <a:avLst/>
              <a:gdLst/>
              <a:ahLst/>
              <a:cxnLst/>
              <a:rect l="l" t="t" r="r" b="b"/>
              <a:pathLst>
                <a:path w="11508906" h="3976057">
                  <a:moveTo>
                    <a:pt x="0" y="0"/>
                  </a:moveTo>
                  <a:lnTo>
                    <a:pt x="11508906" y="0"/>
                  </a:lnTo>
                  <a:lnTo>
                    <a:pt x="11508906" y="3976057"/>
                  </a:lnTo>
                  <a:lnTo>
                    <a:pt x="0" y="3976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9161" y="-545151"/>
              <a:ext cx="11508906" cy="4118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2438" lvl="1" indent="-226219" algn="l">
                <a:lnSpc>
                  <a:spcPts val="4500"/>
                </a:lnSpc>
                <a:buFont typeface="Arial"/>
                <a:buChar char="•"/>
              </a:pPr>
              <a:r>
                <a:rPr lang="en-US" sz="25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Põhiväärtused</a:t>
              </a:r>
              <a:r>
                <a:rPr lang="en-US" sz="2500" dirty="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IKKA</a:t>
              </a:r>
            </a:p>
            <a:p>
              <a:pPr algn="l">
                <a:lnSpc>
                  <a:spcPts val="3960"/>
                </a:lnSpc>
              </a:pPr>
              <a:r>
                <a:rPr lang="en-US" sz="2500" dirty="0">
                  <a:solidFill>
                    <a:srgbClr val="3B8BBF"/>
                  </a:solidFill>
                  <a:latin typeface="Montserrat"/>
                  <a:ea typeface="Montserrat Light"/>
                  <a:cs typeface="Montserrat Light"/>
                  <a:sym typeface="Montserra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Meie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keskmeks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väärtuseks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on </a:t>
              </a:r>
              <a:r>
                <a:rPr lang="en-US" sz="2200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nimene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Kujundame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õppjates</a:t>
              </a: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oskusi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oostööks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aasame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oma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töötajad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õppijad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vilistlasi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</a:t>
              </a: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partnerid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juhtimisse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arendustegevustesse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oma</a:t>
              </a: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tegemistes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toetume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innovatsioonile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200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</a:t>
              </a:r>
              <a:r>
                <a:rPr lang="en-US" sz="22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rengule</a:t>
              </a:r>
              <a:r>
                <a:rPr lang="en-US" sz="22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</a:t>
              </a:r>
            </a:p>
            <a:p>
              <a:pPr algn="l">
                <a:lnSpc>
                  <a:spcPts val="3960"/>
                </a:lnSpc>
              </a:pPr>
              <a:endParaRPr lang="en-US" sz="22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8250" y="2821082"/>
            <a:ext cx="7635448" cy="1994838"/>
            <a:chOff x="0" y="0"/>
            <a:chExt cx="10180597" cy="2659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7001" cy="2640889"/>
            </a:xfrm>
            <a:custGeom>
              <a:avLst/>
              <a:gdLst/>
              <a:ahLst/>
              <a:cxnLst/>
              <a:rect l="l" t="t" r="r" b="b"/>
              <a:pathLst>
                <a:path w="9817001" h="2640889">
                  <a:moveTo>
                    <a:pt x="0" y="0"/>
                  </a:moveTo>
                  <a:lnTo>
                    <a:pt x="9817001" y="0"/>
                  </a:lnTo>
                  <a:lnTo>
                    <a:pt x="9817001" y="2640889"/>
                  </a:lnTo>
                  <a:lnTo>
                    <a:pt x="0" y="2640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63597" y="66519"/>
              <a:ext cx="9817000" cy="2593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 dirty="0" err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Märkimisväärsed</a:t>
              </a:r>
              <a:r>
                <a:rPr lang="en-US" sz="4200" b="1" dirty="0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4200" b="1" dirty="0" err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sündmused</a:t>
              </a:r>
              <a:endParaRPr lang="en-US" sz="4200" b="1" dirty="0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l">
                <a:lnSpc>
                  <a:spcPts val="4536"/>
                </a:lnSpc>
              </a:pPr>
              <a:endParaRPr lang="en-US" sz="4200" b="1" dirty="0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1447800" y="7431786"/>
            <a:ext cx="0" cy="2853343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6" name="Group 6"/>
          <p:cNvGrpSpPr/>
          <p:nvPr/>
        </p:nvGrpSpPr>
        <p:grpSpPr>
          <a:xfrm>
            <a:off x="10928605" y="8411775"/>
            <a:ext cx="6930380" cy="756386"/>
            <a:chOff x="0" y="0"/>
            <a:chExt cx="9240507" cy="10085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40507" cy="1008515"/>
            </a:xfrm>
            <a:custGeom>
              <a:avLst/>
              <a:gdLst/>
              <a:ahLst/>
              <a:cxnLst/>
              <a:rect l="l" t="t" r="r" b="b"/>
              <a:pathLst>
                <a:path w="9240507" h="1008515">
                  <a:moveTo>
                    <a:pt x="0" y="0"/>
                  </a:moveTo>
                  <a:lnTo>
                    <a:pt x="9240507" y="0"/>
                  </a:lnTo>
                  <a:lnTo>
                    <a:pt x="9240507" y="1008515"/>
                  </a:lnTo>
                  <a:lnTo>
                    <a:pt x="0" y="1008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52400"/>
              <a:ext cx="9240507" cy="1160915"/>
            </a:xfrm>
            <a:prstGeom prst="rect">
              <a:avLst/>
            </a:prstGeom>
          </p:spPr>
          <p:txBody>
            <a:bodyPr lIns="215900" tIns="215900" rIns="215900" bIns="215900" rtlCol="0" anchor="t"/>
            <a:lstStyle/>
            <a:p>
              <a:pPr algn="l">
                <a:lnSpc>
                  <a:spcPts val="4268"/>
                </a:lnSpc>
              </a:pPr>
              <a:r>
                <a:rPr lang="en-US" sz="2200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6. oktoober</a:t>
              </a:r>
              <a:r>
                <a:rPr lang="en-US" sz="2200" b="1">
                  <a:solidFill>
                    <a:srgbClr val="2683C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2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tähistame kõrgkooli aastapäeva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5560485" y="1940953"/>
            <a:ext cx="857077" cy="0"/>
          </a:xfrm>
          <a:prstGeom prst="line">
            <a:avLst/>
          </a:prstGeom>
          <a:ln w="28575" cap="flat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0" name="AutoShape 10"/>
          <p:cNvSpPr/>
          <p:nvPr/>
        </p:nvSpPr>
        <p:spPr>
          <a:xfrm flipV="1">
            <a:off x="7170844" y="1940953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1" name="Freeform 11"/>
          <p:cNvSpPr/>
          <p:nvPr/>
        </p:nvSpPr>
        <p:spPr>
          <a:xfrm rot="5400000">
            <a:off x="10842408" y="2809472"/>
            <a:ext cx="4030174" cy="1948656"/>
          </a:xfrm>
          <a:custGeom>
            <a:avLst/>
            <a:gdLst/>
            <a:ahLst/>
            <a:cxnLst/>
            <a:rect l="l" t="t" r="r" b="b"/>
            <a:pathLst>
              <a:path w="4030174" h="1948656">
                <a:moveTo>
                  <a:pt x="0" y="0"/>
                </a:moveTo>
                <a:lnTo>
                  <a:pt x="4030175" y="0"/>
                </a:lnTo>
                <a:lnTo>
                  <a:pt x="4030175" y="1948655"/>
                </a:lnTo>
                <a:lnTo>
                  <a:pt x="0" y="1948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TextBox 12"/>
          <p:cNvSpPr txBox="1"/>
          <p:nvPr/>
        </p:nvSpPr>
        <p:spPr>
          <a:xfrm>
            <a:off x="5934466" y="5905259"/>
            <a:ext cx="186356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Avati esimene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õe õpperühm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Kuressaare Haiglas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63119" y="7253902"/>
            <a:ext cx="857077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84297" y="8256568"/>
            <a:ext cx="257277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Avati esimene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õe õpperühm Rakveres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422950" y="3579363"/>
            <a:ext cx="408873" cy="4088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5400000">
            <a:off x="4221549" y="6548638"/>
            <a:ext cx="3653026" cy="1766298"/>
          </a:xfrm>
          <a:custGeom>
            <a:avLst/>
            <a:gdLst/>
            <a:ahLst/>
            <a:cxnLst/>
            <a:rect l="l" t="t" r="r" b="b"/>
            <a:pathLst>
              <a:path w="3653026" h="1766298">
                <a:moveTo>
                  <a:pt x="0" y="0"/>
                </a:moveTo>
                <a:lnTo>
                  <a:pt x="3653025" y="0"/>
                </a:lnTo>
                <a:lnTo>
                  <a:pt x="3653025" y="1766298"/>
                </a:lnTo>
                <a:lnTo>
                  <a:pt x="0" y="176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/>
          <p:nvPr/>
        </p:nvSpPr>
        <p:spPr>
          <a:xfrm>
            <a:off x="17494" y="9319529"/>
            <a:ext cx="18270506" cy="870920"/>
          </a:xfrm>
          <a:custGeom>
            <a:avLst/>
            <a:gdLst/>
            <a:ahLst/>
            <a:cxnLst/>
            <a:rect l="l" t="t" r="r" b="b"/>
            <a:pathLst>
              <a:path w="18270506" h="870920">
                <a:moveTo>
                  <a:pt x="0" y="0"/>
                </a:moveTo>
                <a:lnTo>
                  <a:pt x="18270506" y="0"/>
                </a:lnTo>
                <a:lnTo>
                  <a:pt x="18270506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" b="-67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0" name="TextBox 20"/>
          <p:cNvSpPr txBox="1"/>
          <p:nvPr/>
        </p:nvSpPr>
        <p:spPr>
          <a:xfrm>
            <a:off x="6470135" y="2153170"/>
            <a:ext cx="646628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1940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25487" y="1100724"/>
            <a:ext cx="2335921" cy="533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Meditsiinikooli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asutamine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003753" y="1335991"/>
            <a:ext cx="808322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35092" y="2181465"/>
            <a:ext cx="272974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Õdede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koolitamine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Kohtla-Järve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Meditsiinikoolis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714163" y="2190634"/>
            <a:ext cx="613529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10069" y="891173"/>
            <a:ext cx="42217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Meditsiinikoolist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rakenduskõrgkool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nimetati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ümber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Tervishoiu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Kõrgkooliks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793491" y="3606540"/>
            <a:ext cx="83667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20300" y="3364700"/>
            <a:ext cx="306455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Kohtla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-Järve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Tallinna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tervishoiu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Kõrgkooli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struktuuriüksuseks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714163" y="5084310"/>
            <a:ext cx="619601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26556" y="5905259"/>
            <a:ext cx="138874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Algas õpe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Pärnu Haiglas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43787" y="5883489"/>
            <a:ext cx="75593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2018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91203" y="4607425"/>
            <a:ext cx="268581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Kõrgkoolis avati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esmakordselt tervisetaduse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magistriõppekava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99979" y="5089948"/>
            <a:ext cx="581832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2019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02088" y="7102824"/>
            <a:ext cx="24588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Avati esimene 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õe õpperühm Haapsalus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96816" y="8913793"/>
            <a:ext cx="72734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1816491" y="5448761"/>
            <a:ext cx="408873" cy="40887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816491" y="1729373"/>
            <a:ext cx="408873" cy="40887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203478" y="1743660"/>
            <a:ext cx="408873" cy="40887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589012" y="1729373"/>
            <a:ext cx="408873" cy="40887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 flipV="1">
            <a:off x="9783857" y="1926666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8" name="AutoShape 48"/>
          <p:cNvSpPr/>
          <p:nvPr/>
        </p:nvSpPr>
        <p:spPr>
          <a:xfrm flipV="1">
            <a:off x="9783802" y="5696014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49" name="Group 49"/>
          <p:cNvGrpSpPr/>
          <p:nvPr/>
        </p:nvGrpSpPr>
        <p:grpSpPr>
          <a:xfrm>
            <a:off x="9203478" y="5481781"/>
            <a:ext cx="408873" cy="408873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AutoShape 52"/>
          <p:cNvSpPr/>
          <p:nvPr/>
        </p:nvSpPr>
        <p:spPr>
          <a:xfrm flipV="1">
            <a:off x="7170899" y="5703157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53" name="Group 53"/>
          <p:cNvGrpSpPr/>
          <p:nvPr/>
        </p:nvGrpSpPr>
        <p:grpSpPr>
          <a:xfrm>
            <a:off x="6661813" y="5510641"/>
            <a:ext cx="408873" cy="408873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060977" y="7227350"/>
            <a:ext cx="408873" cy="408873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589012" y="8913793"/>
            <a:ext cx="408873" cy="408873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-1749595" y="4242390"/>
            <a:ext cx="6785458" cy="995362"/>
            <a:chOff x="0" y="0"/>
            <a:chExt cx="9047278" cy="1327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47278" cy="1327150"/>
            </a:xfrm>
            <a:custGeom>
              <a:avLst/>
              <a:gdLst/>
              <a:ahLst/>
              <a:cxnLst/>
              <a:rect l="l" t="t" r="r" b="b"/>
              <a:pathLst>
                <a:path w="9047278" h="1327150">
                  <a:moveTo>
                    <a:pt x="0" y="0"/>
                  </a:moveTo>
                  <a:lnTo>
                    <a:pt x="9047278" y="0"/>
                  </a:lnTo>
                  <a:lnTo>
                    <a:pt x="9047278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047278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Regionaalsed üksused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1643133" y="8356252"/>
            <a:ext cx="0" cy="1930748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9" name="Freeform 9"/>
          <p:cNvSpPr/>
          <p:nvPr/>
        </p:nvSpPr>
        <p:spPr>
          <a:xfrm>
            <a:off x="2355826" y="1347342"/>
            <a:ext cx="11483398" cy="7739455"/>
          </a:xfrm>
          <a:custGeom>
            <a:avLst/>
            <a:gdLst/>
            <a:ahLst/>
            <a:cxnLst/>
            <a:rect l="l" t="t" r="r" b="b"/>
            <a:pathLst>
              <a:path w="11483398" h="7739455">
                <a:moveTo>
                  <a:pt x="0" y="0"/>
                </a:moveTo>
                <a:lnTo>
                  <a:pt x="11483397" y="0"/>
                </a:lnTo>
                <a:lnTo>
                  <a:pt x="11483397" y="7739455"/>
                </a:lnTo>
                <a:lnTo>
                  <a:pt x="0" y="7739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0" name="Group 10"/>
          <p:cNvGrpSpPr/>
          <p:nvPr/>
        </p:nvGrpSpPr>
        <p:grpSpPr>
          <a:xfrm>
            <a:off x="10012448" y="2503645"/>
            <a:ext cx="876163" cy="477469"/>
            <a:chOff x="0" y="0"/>
            <a:chExt cx="1168218" cy="6366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8218" cy="636626"/>
            </a:xfrm>
            <a:custGeom>
              <a:avLst/>
              <a:gdLst/>
              <a:ahLst/>
              <a:cxnLst/>
              <a:rect l="l" t="t" r="r" b="b"/>
              <a:pathLst>
                <a:path w="1168218" h="636626">
                  <a:moveTo>
                    <a:pt x="0" y="0"/>
                  </a:moveTo>
                  <a:lnTo>
                    <a:pt x="1168218" y="0"/>
                  </a:lnTo>
                  <a:lnTo>
                    <a:pt x="1168218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168218" cy="646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Rakvere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75895" y="4121017"/>
            <a:ext cx="1177354" cy="301936"/>
            <a:chOff x="0" y="0"/>
            <a:chExt cx="1569806" cy="4025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69806" cy="402582"/>
            </a:xfrm>
            <a:custGeom>
              <a:avLst/>
              <a:gdLst/>
              <a:ahLst/>
              <a:cxnLst/>
              <a:rect l="l" t="t" r="r" b="b"/>
              <a:pathLst>
                <a:path w="1569806" h="402582">
                  <a:moveTo>
                    <a:pt x="0" y="0"/>
                  </a:moveTo>
                  <a:lnTo>
                    <a:pt x="1569806" y="0"/>
                  </a:lnTo>
                  <a:lnTo>
                    <a:pt x="1569806" y="402582"/>
                  </a:lnTo>
                  <a:lnTo>
                    <a:pt x="0" y="402582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569806" cy="4121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>
                  <a:solidFill>
                    <a:srgbClr val="2683C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Haapsalu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980455" y="4904945"/>
            <a:ext cx="325159" cy="922436"/>
          </a:xfrm>
          <a:custGeom>
            <a:avLst/>
            <a:gdLst/>
            <a:ahLst/>
            <a:cxnLst/>
            <a:rect l="l" t="t" r="r" b="b"/>
            <a:pathLst>
              <a:path w="325159" h="922436">
                <a:moveTo>
                  <a:pt x="0" y="0"/>
                </a:moveTo>
                <a:lnTo>
                  <a:pt x="325158" y="0"/>
                </a:lnTo>
                <a:lnTo>
                  <a:pt x="325158" y="922436"/>
                </a:lnTo>
                <a:lnTo>
                  <a:pt x="0" y="92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7" name="Group 17"/>
          <p:cNvGrpSpPr/>
          <p:nvPr/>
        </p:nvGrpSpPr>
        <p:grpSpPr>
          <a:xfrm>
            <a:off x="7210468" y="5657595"/>
            <a:ext cx="724477" cy="339572"/>
            <a:chOff x="0" y="0"/>
            <a:chExt cx="965969" cy="4527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5969" cy="452763"/>
            </a:xfrm>
            <a:custGeom>
              <a:avLst/>
              <a:gdLst/>
              <a:ahLst/>
              <a:cxnLst/>
              <a:rect l="l" t="t" r="r" b="b"/>
              <a:pathLst>
                <a:path w="965969" h="452763">
                  <a:moveTo>
                    <a:pt x="0" y="0"/>
                  </a:moveTo>
                  <a:lnTo>
                    <a:pt x="965969" y="0"/>
                  </a:lnTo>
                  <a:lnTo>
                    <a:pt x="965969" y="452763"/>
                  </a:lnTo>
                  <a:lnTo>
                    <a:pt x="0" y="452763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965969" cy="4622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>
                  <a:solidFill>
                    <a:srgbClr val="2683C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Pärnu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878411" y="5217069"/>
            <a:ext cx="310570" cy="881051"/>
          </a:xfrm>
          <a:custGeom>
            <a:avLst/>
            <a:gdLst/>
            <a:ahLst/>
            <a:cxnLst/>
            <a:rect l="l" t="t" r="r" b="b"/>
            <a:pathLst>
              <a:path w="310570" h="881051">
                <a:moveTo>
                  <a:pt x="0" y="0"/>
                </a:moveTo>
                <a:lnTo>
                  <a:pt x="310571" y="0"/>
                </a:lnTo>
                <a:lnTo>
                  <a:pt x="310571" y="881051"/>
                </a:lnTo>
                <a:lnTo>
                  <a:pt x="0" y="881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21" name="Group 21"/>
          <p:cNvGrpSpPr/>
          <p:nvPr/>
        </p:nvGrpSpPr>
        <p:grpSpPr>
          <a:xfrm>
            <a:off x="3117873" y="6039791"/>
            <a:ext cx="1815859" cy="687917"/>
            <a:chOff x="-21049" y="32952"/>
            <a:chExt cx="2421146" cy="917224"/>
          </a:xfrm>
        </p:grpSpPr>
        <p:sp>
          <p:nvSpPr>
            <p:cNvPr id="22" name="Freeform 22"/>
            <p:cNvSpPr/>
            <p:nvPr/>
          </p:nvSpPr>
          <p:spPr>
            <a:xfrm>
              <a:off x="-21049" y="313550"/>
              <a:ext cx="2400097" cy="636626"/>
            </a:xfrm>
            <a:custGeom>
              <a:avLst/>
              <a:gdLst/>
              <a:ahLst/>
              <a:cxnLst/>
              <a:rect l="l" t="t" r="r" b="b"/>
              <a:pathLst>
                <a:path w="2400097" h="636626">
                  <a:moveTo>
                    <a:pt x="0" y="0"/>
                  </a:moveTo>
                  <a:lnTo>
                    <a:pt x="2400097" y="0"/>
                  </a:lnTo>
                  <a:lnTo>
                    <a:pt x="2400097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2952"/>
              <a:ext cx="2400097" cy="646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 dirty="0" err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Kuressaare</a:t>
              </a:r>
              <a:endParaRPr lang="en-US" sz="1500" b="1" dirty="0">
                <a:solidFill>
                  <a:srgbClr val="3B8BB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5575895" y="3198581"/>
            <a:ext cx="325159" cy="922436"/>
          </a:xfrm>
          <a:custGeom>
            <a:avLst/>
            <a:gdLst/>
            <a:ahLst/>
            <a:cxnLst/>
            <a:rect l="l" t="t" r="r" b="b"/>
            <a:pathLst>
              <a:path w="325159" h="922436">
                <a:moveTo>
                  <a:pt x="0" y="0"/>
                </a:moveTo>
                <a:lnTo>
                  <a:pt x="325159" y="0"/>
                </a:lnTo>
                <a:lnTo>
                  <a:pt x="325159" y="922436"/>
                </a:lnTo>
                <a:lnTo>
                  <a:pt x="0" y="92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5" name="Freeform 25"/>
          <p:cNvSpPr/>
          <p:nvPr/>
        </p:nvSpPr>
        <p:spPr>
          <a:xfrm>
            <a:off x="10148566" y="1647012"/>
            <a:ext cx="301963" cy="856633"/>
          </a:xfrm>
          <a:custGeom>
            <a:avLst/>
            <a:gdLst/>
            <a:ahLst/>
            <a:cxnLst/>
            <a:rect l="l" t="t" r="r" b="b"/>
            <a:pathLst>
              <a:path w="301963" h="856633">
                <a:moveTo>
                  <a:pt x="0" y="0"/>
                </a:moveTo>
                <a:lnTo>
                  <a:pt x="301963" y="0"/>
                </a:lnTo>
                <a:lnTo>
                  <a:pt x="301963" y="856633"/>
                </a:lnTo>
                <a:lnTo>
                  <a:pt x="0" y="856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6" name="Freeform 26"/>
          <p:cNvSpPr/>
          <p:nvPr/>
        </p:nvSpPr>
        <p:spPr>
          <a:xfrm>
            <a:off x="7305613" y="1732177"/>
            <a:ext cx="534187" cy="863332"/>
          </a:xfrm>
          <a:custGeom>
            <a:avLst/>
            <a:gdLst/>
            <a:ahLst/>
            <a:cxnLst/>
            <a:rect l="l" t="t" r="r" b="b"/>
            <a:pathLst>
              <a:path w="534187" h="863332">
                <a:moveTo>
                  <a:pt x="0" y="0"/>
                </a:moveTo>
                <a:lnTo>
                  <a:pt x="534187" y="0"/>
                </a:lnTo>
                <a:lnTo>
                  <a:pt x="534187" y="863332"/>
                </a:lnTo>
                <a:lnTo>
                  <a:pt x="0" y="863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27" name="Group 27"/>
          <p:cNvGrpSpPr/>
          <p:nvPr/>
        </p:nvGrpSpPr>
        <p:grpSpPr>
          <a:xfrm>
            <a:off x="7204126" y="2503645"/>
            <a:ext cx="882505" cy="576477"/>
            <a:chOff x="-8456" y="0"/>
            <a:chExt cx="1176674" cy="76863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68218" cy="636626"/>
            </a:xfrm>
            <a:custGeom>
              <a:avLst/>
              <a:gdLst/>
              <a:ahLst/>
              <a:cxnLst/>
              <a:rect l="l" t="t" r="r" b="b"/>
              <a:pathLst>
                <a:path w="1168218" h="636626">
                  <a:moveTo>
                    <a:pt x="0" y="0"/>
                  </a:moveTo>
                  <a:lnTo>
                    <a:pt x="1168218" y="0"/>
                  </a:lnTo>
                  <a:lnTo>
                    <a:pt x="1168218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FCB851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-8456" y="132011"/>
              <a:ext cx="1168218" cy="6366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79"/>
                </a:lnSpc>
              </a:pPr>
              <a:r>
                <a:rPr lang="en-US" sz="1899" b="1" dirty="0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Tallinn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966354" y="1984212"/>
            <a:ext cx="392583" cy="634477"/>
          </a:xfrm>
          <a:custGeom>
            <a:avLst/>
            <a:gdLst/>
            <a:ahLst/>
            <a:cxnLst/>
            <a:rect l="l" t="t" r="r" b="b"/>
            <a:pathLst>
              <a:path w="392583" h="634477">
                <a:moveTo>
                  <a:pt x="0" y="0"/>
                </a:moveTo>
                <a:lnTo>
                  <a:pt x="392583" y="0"/>
                </a:lnTo>
                <a:lnTo>
                  <a:pt x="392583" y="634477"/>
                </a:lnTo>
                <a:lnTo>
                  <a:pt x="0" y="634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1" name="Group 31"/>
          <p:cNvGrpSpPr/>
          <p:nvPr/>
        </p:nvGrpSpPr>
        <p:grpSpPr>
          <a:xfrm>
            <a:off x="11407401" y="2618689"/>
            <a:ext cx="1510489" cy="477469"/>
            <a:chOff x="0" y="0"/>
            <a:chExt cx="2013985" cy="6366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13985" cy="636626"/>
            </a:xfrm>
            <a:custGeom>
              <a:avLst/>
              <a:gdLst/>
              <a:ahLst/>
              <a:cxnLst/>
              <a:rect l="l" t="t" r="r" b="b"/>
              <a:pathLst>
                <a:path w="2013985" h="636626">
                  <a:moveTo>
                    <a:pt x="0" y="0"/>
                  </a:moveTo>
                  <a:lnTo>
                    <a:pt x="2013985" y="0"/>
                  </a:lnTo>
                  <a:lnTo>
                    <a:pt x="2013985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FCB851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2013985" cy="6366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19"/>
                </a:lnSpc>
              </a:pPr>
              <a:r>
                <a:rPr lang="en-US" sz="1599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Kohtla-Järve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773645" y="4271985"/>
            <a:ext cx="5004957" cy="1555396"/>
            <a:chOff x="0" y="0"/>
            <a:chExt cx="1269404" cy="40965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69404" cy="409652"/>
            </a:xfrm>
            <a:custGeom>
              <a:avLst/>
              <a:gdLst/>
              <a:ahLst/>
              <a:cxnLst/>
              <a:rect l="l" t="t" r="r" b="b"/>
              <a:pathLst>
                <a:path w="1269404" h="409652">
                  <a:moveTo>
                    <a:pt x="0" y="0"/>
                  </a:moveTo>
                  <a:lnTo>
                    <a:pt x="1269404" y="0"/>
                  </a:lnTo>
                  <a:lnTo>
                    <a:pt x="1269404" y="409652"/>
                  </a:lnTo>
                  <a:lnTo>
                    <a:pt x="0" y="409652"/>
                  </a:lnTo>
                  <a:close/>
                </a:path>
              </a:pathLst>
            </a:custGeom>
            <a:solidFill>
              <a:srgbClr val="FEFEFE"/>
            </a:solidFill>
            <a:ln w="19050" cap="sq">
              <a:solidFill>
                <a:srgbClr val="808080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1269404" cy="485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8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917890" y="4503800"/>
            <a:ext cx="5004957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Lisaks rakenduskõrgharidusele korraldame ka kutseõpet teistes Eesti piirkondades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AutoShape 4"/>
          <p:cNvSpPr/>
          <p:nvPr/>
        </p:nvSpPr>
        <p:spPr>
          <a:xfrm rot="25847">
            <a:off x="17025920" y="547688"/>
            <a:ext cx="1266861" cy="0"/>
          </a:xfrm>
          <a:prstGeom prst="line">
            <a:avLst/>
          </a:prstGeom>
          <a:ln w="9525" cap="rnd">
            <a:solidFill>
              <a:srgbClr val="1CAD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5" name="Freeform 5"/>
          <p:cNvSpPr/>
          <p:nvPr/>
        </p:nvSpPr>
        <p:spPr>
          <a:xfrm>
            <a:off x="4063102" y="-274944"/>
            <a:ext cx="18281308" cy="10561944"/>
          </a:xfrm>
          <a:custGeom>
            <a:avLst/>
            <a:gdLst/>
            <a:ahLst/>
            <a:cxnLst/>
            <a:rect l="l" t="t" r="r" b="b"/>
            <a:pathLst>
              <a:path w="18281308" h="10561944">
                <a:moveTo>
                  <a:pt x="0" y="0"/>
                </a:moveTo>
                <a:lnTo>
                  <a:pt x="18281308" y="0"/>
                </a:lnTo>
                <a:lnTo>
                  <a:pt x="18281308" y="10561944"/>
                </a:lnTo>
                <a:lnTo>
                  <a:pt x="0" y="10561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10" b="-6710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2443163" cy="870920"/>
          </a:xfrm>
          <a:custGeom>
            <a:avLst/>
            <a:gdLst/>
            <a:ahLst/>
            <a:cxnLst/>
            <a:rect l="l" t="t" r="r" b="b"/>
            <a:pathLst>
              <a:path w="12443163" h="870920">
                <a:moveTo>
                  <a:pt x="0" y="0"/>
                </a:moveTo>
                <a:lnTo>
                  <a:pt x="12443163" y="0"/>
                </a:lnTo>
                <a:lnTo>
                  <a:pt x="12443163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4883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2" name="Group 12"/>
          <p:cNvGrpSpPr/>
          <p:nvPr/>
        </p:nvGrpSpPr>
        <p:grpSpPr>
          <a:xfrm>
            <a:off x="2786345" y="5536727"/>
            <a:ext cx="7804877" cy="2019827"/>
            <a:chOff x="0" y="0"/>
            <a:chExt cx="10406503" cy="26931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74124" cy="2429866"/>
            </a:xfrm>
            <a:custGeom>
              <a:avLst/>
              <a:gdLst/>
              <a:ahLst/>
              <a:cxnLst/>
              <a:rect l="l" t="t" r="r" b="b"/>
              <a:pathLst>
                <a:path w="10374124" h="2429866">
                  <a:moveTo>
                    <a:pt x="0" y="0"/>
                  </a:moveTo>
                  <a:lnTo>
                    <a:pt x="10374124" y="0"/>
                  </a:lnTo>
                  <a:lnTo>
                    <a:pt x="10374124" y="2429866"/>
                  </a:lnTo>
                  <a:lnTo>
                    <a:pt x="0" y="24298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2379" y="425163"/>
              <a:ext cx="10374124" cy="22679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1200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Kohtla-Järvel</a:t>
              </a:r>
              <a:r>
                <a:rPr lang="en-US" sz="2400" dirty="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õpetatavad</a:t>
              </a:r>
              <a:r>
                <a:rPr lang="en-US" sz="2400" dirty="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erialad</a:t>
              </a:r>
              <a:r>
                <a:rPr lang="en-US" sz="2400" dirty="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</a:p>
            <a:p>
              <a:pPr algn="l">
                <a:lnSpc>
                  <a:spcPts val="2879"/>
                </a:lnSpc>
              </a:pPr>
              <a:endParaRPr lang="en-US" sz="2400" dirty="0">
                <a:solidFill>
                  <a:srgbClr val="3B8BB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60070" lvl="1" indent="-342900" algn="l">
                <a:lnSpc>
                  <a:spcPts val="2879"/>
                </a:lnSpc>
                <a:buFontTx/>
                <a:buChar char="-"/>
              </a:pPr>
              <a:r>
                <a:rPr lang="en-US" sz="24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Õde</a:t>
              </a:r>
            </a:p>
            <a:p>
              <a:pPr marL="560070" lvl="1" indent="-342900" algn="l">
                <a:lnSpc>
                  <a:spcPts val="2879"/>
                </a:lnSpc>
                <a:buFontTx/>
                <a:buChar char="-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Hooldustöötaja</a:t>
              </a:r>
              <a:endParaRPr lang="en-US" sz="2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60070" lvl="1" indent="-342900" algn="l">
                <a:lnSpc>
                  <a:spcPts val="2879"/>
                </a:lnSpc>
                <a:buFontTx/>
                <a:buChar char="-"/>
              </a:pPr>
              <a:r>
                <a:rPr lang="en-US" sz="24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Tervisedendus</a:t>
              </a:r>
              <a:endParaRPr lang="en-US" sz="2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816555" y="4031647"/>
            <a:ext cx="4919373" cy="1409167"/>
            <a:chOff x="0" y="0"/>
            <a:chExt cx="6559164" cy="1878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559164" cy="1878889"/>
            </a:xfrm>
            <a:custGeom>
              <a:avLst/>
              <a:gdLst/>
              <a:ahLst/>
              <a:cxnLst/>
              <a:rect l="l" t="t" r="r" b="b"/>
              <a:pathLst>
                <a:path w="6559164" h="1878889">
                  <a:moveTo>
                    <a:pt x="0" y="0"/>
                  </a:moveTo>
                  <a:lnTo>
                    <a:pt x="6559164" y="0"/>
                  </a:lnTo>
                  <a:lnTo>
                    <a:pt x="6559164" y="1878889"/>
                  </a:lnTo>
                  <a:lnTo>
                    <a:pt x="0" y="1878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6559164" cy="1831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Kohtla-Järve struktuuriüksus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flipH="1">
            <a:off x="1643131" y="7318249"/>
            <a:ext cx="0" cy="2978276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19" name="Group 19"/>
          <p:cNvGrpSpPr/>
          <p:nvPr/>
        </p:nvGrpSpPr>
        <p:grpSpPr>
          <a:xfrm>
            <a:off x="2786345" y="3084382"/>
            <a:ext cx="7004495" cy="2452345"/>
            <a:chOff x="0" y="0"/>
            <a:chExt cx="9339327" cy="32697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339327" cy="3269793"/>
            </a:xfrm>
            <a:custGeom>
              <a:avLst/>
              <a:gdLst/>
              <a:ahLst/>
              <a:cxnLst/>
              <a:rect l="l" t="t" r="r" b="b"/>
              <a:pathLst>
                <a:path w="9339327" h="3269793">
                  <a:moveTo>
                    <a:pt x="0" y="0"/>
                  </a:moveTo>
                  <a:lnTo>
                    <a:pt x="9339327" y="0"/>
                  </a:lnTo>
                  <a:lnTo>
                    <a:pt x="9339327" y="3269793"/>
                  </a:lnTo>
                  <a:lnTo>
                    <a:pt x="0" y="32697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9339327" cy="326026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2002</a:t>
              </a:r>
              <a:r>
                <a:rPr lang="en-US" sz="24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alustati õdede koolitamisega Kohtla-Järve Meditsiinikoolis</a:t>
              </a:r>
            </a:p>
            <a:p>
              <a:pPr marL="434340" lvl="1" indent="-217170" algn="l">
                <a:lnSpc>
                  <a:spcPts val="2879"/>
                </a:lnSpc>
              </a:pPr>
              <a:endParaRPr lang="en-US" sz="2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2006 </a:t>
              </a:r>
              <a:r>
                <a:rPr lang="en-US" sz="24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Kohtla-Järve Meditsiinikool sai Tallinna Tervishoiu Kõrgkooli struktuuriüksuseks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9987" y="9382125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6" y="0"/>
                </a:lnTo>
                <a:lnTo>
                  <a:pt x="18028026" y="870919"/>
                </a:lnTo>
                <a:lnTo>
                  <a:pt x="0" y="870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-61379" y="1817449"/>
            <a:ext cx="3389970" cy="995363"/>
            <a:chOff x="0" y="0"/>
            <a:chExt cx="4519960" cy="1327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9960" cy="1327150"/>
            </a:xfrm>
            <a:custGeom>
              <a:avLst/>
              <a:gdLst/>
              <a:ahLst/>
              <a:cxnLst/>
              <a:rect l="l" t="t" r="r" b="b"/>
              <a:pathLst>
                <a:path w="4519960" h="1327150">
                  <a:moveTo>
                    <a:pt x="0" y="0"/>
                  </a:moveTo>
                  <a:lnTo>
                    <a:pt x="4519960" y="0"/>
                  </a:lnTo>
                  <a:lnTo>
                    <a:pt x="4519960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4519960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Struktuur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5394674">
            <a:off x="-1435771" y="7208102"/>
            <a:ext cx="6148279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3104905" y="831894"/>
            <a:ext cx="13681713" cy="8426406"/>
            <a:chOff x="0" y="0"/>
            <a:chExt cx="1545833" cy="9520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5833" cy="952060"/>
            </a:xfrm>
            <a:custGeom>
              <a:avLst/>
              <a:gdLst/>
              <a:ahLst/>
              <a:cxnLst/>
              <a:rect l="l" t="t" r="r" b="b"/>
              <a:pathLst>
                <a:path w="1545833" h="952060">
                  <a:moveTo>
                    <a:pt x="772917" y="0"/>
                  </a:moveTo>
                  <a:cubicBezTo>
                    <a:pt x="346047" y="0"/>
                    <a:pt x="0" y="213126"/>
                    <a:pt x="0" y="476030"/>
                  </a:cubicBezTo>
                  <a:cubicBezTo>
                    <a:pt x="0" y="738934"/>
                    <a:pt x="346047" y="952060"/>
                    <a:pt x="772917" y="952060"/>
                  </a:cubicBezTo>
                  <a:cubicBezTo>
                    <a:pt x="1199787" y="952060"/>
                    <a:pt x="1545833" y="738934"/>
                    <a:pt x="1545833" y="476030"/>
                  </a:cubicBezTo>
                  <a:cubicBezTo>
                    <a:pt x="1545833" y="213126"/>
                    <a:pt x="1199787" y="0"/>
                    <a:pt x="772917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4922" y="79731"/>
              <a:ext cx="1255989" cy="783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57412" y="2315130"/>
            <a:ext cx="3880358" cy="2578297"/>
            <a:chOff x="0" y="0"/>
            <a:chExt cx="1250491" cy="8308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57412" y="5345352"/>
            <a:ext cx="3880358" cy="2578297"/>
            <a:chOff x="0" y="0"/>
            <a:chExt cx="1250491" cy="8308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978550" y="5268587"/>
            <a:ext cx="3995890" cy="2655061"/>
            <a:chOff x="0" y="0"/>
            <a:chExt cx="1250491" cy="8308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78550" y="2238366"/>
            <a:ext cx="3995890" cy="2655061"/>
            <a:chOff x="0" y="0"/>
            <a:chExt cx="1250491" cy="8308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914897" y="2740094"/>
            <a:ext cx="4061728" cy="406172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91C2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316401" y="3794722"/>
            <a:ext cx="3985836" cy="201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Meditsiinitehnilise </a:t>
            </a:r>
          </a:p>
          <a:p>
            <a:pPr algn="l">
              <a:lnSpc>
                <a:spcPts val="3240"/>
              </a:lnSpc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       hariduse keskus</a:t>
            </a:r>
          </a:p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Tervishariduse keskus</a:t>
            </a:r>
          </a:p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Õenduse õppetool</a:t>
            </a:r>
          </a:p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Kutseõppe osakond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551969" y="1407404"/>
            <a:ext cx="2972878" cy="88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Nõunike</a:t>
            </a:r>
            <a:r>
              <a:rPr lang="en-US" sz="2306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kogu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Kõrgkooli</a:t>
            </a:r>
            <a:r>
              <a:rPr lang="en-US" sz="2306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nõukogu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648390" y="7324360"/>
            <a:ext cx="2435073" cy="134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Nõuandev</a:t>
            </a:r>
            <a:r>
              <a:rPr lang="en-US" sz="2306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kogu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Partnerid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Sidusrühmad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682845" y="4555382"/>
            <a:ext cx="2747267" cy="88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Rektoraat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Rektoraadi</a:t>
            </a:r>
            <a:r>
              <a:rPr lang="en-US" sz="2306" dirty="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dirty="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büroo</a:t>
            </a:r>
            <a:endParaRPr lang="en-US" sz="2306" dirty="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323599" y="4618463"/>
            <a:ext cx="2312990" cy="8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9"/>
              </a:lnSpc>
            </a:pPr>
            <a:r>
              <a:rPr lang="en-US" sz="24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Üliõpilas- ja </a:t>
            </a:r>
          </a:p>
          <a:p>
            <a:pPr algn="ctr">
              <a:lnSpc>
                <a:spcPts val="3369"/>
              </a:lnSpc>
            </a:pPr>
            <a:r>
              <a:rPr lang="en-US" sz="24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õpilasesindus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68972" y="3165212"/>
            <a:ext cx="2679812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Haldusstruktuuri-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üksus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637251" y="3165703"/>
            <a:ext cx="2257187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Elukestva õppe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keskus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639840" y="6429078"/>
            <a:ext cx="2252008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Õppeosakond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36589" y="6233815"/>
            <a:ext cx="2492595" cy="765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 dirty="0" err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Infotehnoloogia</a:t>
            </a:r>
            <a:endParaRPr lang="en-US" sz="2200" b="1" dirty="0">
              <a:solidFill>
                <a:srgbClr val="FEFEF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080"/>
              </a:lnSpc>
            </a:pPr>
            <a:r>
              <a:rPr lang="en-US" sz="2200" b="1" dirty="0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dirty="0" err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teenistus</a:t>
            </a:r>
            <a:endParaRPr lang="en-US" sz="2200" b="1" dirty="0">
              <a:solidFill>
                <a:srgbClr val="FEFEF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243272" y="0"/>
            <a:ext cx="7031009" cy="10287000"/>
            <a:chOff x="0" y="0"/>
            <a:chExt cx="937467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681" r="1681"/>
            <a:stretch>
              <a:fillRect/>
            </a:stretch>
          </p:blipFill>
          <p:spPr>
            <a:xfrm>
              <a:off x="0" y="0"/>
              <a:ext cx="9374678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>
            <a:off x="2929914" y="2464159"/>
            <a:ext cx="7780593" cy="7063472"/>
            <a:chOff x="0" y="0"/>
            <a:chExt cx="10374124" cy="94179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74124" cy="9417962"/>
            </a:xfrm>
            <a:custGeom>
              <a:avLst/>
              <a:gdLst/>
              <a:ahLst/>
              <a:cxnLst/>
              <a:rect l="l" t="t" r="r" b="b"/>
              <a:pathLst>
                <a:path w="10374124" h="9417962">
                  <a:moveTo>
                    <a:pt x="0" y="0"/>
                  </a:moveTo>
                  <a:lnTo>
                    <a:pt x="10374124" y="0"/>
                  </a:lnTo>
                  <a:lnTo>
                    <a:pt x="10374124" y="9417962"/>
                  </a:lnTo>
                  <a:lnTo>
                    <a:pt x="0" y="9417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38125"/>
              <a:ext cx="10374124" cy="96560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367"/>
                </a:lnSpc>
              </a:pPr>
              <a:r>
                <a:rPr lang="en-US" sz="31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Terviseteaduse magistriõppe erialad: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kliiniline õendus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terviseõendus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intensiivõendus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vaimse tervise õendus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Õppeaeg 1,5 aastat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2399186" y="3472585"/>
            <a:ext cx="8084635" cy="1980667"/>
            <a:chOff x="0" y="0"/>
            <a:chExt cx="10779514" cy="2640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79514" cy="2640889"/>
            </a:xfrm>
            <a:custGeom>
              <a:avLst/>
              <a:gdLst/>
              <a:ahLst/>
              <a:cxnLst/>
              <a:rect l="l" t="t" r="r" b="b"/>
              <a:pathLst>
                <a:path w="10779514" h="2640889">
                  <a:moveTo>
                    <a:pt x="0" y="0"/>
                  </a:moveTo>
                  <a:lnTo>
                    <a:pt x="10779514" y="0"/>
                  </a:lnTo>
                  <a:lnTo>
                    <a:pt x="10779514" y="2640889"/>
                  </a:lnTo>
                  <a:lnTo>
                    <a:pt x="0" y="2640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0779514" cy="2593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Magistriõppe õppekava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98" y="9525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2010" b="1289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-395658" y="-91306"/>
            <a:ext cx="18078285" cy="11256065"/>
            <a:chOff x="0" y="0"/>
            <a:chExt cx="24104380" cy="15008087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14969987" y="0"/>
              <a:ext cx="9134393" cy="15008087"/>
              <a:chOff x="0" y="0"/>
              <a:chExt cx="1804325" cy="29645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3073949" y="1787453"/>
            <a:ext cx="7780593" cy="7063472"/>
            <a:chOff x="0" y="0"/>
            <a:chExt cx="10374124" cy="94179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74124" cy="9417962"/>
            </a:xfrm>
            <a:custGeom>
              <a:avLst/>
              <a:gdLst/>
              <a:ahLst/>
              <a:cxnLst/>
              <a:rect l="l" t="t" r="r" b="b"/>
              <a:pathLst>
                <a:path w="10374124" h="9417962">
                  <a:moveTo>
                    <a:pt x="0" y="0"/>
                  </a:moveTo>
                  <a:lnTo>
                    <a:pt x="10374124" y="0"/>
                  </a:lnTo>
                  <a:lnTo>
                    <a:pt x="10374124" y="9417962"/>
                  </a:lnTo>
                  <a:lnTo>
                    <a:pt x="0" y="9417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0374124" cy="94179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42925" lvl="1" indent="-271462" algn="l">
                <a:lnSpc>
                  <a:spcPts val="3600"/>
                </a:lnSpc>
              </a:pPr>
              <a:endParaRPr/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Õde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Ämmaemand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4,5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Optometrist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Farmatseut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 aastat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Hambatehnik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Tegevusterapeut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4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Tervisedendus</a:t>
              </a:r>
              <a:r>
                <a:rPr lang="en-US" sz="3000">
                  <a:solidFill>
                    <a:srgbClr val="2683C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 aastat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2399186" y="3472585"/>
            <a:ext cx="8084635" cy="1980667"/>
            <a:chOff x="0" y="0"/>
            <a:chExt cx="10779514" cy="2640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9514" cy="2640889"/>
            </a:xfrm>
            <a:custGeom>
              <a:avLst/>
              <a:gdLst/>
              <a:ahLst/>
              <a:cxnLst/>
              <a:rect l="l" t="t" r="r" b="b"/>
              <a:pathLst>
                <a:path w="10779514" h="2640889">
                  <a:moveTo>
                    <a:pt x="0" y="0"/>
                  </a:moveTo>
                  <a:lnTo>
                    <a:pt x="10779514" y="0"/>
                  </a:lnTo>
                  <a:lnTo>
                    <a:pt x="10779514" y="2640889"/>
                  </a:lnTo>
                  <a:lnTo>
                    <a:pt x="0" y="2640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0779514" cy="2593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Rakenduskõrgharidusõppe õppekavad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651</Words>
  <Application>Microsoft Office PowerPoint</Application>
  <PresentationFormat>Custom</PresentationFormat>
  <Paragraphs>223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Montserrat Medium</vt:lpstr>
      <vt:lpstr>Montserrat Bold</vt:lpstr>
      <vt:lpstr>Arial</vt:lpstr>
      <vt:lpstr>Montserrat</vt:lpstr>
      <vt:lpstr>Montserrat Light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TALLINNA TERVISHOIU Kõrgkool</dc:title>
  <dc:creator>Eva-Liisa Eirand</dc:creator>
  <cp:lastModifiedBy>Eva-Liisa Eirand</cp:lastModifiedBy>
  <cp:revision>10</cp:revision>
  <dcterms:created xsi:type="dcterms:W3CDTF">2006-08-16T00:00:00Z</dcterms:created>
  <dcterms:modified xsi:type="dcterms:W3CDTF">2025-08-22T08:43:39Z</dcterms:modified>
  <dc:identifier>DAGgI4LDDJg</dc:identifier>
</cp:coreProperties>
</file>