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67275" cy="42794238"/>
  <p:notesSz cx="7004050" cy="9290050"/>
  <p:defaultTextStyle>
    <a:defPPr>
      <a:defRPr lang="en-US"/>
    </a:defPPr>
    <a:lvl1pPr marL="0" algn="l" defTabSz="4174556" rtl="0" eaLnBrk="1" latinLnBrk="0" hangingPunct="1">
      <a:defRPr sz="8200" kern="1200">
        <a:solidFill>
          <a:schemeClr val="tx1"/>
        </a:solidFill>
        <a:latin typeface="+mn-lt"/>
        <a:ea typeface="+mn-ea"/>
        <a:cs typeface="+mn-cs"/>
      </a:defRPr>
    </a:lvl1pPr>
    <a:lvl2pPr marL="2087278" algn="l" defTabSz="4174556" rtl="0" eaLnBrk="1" latinLnBrk="0" hangingPunct="1">
      <a:defRPr sz="8200" kern="1200">
        <a:solidFill>
          <a:schemeClr val="tx1"/>
        </a:solidFill>
        <a:latin typeface="+mn-lt"/>
        <a:ea typeface="+mn-ea"/>
        <a:cs typeface="+mn-cs"/>
      </a:defRPr>
    </a:lvl2pPr>
    <a:lvl3pPr marL="4174556" algn="l" defTabSz="4174556" rtl="0" eaLnBrk="1" latinLnBrk="0" hangingPunct="1">
      <a:defRPr sz="8200" kern="1200">
        <a:solidFill>
          <a:schemeClr val="tx1"/>
        </a:solidFill>
        <a:latin typeface="+mn-lt"/>
        <a:ea typeface="+mn-ea"/>
        <a:cs typeface="+mn-cs"/>
      </a:defRPr>
    </a:lvl3pPr>
    <a:lvl4pPr marL="6261834" algn="l" defTabSz="4174556" rtl="0" eaLnBrk="1" latinLnBrk="0" hangingPunct="1">
      <a:defRPr sz="8200" kern="1200">
        <a:solidFill>
          <a:schemeClr val="tx1"/>
        </a:solidFill>
        <a:latin typeface="+mn-lt"/>
        <a:ea typeface="+mn-ea"/>
        <a:cs typeface="+mn-cs"/>
      </a:defRPr>
    </a:lvl4pPr>
    <a:lvl5pPr marL="8349113" algn="l" defTabSz="4174556" rtl="0" eaLnBrk="1" latinLnBrk="0" hangingPunct="1">
      <a:defRPr sz="8200" kern="1200">
        <a:solidFill>
          <a:schemeClr val="tx1"/>
        </a:solidFill>
        <a:latin typeface="+mn-lt"/>
        <a:ea typeface="+mn-ea"/>
        <a:cs typeface="+mn-cs"/>
      </a:defRPr>
    </a:lvl5pPr>
    <a:lvl6pPr marL="10436390" algn="l" defTabSz="4174556" rtl="0" eaLnBrk="1" latinLnBrk="0" hangingPunct="1">
      <a:defRPr sz="8200" kern="1200">
        <a:solidFill>
          <a:schemeClr val="tx1"/>
        </a:solidFill>
        <a:latin typeface="+mn-lt"/>
        <a:ea typeface="+mn-ea"/>
        <a:cs typeface="+mn-cs"/>
      </a:defRPr>
    </a:lvl6pPr>
    <a:lvl7pPr marL="12523668" algn="l" defTabSz="4174556" rtl="0" eaLnBrk="1" latinLnBrk="0" hangingPunct="1">
      <a:defRPr sz="8200" kern="1200">
        <a:solidFill>
          <a:schemeClr val="tx1"/>
        </a:solidFill>
        <a:latin typeface="+mn-lt"/>
        <a:ea typeface="+mn-ea"/>
        <a:cs typeface="+mn-cs"/>
      </a:defRPr>
    </a:lvl7pPr>
    <a:lvl8pPr marL="14610946" algn="l" defTabSz="4174556" rtl="0" eaLnBrk="1" latinLnBrk="0" hangingPunct="1">
      <a:defRPr sz="8200" kern="1200">
        <a:solidFill>
          <a:schemeClr val="tx1"/>
        </a:solidFill>
        <a:latin typeface="+mn-lt"/>
        <a:ea typeface="+mn-ea"/>
        <a:cs typeface="+mn-cs"/>
      </a:defRPr>
    </a:lvl8pPr>
    <a:lvl9pPr marL="16698224" algn="l" defTabSz="4174556"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79">
          <p15:clr>
            <a:srgbClr val="A4A3A4"/>
          </p15:clr>
        </p15:guide>
        <p15:guide id="2" pos="953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p:scale>
          <a:sx n="30" d="100"/>
          <a:sy n="30" d="100"/>
        </p:scale>
        <p:origin x="2622" y="-852"/>
      </p:cViewPr>
      <p:guideLst>
        <p:guide orient="horz" pos="13479"/>
        <p:guide pos="9533"/>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00E9-4837-BAF2-40CC16C9A1F3}"/>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00E9-4837-BAF2-40CC16C9A1F3}"/>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00E9-4837-BAF2-40CC16C9A1F3}"/>
            </c:ext>
          </c:extLst>
        </c:ser>
        <c:dLbls>
          <c:showLegendKey val="0"/>
          <c:showVal val="0"/>
          <c:showCatName val="0"/>
          <c:showSerName val="0"/>
          <c:showPercent val="0"/>
          <c:showBubbleSize val="0"/>
        </c:dLbls>
        <c:gapWidth val="150"/>
        <c:axId val="93736960"/>
        <c:axId val="93738496"/>
      </c:barChart>
      <c:catAx>
        <c:axId val="93736960"/>
        <c:scaling>
          <c:orientation val="minMax"/>
        </c:scaling>
        <c:delete val="0"/>
        <c:axPos val="b"/>
        <c:numFmt formatCode="General" sourceLinked="0"/>
        <c:majorTickMark val="out"/>
        <c:minorTickMark val="none"/>
        <c:tickLblPos val="nextTo"/>
        <c:crossAx val="93738496"/>
        <c:crosses val="autoZero"/>
        <c:auto val="1"/>
        <c:lblAlgn val="ctr"/>
        <c:lblOffset val="100"/>
        <c:noMultiLvlLbl val="0"/>
      </c:catAx>
      <c:valAx>
        <c:axId val="93738496"/>
        <c:scaling>
          <c:orientation val="minMax"/>
        </c:scaling>
        <c:delete val="0"/>
        <c:axPos val="l"/>
        <c:majorGridlines/>
        <c:numFmt formatCode="General" sourceLinked="1"/>
        <c:majorTickMark val="out"/>
        <c:minorTickMark val="none"/>
        <c:tickLblPos val="nextTo"/>
        <c:crossAx val="9373696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ectangle 10"/>
          <p:cNvSpPr/>
          <p:nvPr userDrawn="1"/>
        </p:nvSpPr>
        <p:spPr>
          <a:xfrm>
            <a:off x="29426517" y="0"/>
            <a:ext cx="840758" cy="427942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10" name="Rectangle 9"/>
          <p:cNvSpPr/>
          <p:nvPr userDrawn="1"/>
        </p:nvSpPr>
        <p:spPr>
          <a:xfrm>
            <a:off x="0" y="0"/>
            <a:ext cx="840758" cy="427942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7" name="Rectangle 6"/>
          <p:cNvSpPr/>
          <p:nvPr userDrawn="1"/>
        </p:nvSpPr>
        <p:spPr>
          <a:xfrm>
            <a:off x="0" y="0"/>
            <a:ext cx="30267275" cy="534927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8" name="Rectangle 7"/>
          <p:cNvSpPr/>
          <p:nvPr userDrawn="1"/>
        </p:nvSpPr>
        <p:spPr>
          <a:xfrm>
            <a:off x="0" y="37444959"/>
            <a:ext cx="30267275" cy="534927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364" y="1713754"/>
            <a:ext cx="27240548" cy="7132373"/>
          </a:xfrm>
          <a:prstGeom prst="rect">
            <a:avLst/>
          </a:prstGeom>
        </p:spPr>
        <p:txBody>
          <a:bodyPr vert="horz" lIns="417456" tIns="208727" rIns="417456" bIns="208727" rtlCol="0" anchor="ctr">
            <a:normAutofit/>
          </a:bodyPr>
          <a:lstStyle/>
          <a:p>
            <a:r>
              <a:rPr lang="en-US" dirty="0"/>
              <a:t>Click to edit Master title style</a:t>
            </a:r>
          </a:p>
        </p:txBody>
      </p:sp>
      <p:sp>
        <p:nvSpPr>
          <p:cNvPr id="3" name="Text Placeholder 2"/>
          <p:cNvSpPr>
            <a:spLocks noGrp="1"/>
          </p:cNvSpPr>
          <p:nvPr>
            <p:ph type="body" idx="1"/>
          </p:nvPr>
        </p:nvSpPr>
        <p:spPr>
          <a:xfrm>
            <a:off x="1513364" y="9985326"/>
            <a:ext cx="27240548" cy="28242219"/>
          </a:xfrm>
          <a:prstGeom prst="rect">
            <a:avLst/>
          </a:prstGeom>
        </p:spPr>
        <p:txBody>
          <a:bodyPr vert="horz" lIns="417456" tIns="208727" rIns="417456" bIns="20872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513364" y="39663922"/>
            <a:ext cx="7062364" cy="2278397"/>
          </a:xfrm>
          <a:prstGeom prst="rect">
            <a:avLst/>
          </a:prstGeom>
        </p:spPr>
        <p:txBody>
          <a:bodyPr vert="horz" lIns="417456" tIns="208727" rIns="417456" bIns="208727" rtlCol="0" anchor="ctr"/>
          <a:lstStyle>
            <a:lvl1pPr algn="l">
              <a:defRPr sz="5500">
                <a:solidFill>
                  <a:schemeClr val="tx1">
                    <a:tint val="75000"/>
                  </a:schemeClr>
                </a:solidFill>
              </a:defRPr>
            </a:lvl1pPr>
          </a:lstStyle>
          <a:p>
            <a:fld id="{985D6BDF-9D0E-4E2B-85B8-D8F4790360C9}" type="datetimeFigureOut">
              <a:rPr lang="en-US" smtClean="0"/>
              <a:t>4/27/2025</a:t>
            </a:fld>
            <a:endParaRPr lang="en-US" dirty="0"/>
          </a:p>
        </p:txBody>
      </p:sp>
      <p:sp>
        <p:nvSpPr>
          <p:cNvPr id="5" name="Footer Placeholder 4"/>
          <p:cNvSpPr>
            <a:spLocks noGrp="1"/>
          </p:cNvSpPr>
          <p:nvPr>
            <p:ph type="ftr" sz="quarter" idx="3"/>
          </p:nvPr>
        </p:nvSpPr>
        <p:spPr>
          <a:xfrm>
            <a:off x="10341319" y="39663922"/>
            <a:ext cx="9584637" cy="2278397"/>
          </a:xfrm>
          <a:prstGeom prst="rect">
            <a:avLst/>
          </a:prstGeom>
        </p:spPr>
        <p:txBody>
          <a:bodyPr vert="horz" lIns="417456" tIns="208727" rIns="417456" bIns="208727" rtlCol="0" anchor="ctr"/>
          <a:lstStyle>
            <a:lvl1pPr algn="ctr">
              <a:defRPr sz="5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691547" y="39663922"/>
            <a:ext cx="7062364" cy="2278397"/>
          </a:xfrm>
          <a:prstGeom prst="rect">
            <a:avLst/>
          </a:prstGeom>
        </p:spPr>
        <p:txBody>
          <a:bodyPr vert="horz" lIns="417456" tIns="208727" rIns="417456" bIns="208727" rtlCol="0" anchor="ctr"/>
          <a:lstStyle>
            <a:lvl1pPr algn="r">
              <a:defRPr sz="55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174556" rtl="0" eaLnBrk="1" latinLnBrk="0" hangingPunct="1">
        <a:spcBef>
          <a:spcPct val="0"/>
        </a:spcBef>
        <a:buNone/>
        <a:defRPr sz="7600" kern="1200">
          <a:solidFill>
            <a:schemeClr val="tx1"/>
          </a:solidFill>
          <a:latin typeface="+mj-lt"/>
          <a:ea typeface="+mj-ea"/>
          <a:cs typeface="+mj-cs"/>
        </a:defRPr>
      </a:lvl1pPr>
    </p:titleStyle>
    <p:bodyStyle>
      <a:lvl1pPr marL="434850"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1pPr>
      <a:lvl2pPr marL="869699"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2pPr>
      <a:lvl3pPr marL="1304549"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1739398"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4pPr>
      <a:lvl5pPr marL="2174248"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5pPr>
      <a:lvl6pPr marL="11480029"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67307"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54585"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1863"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74556" rtl="0" eaLnBrk="1" latinLnBrk="0" hangingPunct="1">
        <a:defRPr sz="8200" kern="1200">
          <a:solidFill>
            <a:schemeClr val="tx1"/>
          </a:solidFill>
          <a:latin typeface="+mn-lt"/>
          <a:ea typeface="+mn-ea"/>
          <a:cs typeface="+mn-cs"/>
        </a:defRPr>
      </a:lvl1pPr>
      <a:lvl2pPr marL="2087278" algn="l" defTabSz="4174556" rtl="0" eaLnBrk="1" latinLnBrk="0" hangingPunct="1">
        <a:defRPr sz="8200" kern="1200">
          <a:solidFill>
            <a:schemeClr val="tx1"/>
          </a:solidFill>
          <a:latin typeface="+mn-lt"/>
          <a:ea typeface="+mn-ea"/>
          <a:cs typeface="+mn-cs"/>
        </a:defRPr>
      </a:lvl2pPr>
      <a:lvl3pPr marL="4174556" algn="l" defTabSz="4174556" rtl="0" eaLnBrk="1" latinLnBrk="0" hangingPunct="1">
        <a:defRPr sz="8200" kern="1200">
          <a:solidFill>
            <a:schemeClr val="tx1"/>
          </a:solidFill>
          <a:latin typeface="+mn-lt"/>
          <a:ea typeface="+mn-ea"/>
          <a:cs typeface="+mn-cs"/>
        </a:defRPr>
      </a:lvl3pPr>
      <a:lvl4pPr marL="6261834" algn="l" defTabSz="4174556" rtl="0" eaLnBrk="1" latinLnBrk="0" hangingPunct="1">
        <a:defRPr sz="8200" kern="1200">
          <a:solidFill>
            <a:schemeClr val="tx1"/>
          </a:solidFill>
          <a:latin typeface="+mn-lt"/>
          <a:ea typeface="+mn-ea"/>
          <a:cs typeface="+mn-cs"/>
        </a:defRPr>
      </a:lvl4pPr>
      <a:lvl5pPr marL="8349113" algn="l" defTabSz="4174556" rtl="0" eaLnBrk="1" latinLnBrk="0" hangingPunct="1">
        <a:defRPr sz="8200" kern="1200">
          <a:solidFill>
            <a:schemeClr val="tx1"/>
          </a:solidFill>
          <a:latin typeface="+mn-lt"/>
          <a:ea typeface="+mn-ea"/>
          <a:cs typeface="+mn-cs"/>
        </a:defRPr>
      </a:lvl5pPr>
      <a:lvl6pPr marL="10436390" algn="l" defTabSz="4174556" rtl="0" eaLnBrk="1" latinLnBrk="0" hangingPunct="1">
        <a:defRPr sz="8200" kern="1200">
          <a:solidFill>
            <a:schemeClr val="tx1"/>
          </a:solidFill>
          <a:latin typeface="+mn-lt"/>
          <a:ea typeface="+mn-ea"/>
          <a:cs typeface="+mn-cs"/>
        </a:defRPr>
      </a:lvl6pPr>
      <a:lvl7pPr marL="12523668" algn="l" defTabSz="4174556" rtl="0" eaLnBrk="1" latinLnBrk="0" hangingPunct="1">
        <a:defRPr sz="8200" kern="1200">
          <a:solidFill>
            <a:schemeClr val="tx1"/>
          </a:solidFill>
          <a:latin typeface="+mn-lt"/>
          <a:ea typeface="+mn-ea"/>
          <a:cs typeface="+mn-cs"/>
        </a:defRPr>
      </a:lvl7pPr>
      <a:lvl8pPr marL="14610946" algn="l" defTabSz="4174556" rtl="0" eaLnBrk="1" latinLnBrk="0" hangingPunct="1">
        <a:defRPr sz="8200" kern="1200">
          <a:solidFill>
            <a:schemeClr val="tx1"/>
          </a:solidFill>
          <a:latin typeface="+mn-lt"/>
          <a:ea typeface="+mn-ea"/>
          <a:cs typeface="+mn-cs"/>
        </a:defRPr>
      </a:lvl8pPr>
      <a:lvl9pPr marL="16698224" algn="l" defTabSz="4174556"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chart" Target="../charts/char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4570801" y="84189"/>
            <a:ext cx="21117102" cy="3217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3940" tIns="434850" rIns="173940" bIns="43485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600" b="1" dirty="0">
                <a:solidFill>
                  <a:schemeClr val="accent3">
                    <a:lumMod val="20000"/>
                    <a:lumOff val="80000"/>
                  </a:schemeClr>
                </a:solidFill>
                <a:latin typeface="+mn-lt"/>
              </a:rPr>
              <a:t>Template Provided By Genigraphics – 800.790.4001</a:t>
            </a:r>
          </a:p>
          <a:p>
            <a:pPr algn="ctr" eaLnBrk="1" hangingPunct="1"/>
            <a:r>
              <a:rPr lang="en-US" sz="76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4570801" y="3120414"/>
            <a:ext cx="21117102" cy="2228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3940" tIns="173940" rIns="173940" bIns="173940"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600" dirty="0">
                <a:solidFill>
                  <a:schemeClr val="accent3">
                    <a:lumMod val="20000"/>
                    <a:lumOff val="80000"/>
                  </a:schemeClr>
                </a:solidFill>
                <a:latin typeface="+mn-lt"/>
              </a:rPr>
              <a:t>John Smith, MD</a:t>
            </a:r>
            <a:r>
              <a:rPr lang="en-US" sz="4600" baseline="30000" dirty="0">
                <a:solidFill>
                  <a:schemeClr val="accent3">
                    <a:lumMod val="20000"/>
                    <a:lumOff val="80000"/>
                  </a:schemeClr>
                </a:solidFill>
                <a:latin typeface="+mn-lt"/>
              </a:rPr>
              <a:t>1</a:t>
            </a:r>
            <a:r>
              <a:rPr lang="en-US" sz="4600" dirty="0">
                <a:solidFill>
                  <a:schemeClr val="accent3">
                    <a:lumMod val="20000"/>
                    <a:lumOff val="80000"/>
                  </a:schemeClr>
                </a:solidFill>
                <a:latin typeface="+mn-lt"/>
              </a:rPr>
              <a:t>; Jane Doe, PhD</a:t>
            </a:r>
            <a:r>
              <a:rPr lang="en-US" sz="4600" baseline="30000" dirty="0">
                <a:solidFill>
                  <a:schemeClr val="accent3">
                    <a:lumMod val="20000"/>
                    <a:lumOff val="80000"/>
                  </a:schemeClr>
                </a:solidFill>
                <a:latin typeface="+mn-lt"/>
              </a:rPr>
              <a:t>2</a:t>
            </a:r>
            <a:r>
              <a:rPr lang="en-US" sz="4600" dirty="0">
                <a:solidFill>
                  <a:schemeClr val="accent3">
                    <a:lumMod val="20000"/>
                    <a:lumOff val="80000"/>
                  </a:schemeClr>
                </a:solidFill>
                <a:latin typeface="+mn-lt"/>
              </a:rPr>
              <a:t>; Frederick Jones, MD, PhD</a:t>
            </a:r>
            <a:r>
              <a:rPr lang="en-US" sz="4600" baseline="30000" dirty="0">
                <a:solidFill>
                  <a:schemeClr val="accent3">
                    <a:lumMod val="20000"/>
                    <a:lumOff val="80000"/>
                  </a:schemeClr>
                </a:solidFill>
                <a:latin typeface="+mn-lt"/>
              </a:rPr>
              <a:t>1,2</a:t>
            </a:r>
          </a:p>
          <a:p>
            <a:pPr algn="ctr" eaLnBrk="1" hangingPunct="1"/>
            <a:r>
              <a:rPr lang="en-US" sz="4600" baseline="30000" dirty="0">
                <a:solidFill>
                  <a:schemeClr val="accent3">
                    <a:lumMod val="20000"/>
                    <a:lumOff val="80000"/>
                  </a:schemeClr>
                </a:solidFill>
                <a:latin typeface="+mn-lt"/>
              </a:rPr>
              <a:t>1</a:t>
            </a:r>
            <a:r>
              <a:rPr lang="en-US" sz="4600" dirty="0">
                <a:solidFill>
                  <a:schemeClr val="accent3">
                    <a:lumMod val="20000"/>
                    <a:lumOff val="80000"/>
                  </a:schemeClr>
                </a:solidFill>
                <a:latin typeface="+mn-lt"/>
              </a:rPr>
              <a:t>University of Affiliation, </a:t>
            </a:r>
            <a:r>
              <a:rPr lang="en-US" sz="4600" baseline="30000" dirty="0">
                <a:solidFill>
                  <a:schemeClr val="accent3">
                    <a:lumMod val="20000"/>
                    <a:lumOff val="80000"/>
                  </a:schemeClr>
                </a:solidFill>
                <a:latin typeface="+mn-lt"/>
              </a:rPr>
              <a:t>2</a:t>
            </a:r>
            <a:r>
              <a:rPr lang="en-US" sz="4600" dirty="0">
                <a:solidFill>
                  <a:schemeClr val="accent3">
                    <a:lumMod val="20000"/>
                    <a:lumOff val="80000"/>
                  </a:schemeClr>
                </a:solidFill>
                <a:latin typeface="+mn-lt"/>
              </a:rPr>
              <a:t>Medical Center of Affiliation</a:t>
            </a:r>
          </a:p>
        </p:txBody>
      </p:sp>
      <p:sp>
        <p:nvSpPr>
          <p:cNvPr id="24" name="TextBox 23"/>
          <p:cNvSpPr txBox="1"/>
          <p:nvPr/>
        </p:nvSpPr>
        <p:spPr>
          <a:xfrm>
            <a:off x="1261136" y="39049741"/>
            <a:ext cx="3286643" cy="2395637"/>
          </a:xfrm>
          <a:prstGeom prst="rect">
            <a:avLst/>
          </a:prstGeom>
          <a:solidFill>
            <a:schemeClr val="accent1">
              <a:lumMod val="40000"/>
              <a:lumOff val="60000"/>
            </a:schemeClr>
          </a:solidFill>
        </p:spPr>
        <p:txBody>
          <a:bodyPr wrap="none" lIns="86970" tIns="43485" rIns="86970" bIns="43485" rtlCol="0">
            <a:spAutoFit/>
          </a:bodyPr>
          <a:lstStyle/>
          <a:p>
            <a:r>
              <a:rPr lang="en-US" sz="3000" dirty="0"/>
              <a:t>&lt;your name&gt;</a:t>
            </a:r>
          </a:p>
          <a:p>
            <a:r>
              <a:rPr lang="en-US" sz="3000" dirty="0"/>
              <a:t>&lt;your organization&gt;</a:t>
            </a:r>
          </a:p>
          <a:p>
            <a:r>
              <a:rPr lang="en-US" sz="3000" dirty="0"/>
              <a:t>Email:</a:t>
            </a:r>
          </a:p>
          <a:p>
            <a:r>
              <a:rPr lang="en-US" sz="3000" dirty="0"/>
              <a:t>Website:</a:t>
            </a:r>
          </a:p>
          <a:p>
            <a:r>
              <a:rPr lang="en-US" sz="3000" dirty="0"/>
              <a:t>Phone:</a:t>
            </a:r>
          </a:p>
        </p:txBody>
      </p:sp>
      <p:sp>
        <p:nvSpPr>
          <p:cNvPr id="25" name="TextBox 24"/>
          <p:cNvSpPr txBox="1"/>
          <p:nvPr/>
        </p:nvSpPr>
        <p:spPr>
          <a:xfrm>
            <a:off x="1261136" y="37890733"/>
            <a:ext cx="2385859" cy="918816"/>
          </a:xfrm>
          <a:prstGeom prst="rect">
            <a:avLst/>
          </a:prstGeom>
          <a:noFill/>
        </p:spPr>
        <p:txBody>
          <a:bodyPr wrap="none" lIns="86970" tIns="43485" rIns="86970" bIns="43485" rtlCol="0">
            <a:spAutoFit/>
          </a:bodyPr>
          <a:lstStyle/>
          <a:p>
            <a:r>
              <a:rPr lang="en-US" sz="5400" b="1" dirty="0"/>
              <a:t>Contact</a:t>
            </a:r>
          </a:p>
        </p:txBody>
      </p:sp>
      <p:sp>
        <p:nvSpPr>
          <p:cNvPr id="26" name="TextBox 25"/>
          <p:cNvSpPr txBox="1"/>
          <p:nvPr/>
        </p:nvSpPr>
        <p:spPr>
          <a:xfrm>
            <a:off x="15133638" y="39049741"/>
            <a:ext cx="13452122" cy="2852949"/>
          </a:xfrm>
          <a:prstGeom prst="rect">
            <a:avLst/>
          </a:prstGeom>
          <a:noFill/>
        </p:spPr>
        <p:txBody>
          <a:bodyPr wrap="square" lIns="86970" tIns="86970" rIns="86970" bIns="86970" numCol="1" spcCol="434850" rtlCol="0">
            <a:noAutofit/>
          </a:bodyPr>
          <a:lstStyle/>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endParaRPr lang="en-US" sz="1600" dirty="0"/>
          </a:p>
        </p:txBody>
      </p:sp>
      <p:sp>
        <p:nvSpPr>
          <p:cNvPr id="27" name="TextBox 26"/>
          <p:cNvSpPr txBox="1"/>
          <p:nvPr/>
        </p:nvSpPr>
        <p:spPr>
          <a:xfrm>
            <a:off x="15133638" y="37890733"/>
            <a:ext cx="3325668" cy="918816"/>
          </a:xfrm>
          <a:prstGeom prst="rect">
            <a:avLst/>
          </a:prstGeom>
          <a:noFill/>
        </p:spPr>
        <p:txBody>
          <a:bodyPr wrap="none" lIns="86970" tIns="43485" rIns="86970" bIns="43485" rtlCol="0">
            <a:spAutoFit/>
          </a:bodyPr>
          <a:lstStyle/>
          <a:p>
            <a:r>
              <a:rPr lang="en-US" sz="5400" b="1" dirty="0"/>
              <a:t>References</a:t>
            </a:r>
          </a:p>
        </p:txBody>
      </p:sp>
      <p:sp>
        <p:nvSpPr>
          <p:cNvPr id="15" name="Text Box 194"/>
          <p:cNvSpPr txBox="1">
            <a:spLocks noChangeArrowheads="1"/>
          </p:cNvSpPr>
          <p:nvPr/>
        </p:nvSpPr>
        <p:spPr bwMode="auto">
          <a:xfrm>
            <a:off x="10929850" y="17385160"/>
            <a:ext cx="8407576" cy="10507904"/>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Results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a:p>
            <a:pPr eaLnBrk="1" hangingPunct="1"/>
            <a:endParaRPr lang="en-US" sz="3000" dirty="0">
              <a:latin typeface="Calibri" pitchFamily="34" charset="0"/>
            </a:endParaRPr>
          </a:p>
          <a:p>
            <a:pPr eaLnBrk="1" hangingPunct="1"/>
            <a:r>
              <a:rPr lang="en-US" sz="3000" dirty="0">
                <a:latin typeface="Calibri" pitchFamily="34" charset="0"/>
              </a:rPr>
              <a:t>Speaking of Results, yours will look better if you remember to run a spell-check on your poster! After you’ve added your content click on </a:t>
            </a:r>
            <a:r>
              <a:rPr lang="en-US" sz="3000" b="1" dirty="0">
                <a:latin typeface="Calibri" pitchFamily="34" charset="0"/>
              </a:rPr>
              <a:t>Review</a:t>
            </a:r>
            <a:r>
              <a:rPr lang="en-US" sz="3000" dirty="0">
                <a:latin typeface="Calibri" pitchFamily="34" charset="0"/>
              </a:rPr>
              <a:t>, </a:t>
            </a:r>
            <a:r>
              <a:rPr lang="en-US" sz="3000" b="1" dirty="0">
                <a:latin typeface="Calibri" pitchFamily="34" charset="0"/>
              </a:rPr>
              <a:t>Spelling</a:t>
            </a:r>
            <a:r>
              <a:rPr lang="en-US" sz="3000" dirty="0">
                <a:latin typeface="Calibri" pitchFamily="34" charset="0"/>
              </a:rPr>
              <a:t>, or press F7.</a:t>
            </a:r>
          </a:p>
        </p:txBody>
      </p:sp>
      <p:sp>
        <p:nvSpPr>
          <p:cNvPr id="33" name="Rectangle 32"/>
          <p:cNvSpPr/>
          <p:nvPr/>
        </p:nvSpPr>
        <p:spPr>
          <a:xfrm>
            <a:off x="1478237" y="6259603"/>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0929850" y="7132373"/>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Methods and Materials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4" name="Rectangle 33"/>
          <p:cNvSpPr/>
          <p:nvPr/>
        </p:nvSpPr>
        <p:spPr>
          <a:xfrm>
            <a:off x="10929850" y="6240826"/>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20178184" y="17385160"/>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Discussion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5" name="Rectangle 34"/>
          <p:cNvSpPr/>
          <p:nvPr/>
        </p:nvSpPr>
        <p:spPr>
          <a:xfrm>
            <a:off x="20178184" y="16493613"/>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Discussion</a:t>
            </a:r>
          </a:p>
        </p:txBody>
      </p:sp>
      <p:sp>
        <p:nvSpPr>
          <p:cNvPr id="14" name="Text Box 193"/>
          <p:cNvSpPr txBox="1">
            <a:spLocks noChangeArrowheads="1"/>
          </p:cNvSpPr>
          <p:nvPr/>
        </p:nvSpPr>
        <p:spPr bwMode="auto">
          <a:xfrm>
            <a:off x="20178184" y="27637946"/>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Conclusions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6" name="Rectangle 35"/>
          <p:cNvSpPr/>
          <p:nvPr/>
        </p:nvSpPr>
        <p:spPr>
          <a:xfrm>
            <a:off x="20178184" y="26746399"/>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1763839099"/>
              </p:ext>
            </p:extLst>
          </p:nvPr>
        </p:nvGraphicFramePr>
        <p:xfrm>
          <a:off x="10959350" y="29696630"/>
          <a:ext cx="8407576" cy="6463709"/>
        </p:xfrm>
        <a:graphic>
          <a:graphicData uri="http://schemas.openxmlformats.org/drawingml/2006/table">
            <a:tbl>
              <a:tblPr firstRow="1" bandRow="1">
                <a:tableStyleId>{F5AB1C69-6EDB-4FF4-983F-18BD219EF322}</a:tableStyleId>
              </a:tblPr>
              <a:tblGrid>
                <a:gridCol w="2101894">
                  <a:extLst>
                    <a:ext uri="{9D8B030D-6E8A-4147-A177-3AD203B41FA5}">
                      <a16:colId xmlns:a16="http://schemas.microsoft.com/office/drawing/2014/main" val="20000"/>
                    </a:ext>
                  </a:extLst>
                </a:gridCol>
                <a:gridCol w="2101894">
                  <a:extLst>
                    <a:ext uri="{9D8B030D-6E8A-4147-A177-3AD203B41FA5}">
                      <a16:colId xmlns:a16="http://schemas.microsoft.com/office/drawing/2014/main" val="20001"/>
                    </a:ext>
                  </a:extLst>
                </a:gridCol>
                <a:gridCol w="2101894">
                  <a:extLst>
                    <a:ext uri="{9D8B030D-6E8A-4147-A177-3AD203B41FA5}">
                      <a16:colId xmlns:a16="http://schemas.microsoft.com/office/drawing/2014/main" val="20002"/>
                    </a:ext>
                  </a:extLst>
                </a:gridCol>
                <a:gridCol w="2101894">
                  <a:extLst>
                    <a:ext uri="{9D8B030D-6E8A-4147-A177-3AD203B41FA5}">
                      <a16:colId xmlns:a16="http://schemas.microsoft.com/office/drawing/2014/main" val="20003"/>
                    </a:ext>
                  </a:extLst>
                </a:gridCol>
              </a:tblGrid>
              <a:tr h="923387">
                <a:tc>
                  <a:txBody>
                    <a:bodyPr/>
                    <a:lstStyle/>
                    <a:p>
                      <a:endParaRPr lang="en-US" sz="3100" dirty="0"/>
                    </a:p>
                  </a:txBody>
                  <a:tcPr marL="84076" marR="84076" marT="44577" marB="44577" anchor="ctr">
                    <a:solidFill>
                      <a:schemeClr val="accent1">
                        <a:lumMod val="75000"/>
                      </a:schemeClr>
                    </a:solidFill>
                  </a:tcPr>
                </a:tc>
                <a:tc>
                  <a:txBody>
                    <a:bodyPr/>
                    <a:lstStyle/>
                    <a:p>
                      <a:pPr algn="ctr"/>
                      <a:r>
                        <a:rPr lang="en-US" sz="3100" dirty="0"/>
                        <a:t>Heading</a:t>
                      </a:r>
                    </a:p>
                  </a:txBody>
                  <a:tcPr marL="84076" marR="84076" marT="44577" marB="44577" anchor="ctr">
                    <a:solidFill>
                      <a:schemeClr val="accent1">
                        <a:lumMod val="75000"/>
                      </a:schemeClr>
                    </a:solidFill>
                  </a:tcPr>
                </a:tc>
                <a:tc>
                  <a:txBody>
                    <a:bodyPr/>
                    <a:lstStyle/>
                    <a:p>
                      <a:pPr algn="ctr"/>
                      <a:r>
                        <a:rPr lang="en-US" sz="3100" dirty="0"/>
                        <a:t>Heading</a:t>
                      </a:r>
                    </a:p>
                  </a:txBody>
                  <a:tcPr marL="84076" marR="84076" marT="44577" marB="44577" anchor="ctr">
                    <a:solidFill>
                      <a:schemeClr val="accent1">
                        <a:lumMod val="75000"/>
                      </a:schemeClr>
                    </a:solidFill>
                  </a:tcPr>
                </a:tc>
                <a:tc>
                  <a:txBody>
                    <a:bodyPr/>
                    <a:lstStyle/>
                    <a:p>
                      <a:pPr algn="ctr"/>
                      <a:r>
                        <a:rPr lang="en-US" sz="3100" dirty="0"/>
                        <a:t>Heading</a:t>
                      </a:r>
                    </a:p>
                  </a:txBody>
                  <a:tcPr marL="84076" marR="84076" marT="44577" marB="44577" anchor="ctr">
                    <a:solidFill>
                      <a:schemeClr val="accent1">
                        <a:lumMod val="75000"/>
                      </a:schemeClr>
                    </a:solidFill>
                  </a:tcPr>
                </a:tc>
                <a:extLst>
                  <a:ext uri="{0D108BD9-81ED-4DB2-BD59-A6C34878D82A}">
                    <a16:rowId xmlns:a16="http://schemas.microsoft.com/office/drawing/2014/main" val="10000"/>
                  </a:ext>
                </a:extLst>
              </a:tr>
              <a:tr h="923387">
                <a:tc>
                  <a:txBody>
                    <a:bodyPr/>
                    <a:lstStyle/>
                    <a:p>
                      <a:r>
                        <a:rPr lang="en-US" sz="3100" dirty="0"/>
                        <a:t>Item</a:t>
                      </a:r>
                    </a:p>
                  </a:txBody>
                  <a:tcPr marL="84076" marR="84076" marT="44577" marB="44577" anchor="ctr"/>
                </a:tc>
                <a:tc>
                  <a:txBody>
                    <a:bodyPr/>
                    <a:lstStyle/>
                    <a:p>
                      <a:pPr algn="ctr"/>
                      <a:r>
                        <a:rPr lang="en-US" sz="3100" dirty="0"/>
                        <a:t>800</a:t>
                      </a:r>
                    </a:p>
                  </a:txBody>
                  <a:tcPr marL="84076" marR="84076" marT="44577" marB="44577" anchor="ctr"/>
                </a:tc>
                <a:tc>
                  <a:txBody>
                    <a:bodyPr/>
                    <a:lstStyle/>
                    <a:p>
                      <a:pPr algn="ctr"/>
                      <a:r>
                        <a:rPr lang="en-US" sz="3100" dirty="0"/>
                        <a:t>790</a:t>
                      </a:r>
                    </a:p>
                  </a:txBody>
                  <a:tcPr marL="84076" marR="84076" marT="44577" marB="44577" anchor="ctr"/>
                </a:tc>
                <a:tc>
                  <a:txBody>
                    <a:bodyPr/>
                    <a:lstStyle/>
                    <a:p>
                      <a:pPr algn="ctr"/>
                      <a:r>
                        <a:rPr lang="en-US" sz="3100" dirty="0"/>
                        <a:t>4001</a:t>
                      </a:r>
                    </a:p>
                  </a:txBody>
                  <a:tcPr marL="84076" marR="84076" marT="44577" marB="44577" anchor="ctr"/>
                </a:tc>
                <a:extLst>
                  <a:ext uri="{0D108BD9-81ED-4DB2-BD59-A6C34878D82A}">
                    <a16:rowId xmlns:a16="http://schemas.microsoft.com/office/drawing/2014/main" val="10001"/>
                  </a:ext>
                </a:extLst>
              </a:tr>
              <a:tr h="923387">
                <a:tc>
                  <a:txBody>
                    <a:bodyPr/>
                    <a:lstStyle/>
                    <a:p>
                      <a:r>
                        <a:rPr lang="en-US" sz="3100" dirty="0"/>
                        <a:t>Item</a:t>
                      </a:r>
                    </a:p>
                  </a:txBody>
                  <a:tcPr marL="84076" marR="84076" marT="44577" marB="44577" anchor="ctr"/>
                </a:tc>
                <a:tc>
                  <a:txBody>
                    <a:bodyPr/>
                    <a:lstStyle/>
                    <a:p>
                      <a:pPr algn="ctr"/>
                      <a:r>
                        <a:rPr lang="en-US" sz="3100" dirty="0"/>
                        <a:t>356</a:t>
                      </a:r>
                    </a:p>
                  </a:txBody>
                  <a:tcPr marL="84076" marR="84076" marT="44577" marB="44577" anchor="ctr"/>
                </a:tc>
                <a:tc>
                  <a:txBody>
                    <a:bodyPr/>
                    <a:lstStyle/>
                    <a:p>
                      <a:pPr algn="ctr"/>
                      <a:r>
                        <a:rPr lang="en-US" sz="3100" dirty="0"/>
                        <a:t>856</a:t>
                      </a:r>
                    </a:p>
                  </a:txBody>
                  <a:tcPr marL="84076" marR="84076" marT="44577" marB="44577" anchor="ctr"/>
                </a:tc>
                <a:tc>
                  <a:txBody>
                    <a:bodyPr/>
                    <a:lstStyle/>
                    <a:p>
                      <a:pPr algn="ctr"/>
                      <a:r>
                        <a:rPr lang="en-US" sz="3100" dirty="0"/>
                        <a:t>290</a:t>
                      </a:r>
                    </a:p>
                  </a:txBody>
                  <a:tcPr marL="84076" marR="84076" marT="44577" marB="44577" anchor="ctr"/>
                </a:tc>
                <a:extLst>
                  <a:ext uri="{0D108BD9-81ED-4DB2-BD59-A6C34878D82A}">
                    <a16:rowId xmlns:a16="http://schemas.microsoft.com/office/drawing/2014/main" val="10002"/>
                  </a:ext>
                </a:extLst>
              </a:tr>
              <a:tr h="923387">
                <a:tc>
                  <a:txBody>
                    <a:bodyPr/>
                    <a:lstStyle/>
                    <a:p>
                      <a:r>
                        <a:rPr lang="en-US" sz="3100" dirty="0"/>
                        <a:t>Item</a:t>
                      </a:r>
                    </a:p>
                  </a:txBody>
                  <a:tcPr marL="84076" marR="84076" marT="44577" marB="44577" anchor="ctr"/>
                </a:tc>
                <a:tc>
                  <a:txBody>
                    <a:bodyPr/>
                    <a:lstStyle/>
                    <a:p>
                      <a:pPr algn="ctr"/>
                      <a:r>
                        <a:rPr lang="en-US" sz="3100" dirty="0"/>
                        <a:t>228</a:t>
                      </a:r>
                    </a:p>
                  </a:txBody>
                  <a:tcPr marL="84076" marR="84076" marT="44577" marB="44577" anchor="ctr"/>
                </a:tc>
                <a:tc>
                  <a:txBody>
                    <a:bodyPr/>
                    <a:lstStyle/>
                    <a:p>
                      <a:pPr algn="ctr"/>
                      <a:r>
                        <a:rPr lang="en-US" sz="3100" dirty="0"/>
                        <a:t>134</a:t>
                      </a:r>
                    </a:p>
                  </a:txBody>
                  <a:tcPr marL="84076" marR="84076" marT="44577" marB="44577" anchor="ctr"/>
                </a:tc>
                <a:tc>
                  <a:txBody>
                    <a:bodyPr/>
                    <a:lstStyle/>
                    <a:p>
                      <a:pPr algn="ctr"/>
                      <a:r>
                        <a:rPr lang="en-US" sz="3100" dirty="0"/>
                        <a:t>238</a:t>
                      </a:r>
                    </a:p>
                  </a:txBody>
                  <a:tcPr marL="84076" marR="84076" marT="44577" marB="44577" anchor="ctr"/>
                </a:tc>
                <a:extLst>
                  <a:ext uri="{0D108BD9-81ED-4DB2-BD59-A6C34878D82A}">
                    <a16:rowId xmlns:a16="http://schemas.microsoft.com/office/drawing/2014/main" val="10003"/>
                  </a:ext>
                </a:extLst>
              </a:tr>
              <a:tr h="923387">
                <a:tc>
                  <a:txBody>
                    <a:bodyPr/>
                    <a:lstStyle/>
                    <a:p>
                      <a:r>
                        <a:rPr lang="en-US" sz="3100" dirty="0"/>
                        <a:t>Item</a:t>
                      </a:r>
                    </a:p>
                  </a:txBody>
                  <a:tcPr marL="84076" marR="84076" marT="44577" marB="44577" anchor="ctr"/>
                </a:tc>
                <a:tc>
                  <a:txBody>
                    <a:bodyPr/>
                    <a:lstStyle/>
                    <a:p>
                      <a:pPr algn="ctr"/>
                      <a:r>
                        <a:rPr lang="en-US" sz="3100" dirty="0"/>
                        <a:t>954</a:t>
                      </a:r>
                    </a:p>
                  </a:txBody>
                  <a:tcPr marL="84076" marR="84076" marT="44577" marB="44577" anchor="ctr"/>
                </a:tc>
                <a:tc>
                  <a:txBody>
                    <a:bodyPr/>
                    <a:lstStyle/>
                    <a:p>
                      <a:pPr algn="ctr"/>
                      <a:r>
                        <a:rPr lang="en-US" sz="3100" dirty="0"/>
                        <a:t>875</a:t>
                      </a:r>
                    </a:p>
                  </a:txBody>
                  <a:tcPr marL="84076" marR="84076" marT="44577" marB="44577" anchor="ctr"/>
                </a:tc>
                <a:tc>
                  <a:txBody>
                    <a:bodyPr/>
                    <a:lstStyle/>
                    <a:p>
                      <a:pPr algn="ctr"/>
                      <a:r>
                        <a:rPr lang="en-US" sz="3100" dirty="0"/>
                        <a:t>976</a:t>
                      </a:r>
                    </a:p>
                  </a:txBody>
                  <a:tcPr marL="84076" marR="84076" marT="44577" marB="44577" anchor="ctr"/>
                </a:tc>
                <a:extLst>
                  <a:ext uri="{0D108BD9-81ED-4DB2-BD59-A6C34878D82A}">
                    <a16:rowId xmlns:a16="http://schemas.microsoft.com/office/drawing/2014/main" val="10004"/>
                  </a:ext>
                </a:extLst>
              </a:tr>
              <a:tr h="923387">
                <a:tc>
                  <a:txBody>
                    <a:bodyPr/>
                    <a:lstStyle/>
                    <a:p>
                      <a:r>
                        <a:rPr lang="en-US" sz="3100" dirty="0"/>
                        <a:t>Item</a:t>
                      </a:r>
                    </a:p>
                  </a:txBody>
                  <a:tcPr marL="84076" marR="84076" marT="44577" marB="44577" anchor="ctr"/>
                </a:tc>
                <a:tc>
                  <a:txBody>
                    <a:bodyPr/>
                    <a:lstStyle/>
                    <a:p>
                      <a:pPr algn="ctr"/>
                      <a:r>
                        <a:rPr lang="en-US" sz="3100" dirty="0"/>
                        <a:t>324</a:t>
                      </a:r>
                    </a:p>
                  </a:txBody>
                  <a:tcPr marL="84076" marR="84076" marT="44577" marB="44577" anchor="ctr"/>
                </a:tc>
                <a:tc>
                  <a:txBody>
                    <a:bodyPr/>
                    <a:lstStyle/>
                    <a:p>
                      <a:pPr algn="ctr"/>
                      <a:r>
                        <a:rPr lang="en-US" sz="3100" dirty="0"/>
                        <a:t>325</a:t>
                      </a:r>
                    </a:p>
                  </a:txBody>
                  <a:tcPr marL="84076" marR="84076" marT="44577" marB="44577" anchor="ctr"/>
                </a:tc>
                <a:tc>
                  <a:txBody>
                    <a:bodyPr/>
                    <a:lstStyle/>
                    <a:p>
                      <a:pPr algn="ctr"/>
                      <a:r>
                        <a:rPr lang="en-US" sz="3100" dirty="0"/>
                        <a:t>301</a:t>
                      </a:r>
                    </a:p>
                  </a:txBody>
                  <a:tcPr marL="84076" marR="84076" marT="44577" marB="44577" anchor="ctr"/>
                </a:tc>
                <a:extLst>
                  <a:ext uri="{0D108BD9-81ED-4DB2-BD59-A6C34878D82A}">
                    <a16:rowId xmlns:a16="http://schemas.microsoft.com/office/drawing/2014/main" val="10005"/>
                  </a:ext>
                </a:extLst>
              </a:tr>
              <a:tr h="923387">
                <a:tc>
                  <a:txBody>
                    <a:bodyPr/>
                    <a:lstStyle/>
                    <a:p>
                      <a:r>
                        <a:rPr lang="en-US" sz="3100" dirty="0"/>
                        <a:t>Item</a:t>
                      </a:r>
                    </a:p>
                  </a:txBody>
                  <a:tcPr marL="84076" marR="84076" marT="44577" marB="44577" anchor="ctr"/>
                </a:tc>
                <a:tc>
                  <a:txBody>
                    <a:bodyPr/>
                    <a:lstStyle/>
                    <a:p>
                      <a:pPr algn="ctr"/>
                      <a:r>
                        <a:rPr lang="en-US" sz="3100" dirty="0"/>
                        <a:t>199</a:t>
                      </a:r>
                    </a:p>
                  </a:txBody>
                  <a:tcPr marL="84076" marR="84076" marT="44577" marB="44577" anchor="ctr"/>
                </a:tc>
                <a:tc>
                  <a:txBody>
                    <a:bodyPr/>
                    <a:lstStyle/>
                    <a:p>
                      <a:pPr algn="ctr"/>
                      <a:r>
                        <a:rPr lang="en-US" sz="3100" dirty="0"/>
                        <a:t>137</a:t>
                      </a:r>
                    </a:p>
                  </a:txBody>
                  <a:tcPr marL="84076" marR="84076" marT="44577" marB="44577" anchor="ctr"/>
                </a:tc>
                <a:tc>
                  <a:txBody>
                    <a:bodyPr/>
                    <a:lstStyle/>
                    <a:p>
                      <a:pPr algn="ctr"/>
                      <a:r>
                        <a:rPr lang="en-US" sz="3100" dirty="0"/>
                        <a:t>186</a:t>
                      </a:r>
                    </a:p>
                  </a:txBody>
                  <a:tcPr marL="84076" marR="84076" marT="44577" marB="44577" anchor="ctr"/>
                </a:tc>
                <a:extLst>
                  <a:ext uri="{0D108BD9-81ED-4DB2-BD59-A6C34878D82A}">
                    <a16:rowId xmlns:a16="http://schemas.microsoft.com/office/drawing/2014/main" val="10006"/>
                  </a:ext>
                </a:extLst>
              </a:tr>
            </a:tbl>
          </a:graphicData>
        </a:graphic>
      </p:graphicFrame>
      <mc:AlternateContent xmlns:mc="http://schemas.openxmlformats.org/markup-compatibility/2006">
        <mc:Choice xmlns:a14="http://schemas.microsoft.com/office/drawing/2010/main" Requires="a14">
          <p:sp>
            <p:nvSpPr>
              <p:cNvPr id="11" name="Text Box 190"/>
              <p:cNvSpPr txBox="1">
                <a:spLocks noChangeArrowheads="1"/>
              </p:cNvSpPr>
              <p:nvPr/>
            </p:nvSpPr>
            <p:spPr bwMode="auto">
              <a:xfrm>
                <a:off x="1478237" y="7179612"/>
                <a:ext cx="8407576" cy="15155908"/>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b="1" dirty="0">
                    <a:latin typeface="+mn-lt"/>
                  </a:rPr>
                  <a:t>Genigraphics®</a:t>
                </a:r>
                <a:r>
                  <a:rPr lang="en-US" sz="3000" dirty="0">
                    <a:latin typeface="+mn-lt"/>
                  </a:rPr>
                  <a:t> has provided this template to assist in preparation of a medical or scientific research poster. The dimensions are set to A0 international paper size (46.8” high by 33.1” wide) but prints can be scaled up or down in size to any dimension with the same aspect ratio. For example, if you order an A1 poster (33.1” high by 23.4” wide) using this template, we will print the file at 70.6% of its original size. </a:t>
                </a:r>
                <a:r>
                  <a:rPr lang="en-US" sz="3000" b="1" dirty="0">
                    <a:latin typeface="+mn-lt"/>
                  </a:rPr>
                  <a:t>The most critical factor is that your template and poster dimensions must be proportional:</a:t>
                </a:r>
              </a:p>
              <a:p>
                <a:pPr eaLnBrk="1" hangingPunct="1"/>
                <a:endParaRPr lang="en-US" sz="30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000" b="1" i="1">
                              <a:latin typeface="Cambria Math" panose="02040503050406030204" pitchFamily="18" charset="0"/>
                            </a:rPr>
                          </m:ctrlPr>
                        </m:boxPr>
                        <m:e>
                          <m:f>
                            <m:fPr>
                              <m:ctrlPr>
                                <a:rPr lang="en-US" sz="3000" b="1" i="1">
                                  <a:latin typeface="Cambria Math" panose="02040503050406030204" pitchFamily="18" charset="0"/>
                                </a:rPr>
                              </m:ctrlPr>
                            </m:fPr>
                            <m:num>
                              <m:r>
                                <a:rPr lang="en-US" sz="3000" b="1" i="1">
                                  <a:latin typeface="Cambria Math"/>
                                </a:rPr>
                                <m:t>𝒕𝒆𝒎𝒑𝒍𝒂𝒕𝒆</m:t>
                              </m:r>
                              <m:r>
                                <a:rPr lang="en-US" sz="3000" b="1" i="1">
                                  <a:latin typeface="Cambria Math"/>
                                </a:rPr>
                                <m:t> </m:t>
                              </m:r>
                              <m:r>
                                <a:rPr lang="en-US" sz="3000" b="1" i="1">
                                  <a:latin typeface="Cambria Math"/>
                                </a:rPr>
                                <m:t>𝒉𝒆𝒊𝒈𝒉𝒕</m:t>
                              </m:r>
                            </m:num>
                            <m:den>
                              <m:r>
                                <a:rPr lang="en-US" sz="3000" b="1" i="1">
                                  <a:latin typeface="Cambria Math"/>
                                </a:rPr>
                                <m:t>𝒕𝒆𝒎𝒑𝒍𝒂𝒕𝒆</m:t>
                              </m:r>
                              <m:r>
                                <a:rPr lang="en-US" sz="3000" b="1" i="1">
                                  <a:latin typeface="Cambria Math"/>
                                </a:rPr>
                                <m:t> </m:t>
                              </m:r>
                              <m:r>
                                <a:rPr lang="en-US" sz="3000" b="1" i="1">
                                  <a:latin typeface="Cambria Math"/>
                                </a:rPr>
                                <m:t>𝒘𝒊𝒅𝒕𝒉</m:t>
                              </m:r>
                            </m:den>
                          </m:f>
                        </m:e>
                      </m:box>
                      <m:r>
                        <a:rPr lang="en-US" sz="3000" b="1" i="1">
                          <a:latin typeface="Cambria Math"/>
                        </a:rPr>
                        <m:t> = </m:t>
                      </m:r>
                      <m:box>
                        <m:boxPr>
                          <m:ctrlPr>
                            <a:rPr lang="en-US" sz="3000" b="1" i="1">
                              <a:latin typeface="Cambria Math" panose="02040503050406030204" pitchFamily="18" charset="0"/>
                            </a:rPr>
                          </m:ctrlPr>
                        </m:boxPr>
                        <m:e>
                          <m:f>
                            <m:fPr>
                              <m:ctrlPr>
                                <a:rPr lang="en-US" sz="3000" b="1" i="1">
                                  <a:latin typeface="Cambria Math" panose="02040503050406030204" pitchFamily="18" charset="0"/>
                                </a:rPr>
                              </m:ctrlPr>
                            </m:fPr>
                            <m:num>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𝒉𝒆𝒊𝒈𝒉𝒕</m:t>
                              </m:r>
                            </m:num>
                            <m:den>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𝒘𝒊𝒅𝒕𝒉</m:t>
                              </m:r>
                            </m:den>
                          </m:f>
                        </m:e>
                      </m:box>
                    </m:oMath>
                  </m:oMathPara>
                </a14:m>
                <a:endParaRPr lang="en-US" sz="3000" b="1" dirty="0">
                  <a:latin typeface="+mn-lt"/>
                </a:endParaRPr>
              </a:p>
              <a:p>
                <a:pPr eaLnBrk="1" hangingPunct="1"/>
                <a:endParaRPr lang="en-US" sz="3000" dirty="0">
                  <a:latin typeface="+mn-lt"/>
                </a:endParaRPr>
              </a:p>
              <a:p>
                <a:pPr eaLnBrk="1" hangingPunct="1"/>
                <a:r>
                  <a:rPr lang="en-US" sz="3000" dirty="0">
                    <a:latin typeface="+mn-lt"/>
                  </a:rPr>
                  <a:t>Order your poster from Genigraphics and we will perform a free design review and advise you if we see anything that may be a concern for printing. We’ll even help tidy things up.</a:t>
                </a:r>
              </a:p>
              <a:p>
                <a:pPr eaLnBrk="1" hangingPunct="1"/>
                <a:endParaRPr lang="en-US" sz="3000" dirty="0">
                  <a:latin typeface="+mn-lt"/>
                </a:endParaRPr>
              </a:p>
              <a:p>
                <a:pPr eaLnBrk="1" hangingPunct="1"/>
                <a:r>
                  <a:rPr lang="en-US" sz="30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11" name="Text Box 190"/>
              <p:cNvSpPr txBox="1">
                <a:spLocks noRot="1" noChangeAspect="1" noMove="1" noResize="1" noEditPoints="1" noAdjustHandles="1" noChangeArrowheads="1" noChangeShapeType="1" noTextEdit="1"/>
              </p:cNvSpPr>
              <p:nvPr/>
            </p:nvSpPr>
            <p:spPr bwMode="auto">
              <a:xfrm>
                <a:off x="1478237" y="7179612"/>
                <a:ext cx="8407576" cy="15155908"/>
              </a:xfrm>
              <a:prstGeom prst="rect">
                <a:avLst/>
              </a:prstGeom>
              <a:blipFill>
                <a:blip r:embed="rId2"/>
                <a:stretch>
                  <a:fillRect l="-579" r="-1447"/>
                </a:stretch>
              </a:blipFill>
              <a:ln w="12700">
                <a:solidFill>
                  <a:schemeClr val="accent1">
                    <a:lumMod val="75000"/>
                  </a:schemeClr>
                </a:solidFill>
              </a:ln>
              <a:effectLst/>
            </p:spPr>
            <p:txBody>
              <a:bodyPr/>
              <a:lstStyle/>
              <a:p>
                <a:r>
                  <a:rPr lang="et-EE">
                    <a:noFill/>
                  </a:rPr>
                  <a:t> </a:t>
                </a:r>
              </a:p>
            </p:txBody>
          </p:sp>
        </mc:Fallback>
      </mc:AlternateContent>
      <p:sp>
        <p:nvSpPr>
          <p:cNvPr id="45" name="Rectangle 44"/>
          <p:cNvSpPr/>
          <p:nvPr/>
        </p:nvSpPr>
        <p:spPr>
          <a:xfrm>
            <a:off x="10929850" y="16493613"/>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1118" y="23296787"/>
            <a:ext cx="7589856" cy="5365565"/>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8294" y="30047016"/>
            <a:ext cx="7812831" cy="5523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478237" y="28959978"/>
            <a:ext cx="3884987"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Label in 24pt Calibri.</a:t>
            </a:r>
          </a:p>
        </p:txBody>
      </p:sp>
      <p:sp>
        <p:nvSpPr>
          <p:cNvPr id="52" name="Text Box 181"/>
          <p:cNvSpPr txBox="1">
            <a:spLocks noChangeArrowheads="1"/>
          </p:cNvSpPr>
          <p:nvPr/>
        </p:nvSpPr>
        <p:spPr bwMode="auto">
          <a:xfrm>
            <a:off x="1586567" y="35810403"/>
            <a:ext cx="3884987"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Label in 24pt Calibri.</a:t>
            </a:r>
          </a:p>
        </p:txBody>
      </p:sp>
      <p:sp>
        <p:nvSpPr>
          <p:cNvPr id="53" name="Text Box 180"/>
          <p:cNvSpPr txBox="1">
            <a:spLocks noChangeArrowheads="1"/>
          </p:cNvSpPr>
          <p:nvPr/>
        </p:nvSpPr>
        <p:spPr bwMode="auto">
          <a:xfrm>
            <a:off x="10782037" y="29119504"/>
            <a:ext cx="3773803"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Table 1.</a:t>
            </a:r>
            <a:r>
              <a:rPr lang="en-US" sz="2400" dirty="0">
                <a:latin typeface="Calibri" pitchFamily="34" charset="0"/>
              </a:rPr>
              <a:t> Label in 24pt Calibri.</a:t>
            </a:r>
          </a:p>
        </p:txBody>
      </p:sp>
      <p:graphicFrame>
        <p:nvGraphicFramePr>
          <p:cNvPr id="3" name="Chart 2"/>
          <p:cNvGraphicFramePr/>
          <p:nvPr>
            <p:extLst>
              <p:ext uri="{D42A27DB-BD31-4B8C-83A1-F6EECF244321}">
                <p14:modId xmlns:p14="http://schemas.microsoft.com/office/powerpoint/2010/main" val="179898658"/>
              </p:ext>
            </p:extLst>
          </p:nvPr>
        </p:nvGraphicFramePr>
        <p:xfrm>
          <a:off x="20211155" y="6686601"/>
          <a:ext cx="8407576" cy="8076380"/>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20040943" y="15156294"/>
            <a:ext cx="3793873"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Chart 1.</a:t>
            </a:r>
            <a:r>
              <a:rPr lang="en-US" sz="2400" dirty="0">
                <a:latin typeface="Calibri" pitchFamily="34" charset="0"/>
              </a:rPr>
              <a:t> Label in 24pt Calibri.</a:t>
            </a:r>
          </a:p>
        </p:txBody>
      </p:sp>
      <p:sp>
        <p:nvSpPr>
          <p:cNvPr id="30" name="Rectangle 265"/>
          <p:cNvSpPr>
            <a:spLocks noChangeAspect="1" noChangeArrowheads="1"/>
          </p:cNvSpPr>
          <p:nvPr/>
        </p:nvSpPr>
        <p:spPr bwMode="auto">
          <a:xfrm>
            <a:off x="840758" y="1515630"/>
            <a:ext cx="2688303" cy="2139712"/>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9717" tIns="39858" rIns="79717" bIns="39858" anchor="ctr"/>
          <a:lstStyle/>
          <a:p>
            <a:pPr algn="ctr" defTabSz="3826073"/>
            <a:r>
              <a:rPr lang="en-US" sz="1900" b="1" dirty="0">
                <a:latin typeface="Calibri" pitchFamily="34" charset="0"/>
              </a:rPr>
              <a:t>REPLACE THIS BOX WITH YOUR ORGANIZATION’S</a:t>
            </a:r>
          </a:p>
          <a:p>
            <a:pPr algn="ctr" defTabSz="3826073"/>
            <a:r>
              <a:rPr lang="en-US" sz="1900" b="1" dirty="0">
                <a:latin typeface="Calibri" pitchFamily="34" charset="0"/>
              </a:rPr>
              <a:t>HIGH RESOLUTION LOGO</a:t>
            </a:r>
          </a:p>
        </p:txBody>
      </p:sp>
      <p:sp>
        <p:nvSpPr>
          <p:cNvPr id="31" name="Rectangle 265"/>
          <p:cNvSpPr>
            <a:spLocks noChangeAspect="1" noChangeArrowheads="1"/>
          </p:cNvSpPr>
          <p:nvPr/>
        </p:nvSpPr>
        <p:spPr bwMode="auto">
          <a:xfrm>
            <a:off x="26736094" y="1515630"/>
            <a:ext cx="2688304" cy="2139712"/>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9717" tIns="39858" rIns="79717" bIns="39858" anchor="ctr"/>
          <a:lstStyle/>
          <a:p>
            <a:pPr algn="ctr" defTabSz="3826073"/>
            <a:r>
              <a:rPr lang="en-US" sz="1900" b="1" dirty="0">
                <a:latin typeface="Calibri" pitchFamily="34" charset="0"/>
              </a:rPr>
              <a:t>REPLACE THIS BOX WITH YOUR ORGANIZATION’S</a:t>
            </a:r>
          </a:p>
          <a:p>
            <a:pPr algn="ctr" defTabSz="3826073"/>
            <a:r>
              <a:rPr lang="en-US" sz="19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2527</TotalTime>
  <Words>976</Words>
  <Application>Microsoft Office PowerPoint</Application>
  <PresentationFormat>Kohandatud</PresentationFormat>
  <Paragraphs>98</Paragraphs>
  <Slides>1</Slides>
  <Notes>0</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1</vt:i4>
      </vt:variant>
    </vt:vector>
  </HeadingPairs>
  <TitlesOfParts>
    <vt:vector size="5" baseType="lpstr">
      <vt:lpstr>Arial</vt:lpstr>
      <vt:lpstr>Calibri</vt:lpstr>
      <vt:lpstr>Cambria Math</vt:lpstr>
      <vt:lpstr>Office Theme</vt:lpstr>
      <vt:lpstr>PowerPointi esitlus</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A0/A1</dc:title>
  <dc:creator>Jay Larson</dc:creator>
  <dc:description>Quality poster printing
www.genigraphics.com
1-800-790-4001</dc:description>
  <cp:lastModifiedBy>Merle Talvik</cp:lastModifiedBy>
  <cp:revision>65</cp:revision>
  <cp:lastPrinted>2013-02-12T02:21:55Z</cp:lastPrinted>
  <dcterms:created xsi:type="dcterms:W3CDTF">2013-02-10T21:14:48Z</dcterms:created>
  <dcterms:modified xsi:type="dcterms:W3CDTF">2025-04-27T19:11:38Z</dcterms:modified>
</cp:coreProperties>
</file>