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Vihi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Vihi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Leht1!$C$6</c:f>
              <c:strCache>
                <c:ptCount val="1"/>
                <c:pt idx="0">
                  <c:v>Põhja-Eesti</c:v>
                </c:pt>
              </c:strCache>
            </c:strRef>
          </c:tx>
          <c:invertIfNegative val="0"/>
          <c:cat>
            <c:multiLvlStrRef>
              <c:f>Leht1!$D$4:$M$5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Leht1!$D$6:$M$6</c:f>
              <c:numCache>
                <c:formatCode>0.0%</c:formatCode>
                <c:ptCount val="10"/>
                <c:pt idx="0">
                  <c:v>0.55000000000000004</c:v>
                </c:pt>
                <c:pt idx="1">
                  <c:v>0.48399999999999999</c:v>
                </c:pt>
                <c:pt idx="2">
                  <c:v>0.48699999999999999</c:v>
                </c:pt>
                <c:pt idx="3">
                  <c:v>0.54</c:v>
                </c:pt>
                <c:pt idx="4">
                  <c:v>0.53500000000000003</c:v>
                </c:pt>
                <c:pt idx="5">
                  <c:v>0.6409999999999999</c:v>
                </c:pt>
                <c:pt idx="6">
                  <c:v>0.58399999999999996</c:v>
                </c:pt>
                <c:pt idx="7">
                  <c:v>0.57600000000000007</c:v>
                </c:pt>
                <c:pt idx="8">
                  <c:v>0.62</c:v>
                </c:pt>
                <c:pt idx="9">
                  <c:v>0.61899999999999999</c:v>
                </c:pt>
              </c:numCache>
            </c:numRef>
          </c:val>
        </c:ser>
        <c:ser>
          <c:idx val="1"/>
          <c:order val="1"/>
          <c:tx>
            <c:strRef>
              <c:f>Leht1!$C$7</c:f>
              <c:strCache>
                <c:ptCount val="1"/>
                <c:pt idx="0">
                  <c:v>Lääne-Eesti</c:v>
                </c:pt>
              </c:strCache>
            </c:strRef>
          </c:tx>
          <c:invertIfNegative val="0"/>
          <c:cat>
            <c:multiLvlStrRef>
              <c:f>Leht1!$D$4:$M$5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Leht1!$D$7:$M$7</c:f>
              <c:numCache>
                <c:formatCode>0.0%</c:formatCode>
                <c:ptCount val="10"/>
                <c:pt idx="0">
                  <c:v>0.04</c:v>
                </c:pt>
                <c:pt idx="1">
                  <c:v>0.161</c:v>
                </c:pt>
                <c:pt idx="2">
                  <c:v>5.1999999999999998E-2</c:v>
                </c:pt>
                <c:pt idx="3">
                  <c:v>3.6000000000000004E-2</c:v>
                </c:pt>
                <c:pt idx="4">
                  <c:v>0.105</c:v>
                </c:pt>
                <c:pt idx="5">
                  <c:v>9.5000000000000001E-2</c:v>
                </c:pt>
                <c:pt idx="6">
                  <c:v>0.153</c:v>
                </c:pt>
                <c:pt idx="7">
                  <c:v>0.11199999999999999</c:v>
                </c:pt>
                <c:pt idx="8">
                  <c:v>0.12</c:v>
                </c:pt>
                <c:pt idx="9">
                  <c:v>0.11900000000000001</c:v>
                </c:pt>
              </c:numCache>
            </c:numRef>
          </c:val>
        </c:ser>
        <c:ser>
          <c:idx val="2"/>
          <c:order val="2"/>
          <c:tx>
            <c:strRef>
              <c:f>Leht1!$C$8</c:f>
              <c:strCache>
                <c:ptCount val="1"/>
                <c:pt idx="0">
                  <c:v>Kesk-Eesti</c:v>
                </c:pt>
              </c:strCache>
            </c:strRef>
          </c:tx>
          <c:invertIfNegative val="0"/>
          <c:cat>
            <c:multiLvlStrRef>
              <c:f>Leht1!$D$4:$M$5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Leht1!$D$8:$M$8</c:f>
              <c:numCache>
                <c:formatCode>0.0%</c:formatCode>
                <c:ptCount val="10"/>
                <c:pt idx="0">
                  <c:v>0.17</c:v>
                </c:pt>
                <c:pt idx="1">
                  <c:v>0.11799999999999999</c:v>
                </c:pt>
                <c:pt idx="2">
                  <c:v>0.22600000000000001</c:v>
                </c:pt>
                <c:pt idx="3">
                  <c:v>0.15</c:v>
                </c:pt>
                <c:pt idx="4">
                  <c:v>0.11599999999999999</c:v>
                </c:pt>
                <c:pt idx="5">
                  <c:v>7.8E-2</c:v>
                </c:pt>
                <c:pt idx="6">
                  <c:v>7.400000000000001E-2</c:v>
                </c:pt>
                <c:pt idx="7">
                  <c:v>0.10300000000000001</c:v>
                </c:pt>
                <c:pt idx="8">
                  <c:v>0.08</c:v>
                </c:pt>
                <c:pt idx="9">
                  <c:v>7.4999999999999997E-2</c:v>
                </c:pt>
              </c:numCache>
            </c:numRef>
          </c:val>
        </c:ser>
        <c:ser>
          <c:idx val="3"/>
          <c:order val="3"/>
          <c:tx>
            <c:strRef>
              <c:f>Leht1!$C$9</c:f>
              <c:strCache>
                <c:ptCount val="1"/>
                <c:pt idx="0">
                  <c:v>Kirde-Eesti</c:v>
                </c:pt>
              </c:strCache>
            </c:strRef>
          </c:tx>
          <c:invertIfNegative val="0"/>
          <c:cat>
            <c:multiLvlStrRef>
              <c:f>Leht1!$D$4:$M$5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Leht1!$D$9:$M$9</c:f>
              <c:numCache>
                <c:formatCode>0.0%</c:formatCode>
                <c:ptCount val="10"/>
                <c:pt idx="0">
                  <c:v>0.21</c:v>
                </c:pt>
                <c:pt idx="1">
                  <c:v>0.215</c:v>
                </c:pt>
                <c:pt idx="2">
                  <c:v>0.20899999999999999</c:v>
                </c:pt>
                <c:pt idx="3">
                  <c:v>0.17199999999999999</c:v>
                </c:pt>
                <c:pt idx="4">
                  <c:v>0.20300000000000001</c:v>
                </c:pt>
                <c:pt idx="5">
                  <c:v>0.126</c:v>
                </c:pt>
                <c:pt idx="6">
                  <c:v>0.10800000000000001</c:v>
                </c:pt>
                <c:pt idx="7">
                  <c:v>9.5000000000000001E-2</c:v>
                </c:pt>
                <c:pt idx="8">
                  <c:v>0.106</c:v>
                </c:pt>
                <c:pt idx="9">
                  <c:v>0.11800000000000001</c:v>
                </c:pt>
              </c:numCache>
            </c:numRef>
          </c:val>
        </c:ser>
        <c:ser>
          <c:idx val="4"/>
          <c:order val="4"/>
          <c:tx>
            <c:strRef>
              <c:f>Leht1!$C$10</c:f>
              <c:strCache>
                <c:ptCount val="1"/>
                <c:pt idx="0">
                  <c:v>Lõuna-Eesti</c:v>
                </c:pt>
              </c:strCache>
            </c:strRef>
          </c:tx>
          <c:invertIfNegative val="0"/>
          <c:cat>
            <c:multiLvlStrRef>
              <c:f>Leht1!$D$4:$M$5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Leht1!$D$10:$M$10</c:f>
              <c:numCache>
                <c:formatCode>0.0%</c:formatCode>
                <c:ptCount val="10"/>
                <c:pt idx="0">
                  <c:v>0.02</c:v>
                </c:pt>
                <c:pt idx="1">
                  <c:v>2.1999999999999999E-2</c:v>
                </c:pt>
                <c:pt idx="2">
                  <c:v>2.5999999999999999E-2</c:v>
                </c:pt>
                <c:pt idx="3">
                  <c:v>9.9000000000000005E-2</c:v>
                </c:pt>
                <c:pt idx="4">
                  <c:v>4.0999999999999995E-2</c:v>
                </c:pt>
                <c:pt idx="5">
                  <c:v>5.7000000000000002E-2</c:v>
                </c:pt>
                <c:pt idx="6">
                  <c:v>7.5999999999999998E-2</c:v>
                </c:pt>
                <c:pt idx="7">
                  <c:v>0.109</c:v>
                </c:pt>
                <c:pt idx="8">
                  <c:v>6.9000000000000006E-2</c:v>
                </c:pt>
                <c:pt idx="9">
                  <c:v>6.4000000000000001E-2</c:v>
                </c:pt>
              </c:numCache>
            </c:numRef>
          </c:val>
        </c:ser>
        <c:ser>
          <c:idx val="5"/>
          <c:order val="5"/>
          <c:tx>
            <c:strRef>
              <c:f>Leht1!$C$11</c:f>
              <c:strCache>
                <c:ptCount val="1"/>
                <c:pt idx="0">
                  <c:v>Muu</c:v>
                </c:pt>
              </c:strCache>
            </c:strRef>
          </c:tx>
          <c:invertIfNegative val="0"/>
          <c:cat>
            <c:multiLvlStrRef>
              <c:f>Leht1!$D$4:$M$5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Leht1!$D$11:$M$11</c:f>
              <c:numCache>
                <c:formatCode>0.0%</c:formatCode>
                <c:ptCount val="10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4.0000000000000001E-3</c:v>
                </c:pt>
                <c:pt idx="4">
                  <c:v>0</c:v>
                </c:pt>
                <c:pt idx="5">
                  <c:v>3.0000000000000001E-3</c:v>
                </c:pt>
                <c:pt idx="6">
                  <c:v>6.0000000000000001E-3</c:v>
                </c:pt>
                <c:pt idx="7">
                  <c:v>6.0000000000000001E-3</c:v>
                </c:pt>
                <c:pt idx="8">
                  <c:v>5.0000000000000001E-3</c:v>
                </c:pt>
                <c:pt idx="9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480768"/>
        <c:axId val="104505728"/>
      </c:barChart>
      <c:catAx>
        <c:axId val="10448076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t-EE"/>
          </a:p>
        </c:txPr>
        <c:crossAx val="104505728"/>
        <c:crosses val="autoZero"/>
        <c:auto val="1"/>
        <c:lblAlgn val="ctr"/>
        <c:lblOffset val="100"/>
        <c:noMultiLvlLbl val="0"/>
      </c:catAx>
      <c:valAx>
        <c:axId val="104505728"/>
        <c:scaling>
          <c:orientation val="minMax"/>
          <c:max val="1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spPr>
          <a:ln>
            <a:noFill/>
          </a:ln>
        </c:spPr>
        <c:crossAx val="1044807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Leht2!$C$6</c:f>
              <c:strCache>
                <c:ptCount val="1"/>
                <c:pt idx="0">
                  <c:v>…-20</c:v>
                </c:pt>
              </c:strCache>
            </c:strRef>
          </c:tx>
          <c:invertIfNegative val="0"/>
          <c:cat>
            <c:multiLvlStrRef>
              <c:f>Leht2!$D$4:$M$5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Leht2!$D$6:$M$6</c:f>
              <c:numCache>
                <c:formatCode>0.0%</c:formatCode>
                <c:ptCount val="10"/>
                <c:pt idx="0">
                  <c:v>0.03</c:v>
                </c:pt>
                <c:pt idx="1">
                  <c:v>6.5000000000000002E-2</c:v>
                </c:pt>
                <c:pt idx="2">
                  <c:v>0.113</c:v>
                </c:pt>
                <c:pt idx="3">
                  <c:v>5.5E-2</c:v>
                </c:pt>
                <c:pt idx="4">
                  <c:v>6.7000000000000004E-2</c:v>
                </c:pt>
                <c:pt idx="5">
                  <c:v>0.36199999999999999</c:v>
                </c:pt>
                <c:pt idx="6">
                  <c:v>0.27500000000000002</c:v>
                </c:pt>
                <c:pt idx="7">
                  <c:v>0.33200000000000002</c:v>
                </c:pt>
                <c:pt idx="8">
                  <c:v>0.153</c:v>
                </c:pt>
                <c:pt idx="9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Leht2!$C$7</c:f>
              <c:strCache>
                <c:ptCount val="1"/>
                <c:pt idx="0">
                  <c:v>21-30</c:v>
                </c:pt>
              </c:strCache>
            </c:strRef>
          </c:tx>
          <c:invertIfNegative val="0"/>
          <c:cat>
            <c:multiLvlStrRef>
              <c:f>Leht2!$D$4:$M$5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Leht2!$D$7:$M$7</c:f>
              <c:numCache>
                <c:formatCode>0.0%</c:formatCode>
                <c:ptCount val="10"/>
                <c:pt idx="0">
                  <c:v>0.13</c:v>
                </c:pt>
                <c:pt idx="1">
                  <c:v>0.26900000000000002</c:v>
                </c:pt>
                <c:pt idx="2">
                  <c:v>0.29599999999999999</c:v>
                </c:pt>
                <c:pt idx="3">
                  <c:v>0.193</c:v>
                </c:pt>
                <c:pt idx="4">
                  <c:v>0.16900000000000001</c:v>
                </c:pt>
                <c:pt idx="5">
                  <c:v>0.28999999999999998</c:v>
                </c:pt>
                <c:pt idx="6">
                  <c:v>0.36299999999999999</c:v>
                </c:pt>
                <c:pt idx="7">
                  <c:v>0.318</c:v>
                </c:pt>
                <c:pt idx="8">
                  <c:v>0.56000000000000005</c:v>
                </c:pt>
                <c:pt idx="9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Leht2!$C$8</c:f>
              <c:strCache>
                <c:ptCount val="1"/>
                <c:pt idx="0">
                  <c:v>31-40</c:v>
                </c:pt>
              </c:strCache>
            </c:strRef>
          </c:tx>
          <c:invertIfNegative val="0"/>
          <c:cat>
            <c:multiLvlStrRef>
              <c:f>Leht2!$D$4:$M$5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Leht2!$D$8:$M$8</c:f>
              <c:numCache>
                <c:formatCode>0.0%</c:formatCode>
                <c:ptCount val="10"/>
                <c:pt idx="0">
                  <c:v>0.25</c:v>
                </c:pt>
                <c:pt idx="1">
                  <c:v>0.215</c:v>
                </c:pt>
                <c:pt idx="2">
                  <c:v>0.157</c:v>
                </c:pt>
                <c:pt idx="3">
                  <c:v>0.19700000000000001</c:v>
                </c:pt>
                <c:pt idx="4">
                  <c:v>0.27300000000000002</c:v>
                </c:pt>
                <c:pt idx="5">
                  <c:v>0.16700000000000001</c:v>
                </c:pt>
                <c:pt idx="6">
                  <c:v>0.19</c:v>
                </c:pt>
                <c:pt idx="7">
                  <c:v>0.16900000000000001</c:v>
                </c:pt>
                <c:pt idx="8">
                  <c:v>0.151</c:v>
                </c:pt>
                <c:pt idx="9">
                  <c:v>0.16400000000000001</c:v>
                </c:pt>
              </c:numCache>
            </c:numRef>
          </c:val>
        </c:ser>
        <c:ser>
          <c:idx val="3"/>
          <c:order val="3"/>
          <c:tx>
            <c:strRef>
              <c:f>Leht2!$C$9</c:f>
              <c:strCache>
                <c:ptCount val="1"/>
                <c:pt idx="0">
                  <c:v>41-50</c:v>
                </c:pt>
              </c:strCache>
            </c:strRef>
          </c:tx>
          <c:invertIfNegative val="0"/>
          <c:cat>
            <c:multiLvlStrRef>
              <c:f>Leht2!$D$4:$M$5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Leht2!$D$9:$M$9</c:f>
              <c:numCache>
                <c:formatCode>0.0%</c:formatCode>
                <c:ptCount val="10"/>
                <c:pt idx="0">
                  <c:v>0.35</c:v>
                </c:pt>
                <c:pt idx="1">
                  <c:v>0.28000000000000003</c:v>
                </c:pt>
                <c:pt idx="2">
                  <c:v>0.27800000000000002</c:v>
                </c:pt>
                <c:pt idx="3">
                  <c:v>0.28799999999999998</c:v>
                </c:pt>
                <c:pt idx="4">
                  <c:v>0.23799999999999999</c:v>
                </c:pt>
                <c:pt idx="5">
                  <c:v>0.14899999999999999</c:v>
                </c:pt>
                <c:pt idx="6">
                  <c:v>0.13300000000000001</c:v>
                </c:pt>
                <c:pt idx="7">
                  <c:v>0.14000000000000001</c:v>
                </c:pt>
                <c:pt idx="8">
                  <c:v>0.10299999999999999</c:v>
                </c:pt>
                <c:pt idx="9">
                  <c:v>0.111</c:v>
                </c:pt>
              </c:numCache>
            </c:numRef>
          </c:val>
        </c:ser>
        <c:ser>
          <c:idx val="4"/>
          <c:order val="4"/>
          <c:tx>
            <c:strRef>
              <c:f>Leht2!$C$10</c:f>
              <c:strCache>
                <c:ptCount val="1"/>
                <c:pt idx="0">
                  <c:v>51-60</c:v>
                </c:pt>
              </c:strCache>
            </c:strRef>
          </c:tx>
          <c:invertIfNegative val="0"/>
          <c:cat>
            <c:multiLvlStrRef>
              <c:f>Leht2!$D$4:$M$5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Leht2!$D$10:$M$10</c:f>
              <c:numCache>
                <c:formatCode>0.0%</c:formatCode>
                <c:ptCount val="10"/>
                <c:pt idx="0">
                  <c:v>0.23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0.219</c:v>
                </c:pt>
                <c:pt idx="4">
                  <c:v>0.23300000000000001</c:v>
                </c:pt>
                <c:pt idx="5">
                  <c:v>2.9000000000000001E-2</c:v>
                </c:pt>
                <c:pt idx="6">
                  <c:v>0.04</c:v>
                </c:pt>
                <c:pt idx="7">
                  <c:v>0.04</c:v>
                </c:pt>
                <c:pt idx="8">
                  <c:v>3.2000000000000001E-2</c:v>
                </c:pt>
                <c:pt idx="9">
                  <c:v>3.2000000000000001E-2</c:v>
                </c:pt>
              </c:numCache>
            </c:numRef>
          </c:val>
        </c:ser>
        <c:ser>
          <c:idx val="5"/>
          <c:order val="5"/>
          <c:tx>
            <c:strRef>
              <c:f>Leht2!$C$11</c:f>
              <c:strCache>
                <c:ptCount val="1"/>
                <c:pt idx="0">
                  <c:v>61-…</c:v>
                </c:pt>
              </c:strCache>
            </c:strRef>
          </c:tx>
          <c:invertIfNegative val="0"/>
          <c:cat>
            <c:multiLvlStrRef>
              <c:f>Leht2!$D$4:$M$5</c:f>
              <c:multiLvlStrCache>
                <c:ptCount val="10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</c:lvl>
                <c:lvl>
                  <c:pt idx="0">
                    <c:v>KÕ</c:v>
                  </c:pt>
                  <c:pt idx="5">
                    <c:v>RKH</c:v>
                  </c:pt>
                </c:lvl>
              </c:multiLvlStrCache>
            </c:multiLvlStrRef>
          </c:cat>
          <c:val>
            <c:numRef>
              <c:f>Leht2!$D$11:$M$11</c:f>
              <c:numCache>
                <c:formatCode>0.0%</c:formatCode>
                <c:ptCount val="10"/>
                <c:pt idx="0">
                  <c:v>0.01</c:v>
                </c:pt>
                <c:pt idx="1">
                  <c:v>3.2000000000000001E-2</c:v>
                </c:pt>
                <c:pt idx="2">
                  <c:v>2.5999999999999999E-2</c:v>
                </c:pt>
                <c:pt idx="3">
                  <c:v>4.7E-2</c:v>
                </c:pt>
                <c:pt idx="4">
                  <c:v>0.02</c:v>
                </c:pt>
                <c:pt idx="5">
                  <c:v>3.0000000000000001E-3</c:v>
                </c:pt>
                <c:pt idx="6">
                  <c:v>0</c:v>
                </c:pt>
                <c:pt idx="7">
                  <c:v>0</c:v>
                </c:pt>
                <c:pt idx="8">
                  <c:v>2E-3</c:v>
                </c:pt>
                <c:pt idx="9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1236608"/>
        <c:axId val="91242496"/>
      </c:barChart>
      <c:catAx>
        <c:axId val="912366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t-EE"/>
          </a:p>
        </c:txPr>
        <c:crossAx val="91242496"/>
        <c:crosses val="autoZero"/>
        <c:auto val="1"/>
        <c:lblAlgn val="ctr"/>
        <c:lblOffset val="100"/>
        <c:noMultiLvlLbl val="0"/>
      </c:catAx>
      <c:valAx>
        <c:axId val="91242496"/>
        <c:scaling>
          <c:orientation val="minMax"/>
          <c:max val="1"/>
        </c:scaling>
        <c:delete val="0"/>
        <c:axPos val="b"/>
        <c:majorGridlines/>
        <c:numFmt formatCode="0.0%" sourceLinked="1"/>
        <c:majorTickMark val="out"/>
        <c:minorTickMark val="none"/>
        <c:tickLblPos val="nextTo"/>
        <c:crossAx val="912366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 hasCustomPrompt="1"/>
          </p:nvPr>
        </p:nvSpPr>
        <p:spPr>
          <a:xfrm>
            <a:off x="4370915" y="2130425"/>
            <a:ext cx="4163484" cy="1470025"/>
          </a:xfrm>
        </p:spPr>
        <p:txBody>
          <a:bodyPr/>
          <a:lstStyle>
            <a:lvl1pPr algn="ctr">
              <a:defRPr>
                <a:solidFill>
                  <a:srgbClr val="5283BE"/>
                </a:solidFill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4370914" y="3886200"/>
            <a:ext cx="4163485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Klõpsake laadi muutmiseks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9" y="1143000"/>
            <a:ext cx="4026406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l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3" y="533400"/>
            <a:ext cx="3889712" cy="533400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43" y="5029200"/>
            <a:ext cx="1898849" cy="1085717"/>
          </a:xfrm>
          <a:prstGeom prst="rect">
            <a:avLst/>
          </a:prstGeom>
        </p:spPr>
      </p:pic>
      <p:sp>
        <p:nvSpPr>
          <p:cNvPr id="10" name="Ristkülik 9"/>
          <p:cNvSpPr/>
          <p:nvPr userDrawn="1"/>
        </p:nvSpPr>
        <p:spPr>
          <a:xfrm>
            <a:off x="8735070" y="0"/>
            <a:ext cx="408930" cy="6858000"/>
          </a:xfrm>
          <a:prstGeom prst="rect">
            <a:avLst/>
          </a:prstGeom>
          <a:solidFill>
            <a:srgbClr val="528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551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4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7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7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4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3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10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l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2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6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l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5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lt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3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1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  <p:pic>
        <p:nvPicPr>
          <p:cNvPr id="8" name="Picture 2" descr="C:\Users\kairi\Desktop\13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" y="-1"/>
            <a:ext cx="9145706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l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3" y="0"/>
            <a:ext cx="914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 smtClean="0"/>
              <a:t>Muutke tiitli laadi</a:t>
            </a: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dirty="0" smtClean="0"/>
              <a:t>Muutke teksti laade</a:t>
            </a:r>
          </a:p>
          <a:p>
            <a:pPr lvl="1"/>
            <a:r>
              <a:rPr lang="et-EE" dirty="0" smtClean="0"/>
              <a:t>Teine tase</a:t>
            </a:r>
          </a:p>
          <a:p>
            <a:pPr lvl="2"/>
            <a:r>
              <a:rPr lang="et-EE" dirty="0" smtClean="0"/>
              <a:t>Kolmas tase</a:t>
            </a:r>
          </a:p>
          <a:p>
            <a:pPr lvl="3"/>
            <a:r>
              <a:rPr lang="et-EE" dirty="0" smtClean="0"/>
              <a:t>Neljas tase</a:t>
            </a:r>
          </a:p>
          <a:p>
            <a:pPr lvl="4"/>
            <a:r>
              <a:rPr lang="et-EE" dirty="0" smtClean="0"/>
              <a:t>Viies tase</a:t>
            </a:r>
            <a:endParaRPr lang="et-EE" dirty="0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4E2E9-B45E-40F7-8EE4-B31100824D4D}" type="datetimeFigureOut">
              <a:rPr lang="et-EE" smtClean="0"/>
              <a:t>5.01.2018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3FFC3-953E-40E1-8164-907105DDB73B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743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283B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283BE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tk.ee/virtuaaltuu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Ut72PMMxe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4370915" y="2949575"/>
            <a:ext cx="4163484" cy="1470025"/>
          </a:xfrm>
        </p:spPr>
        <p:txBody>
          <a:bodyPr>
            <a:noAutofit/>
          </a:bodyPr>
          <a:lstStyle/>
          <a:p>
            <a:pPr algn="ctr"/>
            <a:r>
              <a:rPr lang="et-EE" sz="4800" dirty="0" smtClean="0">
                <a:solidFill>
                  <a:srgbClr val="5283BE"/>
                </a:solidFill>
                <a:latin typeface="Georgia" panose="02040502050405020303" pitchFamily="18" charset="0"/>
              </a:rPr>
              <a:t>Tallinna </a:t>
            </a:r>
            <a:br>
              <a:rPr lang="et-EE" sz="4800" dirty="0" smtClean="0">
                <a:solidFill>
                  <a:srgbClr val="5283BE"/>
                </a:solidFill>
                <a:latin typeface="Georgia" panose="02040502050405020303" pitchFamily="18" charset="0"/>
              </a:rPr>
            </a:br>
            <a:r>
              <a:rPr lang="et-EE" sz="4800" dirty="0" smtClean="0">
                <a:solidFill>
                  <a:srgbClr val="5283BE"/>
                </a:solidFill>
                <a:latin typeface="Georgia" panose="02040502050405020303" pitchFamily="18" charset="0"/>
              </a:rPr>
              <a:t>Tervishoiu Kõrgkool</a:t>
            </a:r>
            <a:endParaRPr lang="et-EE" sz="4800" dirty="0">
              <a:solidFill>
                <a:srgbClr val="5283B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latin typeface="Georgia" panose="02040502050405020303" pitchFamily="18" charset="0"/>
              </a:rPr>
              <a:t>Pärnu</a:t>
            </a:r>
            <a:endParaRPr lang="et-EE" dirty="0">
              <a:latin typeface="Georgia" panose="020405020504050203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altLang="et-EE" sz="2500" dirty="0">
                <a:latin typeface="Georgia" pitchFamily="18" charset="0"/>
              </a:rPr>
              <a:t>Õppetöö toimub alates 2007. aastast ka Pärnu Haiglas;</a:t>
            </a:r>
          </a:p>
          <a:p>
            <a:r>
              <a:rPr lang="et-EE" altLang="et-EE" sz="2500" dirty="0">
                <a:latin typeface="Georgia" pitchFamily="18" charset="0"/>
              </a:rPr>
              <a:t>Tallinna Tervishoiu Kõrgkooli, Pärnu Haigla, Eesti Õdede Liidu ja Pärnu Kolledži ühisprojekt “Kool haiglas” allkirjastati 2014. aasta kevadel;</a:t>
            </a:r>
          </a:p>
          <a:p>
            <a:r>
              <a:rPr lang="et-EE" altLang="et-EE" sz="2500" dirty="0">
                <a:latin typeface="Georgia" pitchFamily="18" charset="0"/>
              </a:rPr>
              <a:t>Õe põhiõpe 3,5 aastat, tsükliõpe;</a:t>
            </a:r>
          </a:p>
          <a:p>
            <a:r>
              <a:rPr lang="et-EE" altLang="et-EE" sz="2500" dirty="0">
                <a:latin typeface="Georgia" pitchFamily="18" charset="0"/>
              </a:rPr>
              <a:t>2014. aasta sügisel alustas Pärnu haiglas õehariduse omandamist 30 </a:t>
            </a:r>
            <a:r>
              <a:rPr lang="et-EE" altLang="et-EE" sz="2500" dirty="0" smtClean="0">
                <a:latin typeface="Georgia" pitchFamily="18" charset="0"/>
              </a:rPr>
              <a:t>tudengit, 2017. aasta veebruaris 31 tudengit.</a:t>
            </a:r>
            <a:endParaRPr lang="et-EE" altLang="et-EE" sz="25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latin typeface="Georgia" panose="02040502050405020303" pitchFamily="18" charset="0"/>
              </a:rPr>
              <a:t>Üliõpilaskodu</a:t>
            </a:r>
            <a:endParaRPr lang="et-EE" dirty="0">
              <a:latin typeface="Georgia" panose="020405020504050203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altLang="et-EE" sz="2500" dirty="0">
                <a:latin typeface="Georgia" pitchFamily="18" charset="0"/>
              </a:rPr>
              <a:t>Asukoht: Nõmme tee 49;</a:t>
            </a:r>
          </a:p>
          <a:p>
            <a:r>
              <a:rPr lang="et-EE" altLang="et-EE" sz="2500" dirty="0">
                <a:latin typeface="Georgia" pitchFamily="18" charset="0"/>
              </a:rPr>
              <a:t>Üliõpilaskodu juhataja – Monika Alasoo;</a:t>
            </a:r>
          </a:p>
          <a:p>
            <a:r>
              <a:rPr lang="et-EE" altLang="et-EE" sz="2500" dirty="0">
                <a:latin typeface="Georgia" pitchFamily="18" charset="0"/>
              </a:rPr>
              <a:t>Mahutab ligi </a:t>
            </a:r>
            <a:r>
              <a:rPr lang="et-EE" altLang="et-EE" sz="2500" dirty="0" smtClean="0">
                <a:latin typeface="Georgia" pitchFamily="18" charset="0"/>
              </a:rPr>
              <a:t>250 õppurit;</a:t>
            </a:r>
          </a:p>
          <a:p>
            <a:r>
              <a:rPr lang="et-EE" altLang="et-EE" sz="2500" dirty="0" smtClean="0">
                <a:latin typeface="Georgia" pitchFamily="18" charset="0"/>
              </a:rPr>
              <a:t>Virtuaaltuur: </a:t>
            </a:r>
            <a:r>
              <a:rPr lang="et-EE" altLang="et-EE" sz="2500" dirty="0" smtClean="0">
                <a:latin typeface="Georgia" pitchFamily="18" charset="0"/>
                <a:hlinkClick r:id="rId2"/>
              </a:rPr>
              <a:t>www.ttk.ee/virtuaaltuur</a:t>
            </a:r>
            <a:r>
              <a:rPr lang="et-EE" altLang="et-EE" sz="2500" dirty="0" smtClean="0">
                <a:latin typeface="Georgia" pitchFamily="18" charset="0"/>
              </a:rPr>
              <a:t> </a:t>
            </a:r>
            <a:endParaRPr lang="et-EE" altLang="et-EE" sz="2500" dirty="0">
              <a:latin typeface="Georgia" pitchFamily="18" charset="0"/>
            </a:endParaRPr>
          </a:p>
          <a:p>
            <a:endParaRPr lang="et-EE" altLang="et-EE" sz="2500" dirty="0">
              <a:latin typeface="Georgia" pitchFamily="18" charset="0"/>
            </a:endParaRPr>
          </a:p>
          <a:p>
            <a:endParaRPr lang="et-EE" sz="2500" dirty="0"/>
          </a:p>
        </p:txBody>
      </p:sp>
      <p:pic>
        <p:nvPicPr>
          <p:cNvPr id="2050" name="Picture 2" descr="X:\Fotod\Yhiselamu\IMG_9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3170"/>
            <a:ext cx="4191000" cy="27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l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83170"/>
            <a:ext cx="4221025" cy="281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Raamatukogud</a:t>
            </a:r>
            <a:endParaRPr lang="et-EE" dirty="0">
              <a:latin typeface="Georgia" panose="020405020504050203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altLang="et-EE" sz="2500" dirty="0">
                <a:latin typeface="Georgia" pitchFamily="18" charset="0"/>
              </a:rPr>
              <a:t>Tallinna õppehoones ja Kohtla-Järve struktuuriüksuses;</a:t>
            </a:r>
          </a:p>
          <a:p>
            <a:r>
              <a:rPr lang="et-EE" altLang="et-EE" sz="2500" dirty="0">
                <a:latin typeface="Georgia" pitchFamily="18" charset="0"/>
              </a:rPr>
              <a:t>Kaasaegne ja </a:t>
            </a:r>
            <a:r>
              <a:rPr lang="et-EE" altLang="et-EE" sz="2500" dirty="0" err="1">
                <a:latin typeface="Georgia" pitchFamily="18" charset="0"/>
              </a:rPr>
              <a:t>innovatiivne</a:t>
            </a:r>
            <a:r>
              <a:rPr lang="et-EE" altLang="et-EE" sz="2500" dirty="0">
                <a:latin typeface="Georgia" pitchFamily="18" charset="0"/>
              </a:rPr>
              <a:t> töö-, õpi-, uurimis- ja suhtluskeskkond;</a:t>
            </a:r>
          </a:p>
          <a:p>
            <a:r>
              <a:rPr lang="et-EE" altLang="et-EE" sz="2500" dirty="0">
                <a:latin typeface="Georgia" pitchFamily="18" charset="0"/>
              </a:rPr>
              <a:t>Kogub, säilitab ja teeb kasutajale kättesaadavaks tervishoiualased teavikud ja andmebaasid;</a:t>
            </a:r>
          </a:p>
          <a:p>
            <a:r>
              <a:rPr lang="et-EE" altLang="et-EE" sz="2500" dirty="0">
                <a:latin typeface="Georgia" pitchFamily="18" charset="0"/>
              </a:rPr>
              <a:t>Teavikute andmed on nähtavad Raamatukogude Info- ja Kataloogisüsteemis RIKSWEB.</a:t>
            </a:r>
          </a:p>
        </p:txBody>
      </p:sp>
    </p:spTree>
    <p:extLst>
      <p:ext uri="{BB962C8B-B14F-4D97-AF65-F5344CB8AC3E}">
        <p14:creationId xmlns:p14="http://schemas.microsoft.com/office/powerpoint/2010/main" val="2218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60350"/>
            <a:ext cx="5041900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70300"/>
            <a:ext cx="395922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75" y="3670300"/>
            <a:ext cx="3960813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01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Olulised sündmused</a:t>
            </a:r>
            <a:endParaRPr lang="et-EE" dirty="0">
              <a:latin typeface="Georgia" panose="020405020504050203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altLang="et-EE" sz="2500" dirty="0">
                <a:latin typeface="Georgia" pitchFamily="18" charset="0"/>
              </a:rPr>
              <a:t>16. oktoober – kõrgkooli aastapäev;</a:t>
            </a:r>
          </a:p>
          <a:p>
            <a:r>
              <a:rPr lang="et-EE" altLang="et-EE" sz="2500" dirty="0">
                <a:latin typeface="Georgia" pitchFamily="18" charset="0"/>
              </a:rPr>
              <a:t>16. oktoober 1940 – kooli asutamine;</a:t>
            </a:r>
          </a:p>
          <a:p>
            <a:r>
              <a:rPr lang="et-EE" altLang="et-EE" sz="2500" dirty="0">
                <a:latin typeface="Georgia" pitchFamily="18" charset="0"/>
              </a:rPr>
              <a:t>2005 – Tallinna Tervishoiu Kõrgkool;</a:t>
            </a:r>
          </a:p>
          <a:p>
            <a:r>
              <a:rPr lang="et-EE" altLang="et-EE" sz="2500" dirty="0">
                <a:latin typeface="Georgia" pitchFamily="18" charset="0"/>
              </a:rPr>
              <a:t>Talvine ja suvine lõpuaktus;</a:t>
            </a:r>
          </a:p>
          <a:p>
            <a:r>
              <a:rPr lang="et-EE" altLang="et-EE" sz="2500" dirty="0">
                <a:latin typeface="Georgia" pitchFamily="18" charset="0"/>
              </a:rPr>
              <a:t>Talvine ja sügisene avaaktus;</a:t>
            </a:r>
          </a:p>
          <a:p>
            <a:r>
              <a:rPr lang="et-EE" altLang="et-EE" sz="2500" dirty="0">
                <a:latin typeface="Georgia" pitchFamily="18" charset="0"/>
              </a:rPr>
              <a:t>Novembri 1. nädal – rahvusvaheline nädal. </a:t>
            </a:r>
          </a:p>
          <a:p>
            <a:endParaRPr lang="et-EE" sz="2500" dirty="0"/>
          </a:p>
        </p:txBody>
      </p:sp>
    </p:spTree>
    <p:extLst>
      <p:ext uri="{BB962C8B-B14F-4D97-AF65-F5344CB8AC3E}">
        <p14:creationId xmlns:p14="http://schemas.microsoft.com/office/powerpoint/2010/main" val="2114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t-EE" altLang="et-EE" dirty="0">
                <a:latin typeface="Georgia" pitchFamily="18" charset="0"/>
              </a:rPr>
              <a:t>Vastuvõetud õppurite regionaalne jaotus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019800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et-EE" sz="1400" dirty="0" err="1">
                <a:latin typeface="Georgia" pitchFamily="18" charset="0"/>
              </a:rPr>
              <a:t>Aasta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jooksul</a:t>
            </a:r>
            <a:r>
              <a:rPr lang="fi-FI" altLang="et-EE" sz="1400" dirty="0">
                <a:latin typeface="Georgia" pitchFamily="18" charset="0"/>
              </a:rPr>
              <a:t> (11.11-10.11) </a:t>
            </a:r>
            <a:r>
              <a:rPr lang="fi-FI" altLang="et-EE" sz="1400" dirty="0" err="1">
                <a:latin typeface="Georgia" pitchFamily="18" charset="0"/>
              </a:rPr>
              <a:t>vastuvõetute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regionaalne</a:t>
            </a:r>
            <a:r>
              <a:rPr lang="fi-FI" altLang="et-EE" sz="1400" dirty="0">
                <a:latin typeface="Georgia" pitchFamily="18" charset="0"/>
              </a:rPr>
              <a:t> jaotus. </a:t>
            </a:r>
            <a:r>
              <a:rPr lang="fi-FI" altLang="et-EE" sz="1400" dirty="0" err="1">
                <a:latin typeface="Georgia" pitchFamily="18" charset="0"/>
              </a:rPr>
              <a:t>Rahvastikuregistri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järgne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asukoht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EHISest</a:t>
            </a:r>
            <a:r>
              <a:rPr lang="fi-FI" altLang="et-EE" sz="1400" dirty="0">
                <a:latin typeface="Georgia" pitchFamily="18" charset="0"/>
              </a:rPr>
              <a:t> on </a:t>
            </a:r>
            <a:r>
              <a:rPr lang="fi-FI" altLang="et-EE" sz="1400" dirty="0" err="1">
                <a:latin typeface="Georgia" pitchFamily="18" charset="0"/>
              </a:rPr>
              <a:t>võetud</a:t>
            </a:r>
            <a:r>
              <a:rPr lang="fi-FI" altLang="et-EE" sz="1400" dirty="0">
                <a:latin typeface="Georgia" pitchFamily="18" charset="0"/>
              </a:rPr>
              <a:t> 10.11 </a:t>
            </a:r>
            <a:r>
              <a:rPr lang="fi-FI" altLang="et-EE" sz="1400" dirty="0" err="1">
                <a:latin typeface="Georgia" pitchFamily="18" charset="0"/>
              </a:rPr>
              <a:t>seisuga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vaadeldaval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aastal</a:t>
            </a:r>
            <a:r>
              <a:rPr lang="fi-FI" altLang="et-EE" sz="1400" dirty="0">
                <a:latin typeface="Georgia" pitchFamily="18" charset="0"/>
              </a:rPr>
              <a:t>.</a:t>
            </a:r>
            <a:endParaRPr lang="et-EE" altLang="et-EE" sz="1400" dirty="0">
              <a:latin typeface="Georgia" pitchFamily="18" charset="0"/>
            </a:endParaRPr>
          </a:p>
          <a:p>
            <a:endParaRPr lang="et-EE" sz="1400" dirty="0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655734"/>
              </p:ext>
            </p:extLst>
          </p:nvPr>
        </p:nvGraphicFramePr>
        <p:xfrm>
          <a:off x="190500" y="1600200"/>
          <a:ext cx="8763000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1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alkiri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altLang="et-EE" dirty="0">
                <a:latin typeface="Georgia" pitchFamily="18" charset="0"/>
              </a:rPr>
              <a:t>Vastuvõetud õppurite vanuseline jaotus</a:t>
            </a:r>
            <a:endParaRPr lang="et-EE" dirty="0"/>
          </a:p>
        </p:txBody>
      </p:sp>
      <p:sp>
        <p:nvSpPr>
          <p:cNvPr id="5" name="TextBox 4"/>
          <p:cNvSpPr txBox="1"/>
          <p:nvPr/>
        </p:nvSpPr>
        <p:spPr>
          <a:xfrm>
            <a:off x="133350" y="5943600"/>
            <a:ext cx="8877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fi-FI" altLang="et-EE" sz="1400" dirty="0" err="1">
                <a:latin typeface="Georgia" pitchFamily="18" charset="0"/>
              </a:rPr>
              <a:t>Aasta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jooksul</a:t>
            </a:r>
            <a:r>
              <a:rPr lang="fi-FI" altLang="et-EE" sz="1400" dirty="0">
                <a:latin typeface="Georgia" pitchFamily="18" charset="0"/>
              </a:rPr>
              <a:t> (11.11-10.11) </a:t>
            </a:r>
            <a:r>
              <a:rPr lang="fi-FI" altLang="et-EE" sz="1400" dirty="0" err="1">
                <a:latin typeface="Georgia" pitchFamily="18" charset="0"/>
              </a:rPr>
              <a:t>vastuvõetute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vanuseline</a:t>
            </a:r>
            <a:r>
              <a:rPr lang="fi-FI" altLang="et-EE" sz="1400" dirty="0">
                <a:latin typeface="Georgia" pitchFamily="18" charset="0"/>
              </a:rPr>
              <a:t> jaotus. </a:t>
            </a:r>
            <a:r>
              <a:rPr lang="et-EE" altLang="et-EE" sz="1400" dirty="0" smtClean="0">
                <a:latin typeface="Georgia" pitchFamily="18" charset="0"/>
              </a:rPr>
              <a:t/>
            </a:r>
            <a:br>
              <a:rPr lang="et-EE" altLang="et-EE" sz="1400" dirty="0" smtClean="0">
                <a:latin typeface="Georgia" pitchFamily="18" charset="0"/>
              </a:rPr>
            </a:br>
            <a:r>
              <a:rPr lang="fi-FI" altLang="et-EE" sz="1400" dirty="0" err="1" smtClean="0">
                <a:latin typeface="Georgia" pitchFamily="18" charset="0"/>
              </a:rPr>
              <a:t>Vanus</a:t>
            </a:r>
            <a:r>
              <a:rPr lang="fi-FI" altLang="et-EE" sz="1400" dirty="0" smtClean="0">
                <a:latin typeface="Georgia" pitchFamily="18" charset="0"/>
              </a:rPr>
              <a:t> </a:t>
            </a:r>
            <a:r>
              <a:rPr lang="fi-FI" altLang="et-EE" sz="1400" dirty="0">
                <a:latin typeface="Georgia" pitchFamily="18" charset="0"/>
              </a:rPr>
              <a:t>on </a:t>
            </a:r>
            <a:r>
              <a:rPr lang="fi-FI" altLang="et-EE" sz="1400" dirty="0" err="1">
                <a:latin typeface="Georgia" pitchFamily="18" charset="0"/>
              </a:rPr>
              <a:t>arvutatud</a:t>
            </a:r>
            <a:r>
              <a:rPr lang="fi-FI" altLang="et-EE" sz="1400" dirty="0">
                <a:latin typeface="Georgia" pitchFamily="18" charset="0"/>
              </a:rPr>
              <a:t> 10.11 </a:t>
            </a:r>
            <a:r>
              <a:rPr lang="fi-FI" altLang="et-EE" sz="1400" dirty="0" err="1">
                <a:latin typeface="Georgia" pitchFamily="18" charset="0"/>
              </a:rPr>
              <a:t>seisuga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vaadeldaval</a:t>
            </a:r>
            <a:r>
              <a:rPr lang="fi-FI" altLang="et-EE" sz="1400" dirty="0">
                <a:latin typeface="Georgia" pitchFamily="18" charset="0"/>
              </a:rPr>
              <a:t> </a:t>
            </a:r>
            <a:r>
              <a:rPr lang="fi-FI" altLang="et-EE" sz="1400" dirty="0" err="1">
                <a:latin typeface="Georgia" pitchFamily="18" charset="0"/>
              </a:rPr>
              <a:t>aastal</a:t>
            </a:r>
            <a:r>
              <a:rPr lang="fi-FI" altLang="et-EE" sz="1400" dirty="0">
                <a:latin typeface="Georgia" pitchFamily="18" charset="0"/>
              </a:rPr>
              <a:t>.</a:t>
            </a:r>
            <a:endParaRPr lang="et-EE" altLang="et-EE" sz="1400" dirty="0">
              <a:latin typeface="Georgia" pitchFamily="18" charset="0"/>
            </a:endParaRPr>
          </a:p>
          <a:p>
            <a:endParaRPr lang="et-EE" sz="1400" dirty="0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215287"/>
              </p:ext>
            </p:extLst>
          </p:nvPr>
        </p:nvGraphicFramePr>
        <p:xfrm>
          <a:off x="178594" y="1435893"/>
          <a:ext cx="8786813" cy="4507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0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>
                <a:latin typeface="Georgia" pitchFamily="18" charset="0"/>
              </a:rPr>
              <a:t>Õpperuumid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t-EE" sz="2500" dirty="0" err="1">
                <a:latin typeface="Georgia" panose="02040502050405020303" pitchFamily="18" charset="0"/>
              </a:rPr>
              <a:t>Erialaraamatukogu(d</a:t>
            </a:r>
            <a:r>
              <a:rPr lang="et-EE" sz="2500" dirty="0">
                <a:latin typeface="Georgia" panose="02040502050405020303" pitchFamily="18" charset="0"/>
              </a:rPr>
              <a:t>)</a:t>
            </a:r>
          </a:p>
          <a:p>
            <a:pPr>
              <a:defRPr/>
            </a:pPr>
            <a:r>
              <a:rPr lang="et-EE" sz="2500" dirty="0">
                <a:latin typeface="Georgia" panose="02040502050405020303" pitchFamily="18" charset="0"/>
              </a:rPr>
              <a:t>Hambatehnika laborid</a:t>
            </a:r>
          </a:p>
          <a:p>
            <a:pPr>
              <a:defRPr/>
            </a:pPr>
            <a:r>
              <a:rPr lang="et-EE" sz="2500" dirty="0">
                <a:latin typeface="Georgia" panose="02040502050405020303" pitchFamily="18" charset="0"/>
              </a:rPr>
              <a:t>Tegevusteraapia õppeköök</a:t>
            </a:r>
          </a:p>
          <a:p>
            <a:pPr>
              <a:defRPr/>
            </a:pPr>
            <a:r>
              <a:rPr lang="et-EE" sz="2500" dirty="0">
                <a:latin typeface="Georgia" panose="02040502050405020303" pitchFamily="18" charset="0"/>
              </a:rPr>
              <a:t>Farmaatsia profiiliga laborite kompleks</a:t>
            </a:r>
          </a:p>
          <a:p>
            <a:pPr>
              <a:defRPr/>
            </a:pPr>
            <a:r>
              <a:rPr lang="et-EE" sz="2500" dirty="0">
                <a:latin typeface="Georgia" panose="02040502050405020303" pitchFamily="18" charset="0"/>
              </a:rPr>
              <a:t>Ergonoomikaklass</a:t>
            </a:r>
          </a:p>
          <a:p>
            <a:pPr>
              <a:defRPr/>
            </a:pPr>
            <a:r>
              <a:rPr lang="et-EE" sz="2500" dirty="0">
                <a:latin typeface="Georgia" panose="02040502050405020303" pitchFamily="18" charset="0"/>
              </a:rPr>
              <a:t>Simulatsioonikeskus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t-EE" sz="2500" dirty="0">
                <a:solidFill>
                  <a:srgbClr val="5283BE"/>
                </a:solidFill>
                <a:latin typeface="Georgia" panose="02040502050405020303" pitchFamily="18" charset="0"/>
                <a:hlinkClick r:id="rId2"/>
              </a:rPr>
              <a:t>https://www.youtube.com/watch?v=IUt72PMMxeY</a:t>
            </a:r>
            <a:r>
              <a:rPr lang="et-EE" sz="2500" dirty="0">
                <a:solidFill>
                  <a:srgbClr val="5283BE"/>
                </a:solidFill>
                <a:latin typeface="Georgia" panose="02040502050405020303" pitchFamily="18" charset="0"/>
              </a:rPr>
              <a:t> </a:t>
            </a:r>
          </a:p>
          <a:p>
            <a:endParaRPr lang="et-EE" sz="2500" dirty="0"/>
          </a:p>
        </p:txBody>
      </p:sp>
    </p:spTree>
    <p:extLst>
      <p:ext uri="{BB962C8B-B14F-4D97-AF65-F5344CB8AC3E}">
        <p14:creationId xmlns:p14="http://schemas.microsoft.com/office/powerpoint/2010/main" val="5846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X:\Fotod\Peamaja\Laborid\Simu\DSC01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304800"/>
            <a:ext cx="51434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X:\Fotod\Peamaja\Laborid\Simu\DSC01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810000"/>
            <a:ext cx="4114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Fotod\Peamaja\Laborid\Simu\DSC017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332" y="38100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0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>
                <a:latin typeface="Georgia" pitchFamily="18" charset="0"/>
              </a:rPr>
              <a:t>Õppetöö ja praktika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altLang="et-EE" sz="2500" dirty="0">
                <a:latin typeface="Georgia" pitchFamily="18" charset="0"/>
              </a:rPr>
              <a:t>Praktika - õppetöö lahutamatu osa;</a:t>
            </a:r>
          </a:p>
          <a:p>
            <a:r>
              <a:rPr lang="et-EE" altLang="et-EE" sz="2500" dirty="0">
                <a:latin typeface="Georgia" pitchFamily="18" charset="0"/>
              </a:rPr>
              <a:t>Praktikabaasid üle terve Eesti;</a:t>
            </a:r>
          </a:p>
          <a:p>
            <a:r>
              <a:rPr lang="et-EE" altLang="et-EE" sz="2500" dirty="0">
                <a:latin typeface="Georgia" pitchFamily="18" charset="0"/>
              </a:rPr>
              <a:t>Õppida ja praktikat teha on võimalik ka välismaal.</a:t>
            </a:r>
          </a:p>
          <a:p>
            <a:endParaRPr lang="et-EE" sz="2500" dirty="0">
              <a:latin typeface="Georgia" panose="02040502050405020303" pitchFamily="18" charset="0"/>
            </a:endParaRPr>
          </a:p>
        </p:txBody>
      </p:sp>
      <p:pic>
        <p:nvPicPr>
          <p:cNvPr id="3075" name="Picture 3" descr="C:\Users\Andra\Desktop\_MG_5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124200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4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260350"/>
            <a:ext cx="46863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5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>
                <a:latin typeface="Georgia" pitchFamily="18" charset="0"/>
              </a:rPr>
              <a:t>Rahvusvahelistumine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t-EE" sz="2500" dirty="0" smtClean="0">
                <a:latin typeface="Georgia" panose="02040502050405020303" pitchFamily="18" charset="0"/>
              </a:rPr>
              <a:t>2016/2017 </a:t>
            </a:r>
            <a:r>
              <a:rPr lang="et-EE" sz="2500" dirty="0">
                <a:latin typeface="Georgia" panose="02040502050405020303" pitchFamily="18" charset="0"/>
              </a:rPr>
              <a:t>õppeaastal:</a:t>
            </a:r>
          </a:p>
          <a:p>
            <a:pPr lvl="1">
              <a:defRPr/>
            </a:pPr>
            <a:r>
              <a:rPr lang="et-EE" sz="2500" b="1" dirty="0" smtClean="0">
                <a:latin typeface="Georgia" panose="02040502050405020303" pitchFamily="18" charset="0"/>
              </a:rPr>
              <a:t>116 </a:t>
            </a:r>
            <a:r>
              <a:rPr lang="et-EE" sz="2500" b="1" dirty="0">
                <a:latin typeface="Georgia" panose="02040502050405020303" pitchFamily="18" charset="0"/>
              </a:rPr>
              <a:t>välisüliõpilast </a:t>
            </a:r>
            <a:r>
              <a:rPr lang="et-EE" sz="2500" dirty="0">
                <a:latin typeface="Georgia" panose="02040502050405020303" pitchFamily="18" charset="0"/>
              </a:rPr>
              <a:t>- õppis ja sooritas meie kõrgkoolis praktikat;</a:t>
            </a:r>
          </a:p>
          <a:p>
            <a:pPr lvl="1">
              <a:defRPr/>
            </a:pPr>
            <a:r>
              <a:rPr lang="et-EE" sz="2500" b="1" dirty="0" smtClean="0">
                <a:latin typeface="Georgia" panose="02040502050405020303" pitchFamily="18" charset="0"/>
              </a:rPr>
              <a:t>94 </a:t>
            </a:r>
            <a:r>
              <a:rPr lang="et-EE" sz="2500" b="1" dirty="0">
                <a:latin typeface="Georgia" panose="02040502050405020303" pitchFamily="18" charset="0"/>
              </a:rPr>
              <a:t>meie kõrgkooli üliõpilast </a:t>
            </a:r>
            <a:r>
              <a:rPr lang="et-EE" sz="2500" b="1" dirty="0" smtClean="0">
                <a:latin typeface="Georgia" panose="02040502050405020303" pitchFamily="18" charset="0"/>
              </a:rPr>
              <a:t>(6,7%) </a:t>
            </a:r>
            <a:r>
              <a:rPr lang="et-EE" sz="2500" dirty="0">
                <a:latin typeface="Georgia" panose="02040502050405020303" pitchFamily="18" charset="0"/>
              </a:rPr>
              <a:t>- õppis ja oli välismaal praktikal; </a:t>
            </a:r>
          </a:p>
          <a:p>
            <a:pPr lvl="1">
              <a:defRPr/>
            </a:pPr>
            <a:r>
              <a:rPr lang="et-EE" sz="2500" b="1" dirty="0" smtClean="0">
                <a:latin typeface="Georgia" panose="02040502050405020303" pitchFamily="18" charset="0"/>
              </a:rPr>
              <a:t>92 </a:t>
            </a:r>
            <a:r>
              <a:rPr lang="et-EE" sz="2500" b="1" dirty="0">
                <a:latin typeface="Georgia" panose="02040502050405020303" pitchFamily="18" charset="0"/>
              </a:rPr>
              <a:t>välisõppejõudu ja töötajat </a:t>
            </a:r>
            <a:r>
              <a:rPr lang="et-EE" sz="2500" dirty="0">
                <a:latin typeface="Georgia" panose="02040502050405020303" pitchFamily="18" charset="0"/>
              </a:rPr>
              <a:t>- õpetas ja käis õppimas meie kõrgkoolis;</a:t>
            </a:r>
          </a:p>
          <a:p>
            <a:pPr lvl="1">
              <a:defRPr/>
            </a:pPr>
            <a:r>
              <a:rPr lang="et-EE" sz="2500" b="1" dirty="0" smtClean="0">
                <a:latin typeface="Georgia" panose="02040502050405020303" pitchFamily="18" charset="0"/>
              </a:rPr>
              <a:t>129 </a:t>
            </a:r>
            <a:r>
              <a:rPr lang="et-EE" sz="2500" b="1" dirty="0">
                <a:latin typeface="Georgia" panose="02040502050405020303" pitchFamily="18" charset="0"/>
              </a:rPr>
              <a:t>kõrgkooli õppejõudu ja töötajat </a:t>
            </a:r>
            <a:r>
              <a:rPr lang="et-EE" sz="2500" b="1" dirty="0" smtClean="0">
                <a:latin typeface="Georgia" panose="02040502050405020303" pitchFamily="18" charset="0"/>
              </a:rPr>
              <a:t>(87,8%) </a:t>
            </a:r>
            <a:r>
              <a:rPr lang="et-EE" sz="2500" dirty="0">
                <a:latin typeface="Georgia" panose="02040502050405020303" pitchFamily="18" charset="0"/>
              </a:rPr>
              <a:t>- käis partnerkõrgkoolides õpetamas või õppimas.</a:t>
            </a:r>
          </a:p>
          <a:p>
            <a:pPr lvl="1">
              <a:defRPr/>
            </a:pPr>
            <a:endParaRPr lang="et-EE" sz="2500" dirty="0">
              <a:latin typeface="Georgia" panose="02040502050405020303" pitchFamily="18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t-EE" sz="2500" dirty="0">
              <a:latin typeface="Georgia" panose="02040502050405020303" pitchFamily="18" charset="0"/>
            </a:endParaRPr>
          </a:p>
          <a:p>
            <a:endParaRPr lang="et-EE" sz="2500" dirty="0"/>
          </a:p>
        </p:txBody>
      </p:sp>
    </p:spTree>
    <p:extLst>
      <p:ext uri="{BB962C8B-B14F-4D97-AF65-F5344CB8AC3E}">
        <p14:creationId xmlns:p14="http://schemas.microsoft.com/office/powerpoint/2010/main" val="22596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dirty="0">
                <a:latin typeface="Georgia" pitchFamily="18" charset="0"/>
              </a:rPr>
              <a:t>Programmid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t-EE" altLang="et-EE" sz="2500" dirty="0" err="1">
                <a:latin typeface="Georgia" pitchFamily="18" charset="0"/>
              </a:rPr>
              <a:t>Erasmus</a:t>
            </a:r>
            <a:r>
              <a:rPr lang="et-EE" altLang="et-EE" sz="2500" dirty="0" smtClean="0">
                <a:latin typeface="Georgia" pitchFamily="18" charset="0"/>
              </a:rPr>
              <a:t>+</a:t>
            </a:r>
          </a:p>
          <a:p>
            <a:pPr>
              <a:defRPr/>
            </a:pPr>
            <a:r>
              <a:rPr lang="et-EE" altLang="et-EE" sz="2500" dirty="0" err="1" smtClean="0">
                <a:latin typeface="Georgia" pitchFamily="18" charset="0"/>
              </a:rPr>
              <a:t>Erasmus</a:t>
            </a:r>
            <a:r>
              <a:rPr lang="et-EE" altLang="et-EE" sz="2500" dirty="0">
                <a:latin typeface="Georgia" pitchFamily="18" charset="0"/>
              </a:rPr>
              <a:t>+ </a:t>
            </a:r>
            <a:r>
              <a:rPr lang="et-EE" altLang="et-EE" sz="2500" dirty="0" err="1">
                <a:latin typeface="Georgia" pitchFamily="18" charset="0"/>
              </a:rPr>
              <a:t>credit</a:t>
            </a:r>
            <a:r>
              <a:rPr lang="et-EE" altLang="et-EE" sz="2500" dirty="0">
                <a:latin typeface="Georgia" pitchFamily="18" charset="0"/>
              </a:rPr>
              <a:t> </a:t>
            </a:r>
            <a:r>
              <a:rPr lang="et-EE" altLang="et-EE" sz="2500" dirty="0" err="1">
                <a:latin typeface="Georgia" pitchFamily="18" charset="0"/>
              </a:rPr>
              <a:t>mobility</a:t>
            </a:r>
            <a:endParaRPr lang="et-EE" altLang="et-EE" sz="2500" dirty="0">
              <a:latin typeface="Georgia" pitchFamily="18" charset="0"/>
            </a:endParaRPr>
          </a:p>
          <a:p>
            <a:pPr>
              <a:defRPr/>
            </a:pPr>
            <a:r>
              <a:rPr lang="et-EE" altLang="et-EE" sz="2500" dirty="0" err="1" smtClean="0">
                <a:latin typeface="Georgia" pitchFamily="18" charset="0"/>
              </a:rPr>
              <a:t>Nordplus</a:t>
            </a:r>
            <a:endParaRPr lang="et-EE" altLang="et-EE" sz="2500" dirty="0" smtClean="0">
              <a:latin typeface="Georgia" pitchFamily="18" charset="0"/>
            </a:endParaRPr>
          </a:p>
          <a:p>
            <a:pPr>
              <a:defRPr/>
            </a:pPr>
            <a:r>
              <a:rPr lang="et-EE" altLang="et-EE" sz="2500" dirty="0" err="1" smtClean="0">
                <a:latin typeface="Georgia" pitchFamily="18" charset="0"/>
              </a:rPr>
              <a:t>EEA/Norway</a:t>
            </a:r>
            <a:r>
              <a:rPr lang="et-EE" altLang="et-EE" sz="2500" dirty="0" smtClean="0">
                <a:latin typeface="Georgia" pitchFamily="18" charset="0"/>
              </a:rPr>
              <a:t> </a:t>
            </a:r>
            <a:r>
              <a:rPr lang="et-EE" altLang="et-EE" sz="2500" dirty="0" err="1">
                <a:latin typeface="Georgia" pitchFamily="18" charset="0"/>
              </a:rPr>
              <a:t>scholarship</a:t>
            </a:r>
            <a:r>
              <a:rPr lang="et-EE" altLang="et-EE" sz="2500" dirty="0">
                <a:latin typeface="Georgia" pitchFamily="18" charset="0"/>
              </a:rPr>
              <a:t> programme</a:t>
            </a:r>
          </a:p>
          <a:p>
            <a:pPr>
              <a:defRPr/>
            </a:pPr>
            <a:r>
              <a:rPr lang="et-EE" altLang="et-EE" sz="2500" dirty="0">
                <a:latin typeface="Georgia" pitchFamily="18" charset="0"/>
              </a:rPr>
              <a:t>Bilateraalsed </a:t>
            </a:r>
            <a:r>
              <a:rPr lang="et-EE" altLang="et-EE" sz="2500" dirty="0" smtClean="0">
                <a:latin typeface="Georgia" pitchFamily="18" charset="0"/>
              </a:rPr>
              <a:t>lepingud</a:t>
            </a:r>
            <a:endParaRPr lang="et-EE" sz="2500" dirty="0"/>
          </a:p>
        </p:txBody>
      </p:sp>
      <p:pic>
        <p:nvPicPr>
          <p:cNvPr id="8" name="Pil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36" y="1905000"/>
            <a:ext cx="2756809" cy="561398"/>
          </a:xfrm>
          <a:prstGeom prst="rect">
            <a:avLst/>
          </a:prstGeom>
        </p:spPr>
      </p:pic>
      <p:pic>
        <p:nvPicPr>
          <p:cNvPr id="9" name="Pil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895600"/>
            <a:ext cx="3124200" cy="992860"/>
          </a:xfrm>
          <a:prstGeom prst="rect">
            <a:avLst/>
          </a:prstGeo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695" y="4038600"/>
            <a:ext cx="1981200" cy="133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ctrTitle"/>
          </p:nvPr>
        </p:nvSpPr>
        <p:spPr>
          <a:xfrm>
            <a:off x="4419600" y="2693988"/>
            <a:ext cx="4163484" cy="1470025"/>
          </a:xfrm>
        </p:spPr>
        <p:txBody>
          <a:bodyPr>
            <a:normAutofit/>
          </a:bodyPr>
          <a:lstStyle/>
          <a:p>
            <a:r>
              <a:rPr lang="et-EE" sz="4800" dirty="0" smtClean="0">
                <a:latin typeface="Georgia" panose="02040502050405020303" pitchFamily="18" charset="0"/>
              </a:rPr>
              <a:t>Aitäh!</a:t>
            </a:r>
            <a:endParaRPr lang="et-EE" sz="4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642938"/>
            <a:ext cx="57150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n-US" dirty="0">
                <a:latin typeface="Georgia" pitchFamily="18" charset="0"/>
              </a:rPr>
              <a:t>Missioon ja visioon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t-EE" altLang="en-US" sz="2500" b="1" dirty="0">
                <a:latin typeface="Georgia" panose="02040502050405020303" pitchFamily="18" charset="0"/>
              </a:rPr>
              <a:t>Missioon: </a:t>
            </a:r>
            <a:r>
              <a:rPr lang="et-EE" sz="2500" dirty="0">
                <a:latin typeface="Georgia" panose="02040502050405020303" pitchFamily="18" charset="0"/>
              </a:rPr>
              <a:t>Kõrgkool koolitab innovaatiliselt ja kriitiliselt mõtlevaid tehnoloogiliste pädevustega tervisevaldkonna </a:t>
            </a:r>
            <a:r>
              <a:rPr lang="et-EE" sz="2500" dirty="0" smtClean="0">
                <a:latin typeface="Georgia" panose="02040502050405020303" pitchFamily="18" charset="0"/>
              </a:rPr>
              <a:t>töötajaid.</a:t>
            </a:r>
          </a:p>
          <a:p>
            <a:pPr>
              <a:defRPr/>
            </a:pPr>
            <a:endParaRPr lang="et-EE" sz="2500" dirty="0">
              <a:latin typeface="Georgia" panose="02040502050405020303" pitchFamily="18" charset="0"/>
            </a:endParaRPr>
          </a:p>
          <a:p>
            <a:pPr>
              <a:defRPr/>
            </a:pPr>
            <a:r>
              <a:rPr lang="et-EE" altLang="en-US" sz="2500" b="1" dirty="0">
                <a:latin typeface="Georgia" panose="02040502050405020303" pitchFamily="18" charset="0"/>
              </a:rPr>
              <a:t>Visioon: </a:t>
            </a:r>
            <a:r>
              <a:rPr lang="et-EE" sz="2500" dirty="0">
                <a:latin typeface="Georgia" panose="02040502050405020303" pitchFamily="18" charset="0"/>
              </a:rPr>
              <a:t>Kõrgkool on pidevalt arenev, siseriiklikult ja rahvusvaheliselt </a:t>
            </a:r>
            <a:r>
              <a:rPr lang="et-EE" sz="2500" dirty="0" err="1">
                <a:latin typeface="Georgia" panose="02040502050405020303" pitchFamily="18" charset="0"/>
              </a:rPr>
              <a:t>võrgustunud</a:t>
            </a:r>
            <a:r>
              <a:rPr lang="et-EE" sz="2500" dirty="0">
                <a:latin typeface="Georgia" panose="02040502050405020303" pitchFamily="18" charset="0"/>
              </a:rPr>
              <a:t> organisatsioon, kus koostöös sise- ja välispartneritega ning õppijaid kaasates lahendatakse aktuaalseid </a:t>
            </a:r>
            <a:r>
              <a:rPr lang="et-EE" sz="2500" dirty="0" smtClean="0">
                <a:latin typeface="Georgia" panose="02040502050405020303" pitchFamily="18" charset="0"/>
              </a:rPr>
              <a:t>probleeme.</a:t>
            </a:r>
            <a:endParaRPr lang="et-EE" sz="2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86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Põhiväärtused</a:t>
            </a:r>
            <a:endParaRPr lang="et-EE" dirty="0">
              <a:latin typeface="Georgia" panose="020405020504050203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altLang="et-EE" b="1" dirty="0">
                <a:latin typeface="Georgia" pitchFamily="18" charset="0"/>
              </a:rPr>
              <a:t>I</a:t>
            </a:r>
            <a:r>
              <a:rPr lang="et-EE" altLang="et-EE" dirty="0">
                <a:latin typeface="Georgia" pitchFamily="18" charset="0"/>
              </a:rPr>
              <a:t>NIMENE</a:t>
            </a:r>
          </a:p>
          <a:p>
            <a:r>
              <a:rPr lang="et-EE" altLang="et-EE" b="1" dirty="0">
                <a:latin typeface="Georgia" pitchFamily="18" charset="0"/>
              </a:rPr>
              <a:t>K</a:t>
            </a:r>
            <a:r>
              <a:rPr lang="et-EE" altLang="et-EE" dirty="0">
                <a:latin typeface="Georgia" pitchFamily="18" charset="0"/>
              </a:rPr>
              <a:t>OOSTÖÖ </a:t>
            </a:r>
          </a:p>
          <a:p>
            <a:r>
              <a:rPr lang="et-EE" altLang="et-EE" b="1" dirty="0">
                <a:latin typeface="Georgia" pitchFamily="18" charset="0"/>
              </a:rPr>
              <a:t>K</a:t>
            </a:r>
            <a:r>
              <a:rPr lang="et-EE" altLang="et-EE" dirty="0">
                <a:latin typeface="Georgia" pitchFamily="18" charset="0"/>
              </a:rPr>
              <a:t>AASAMINE</a:t>
            </a:r>
          </a:p>
          <a:p>
            <a:r>
              <a:rPr lang="et-EE" altLang="et-EE" b="1" dirty="0" smtClean="0">
                <a:latin typeface="Georgia" pitchFamily="18" charset="0"/>
              </a:rPr>
              <a:t>A</a:t>
            </a:r>
            <a:r>
              <a:rPr lang="et-EE" altLang="et-EE" dirty="0" smtClean="0">
                <a:latin typeface="Georgia" pitchFamily="18" charset="0"/>
              </a:rPr>
              <a:t>RENG</a:t>
            </a:r>
            <a:endParaRPr lang="et-EE" altLang="et-EE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1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>
                <a:latin typeface="Georgia" panose="02040502050405020303" pitchFamily="18" charset="0"/>
              </a:rPr>
              <a:t>Tallinna Tervishoiu Kõrgkool</a:t>
            </a:r>
            <a:endParaRPr lang="et-EE" dirty="0">
              <a:latin typeface="Georgia" panose="020405020504050203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altLang="et-EE" sz="2500" dirty="0">
                <a:latin typeface="Georgia" pitchFamily="18" charset="0"/>
              </a:rPr>
              <a:t>Rahvusvaheliselt tunnustatud tervise ja heaolu valdkonnas koolitust pakkuv riiklik </a:t>
            </a:r>
            <a:r>
              <a:rPr lang="et-EE" altLang="et-EE" sz="2500" dirty="0" smtClean="0">
                <a:latin typeface="Georgia" pitchFamily="18" charset="0"/>
              </a:rPr>
              <a:t>rakenduskõrgkool</a:t>
            </a:r>
            <a:r>
              <a:rPr lang="et-EE" altLang="et-EE" sz="2500" dirty="0">
                <a:latin typeface="Georgia" pitchFamily="18" charset="0"/>
              </a:rPr>
              <a:t>;</a:t>
            </a:r>
          </a:p>
          <a:p>
            <a:r>
              <a:rPr lang="et-EE" altLang="et-EE" sz="2500" dirty="0">
                <a:latin typeface="Georgia" pitchFamily="18" charset="0"/>
              </a:rPr>
              <a:t>Üks kahest Eesti tervishoiu kõrgkoolist;</a:t>
            </a:r>
          </a:p>
          <a:p>
            <a:r>
              <a:rPr lang="et-EE" altLang="et-EE" sz="2500" dirty="0">
                <a:latin typeface="Georgia" pitchFamily="18" charset="0"/>
              </a:rPr>
              <a:t>Õppetöö toimub lisaks Tallinnale ka teistes regionaalsetes üksustes;</a:t>
            </a:r>
          </a:p>
          <a:p>
            <a:r>
              <a:rPr lang="et-EE" altLang="et-EE" sz="2500" dirty="0">
                <a:latin typeface="Georgia" pitchFamily="18" charset="0"/>
              </a:rPr>
              <a:t>Kõrgkooli rektor – Ülle Ernits;</a:t>
            </a:r>
          </a:p>
          <a:p>
            <a:r>
              <a:rPr lang="et-EE" altLang="et-EE" sz="2500" dirty="0" smtClean="0">
                <a:latin typeface="Georgia" pitchFamily="18" charset="0"/>
              </a:rPr>
              <a:t>2018. </a:t>
            </a:r>
            <a:r>
              <a:rPr lang="et-EE" altLang="et-EE" sz="2500" dirty="0">
                <a:latin typeface="Georgia" pitchFamily="18" charset="0"/>
              </a:rPr>
              <a:t>aasta seisuga õpib kõrgkoolis kokku ligi </a:t>
            </a:r>
            <a:r>
              <a:rPr lang="et-EE" altLang="et-EE" sz="2500" dirty="0" smtClean="0">
                <a:latin typeface="Georgia" pitchFamily="18" charset="0"/>
              </a:rPr>
              <a:t>1700 </a:t>
            </a:r>
            <a:r>
              <a:rPr lang="et-EE" altLang="et-EE" sz="2500" dirty="0">
                <a:latin typeface="Georgia" pitchFamily="18" charset="0"/>
              </a:rPr>
              <a:t>õppurit ja töötab </a:t>
            </a:r>
            <a:r>
              <a:rPr lang="et-EE" altLang="et-EE" sz="2500" dirty="0" smtClean="0">
                <a:latin typeface="Georgia" pitchFamily="18" charset="0"/>
              </a:rPr>
              <a:t>143 </a:t>
            </a:r>
            <a:r>
              <a:rPr lang="et-EE" altLang="et-EE" sz="2500" dirty="0">
                <a:latin typeface="Georgia" pitchFamily="18" charset="0"/>
              </a:rPr>
              <a:t>töötajat.</a:t>
            </a:r>
          </a:p>
          <a:p>
            <a:pPr>
              <a:lnSpc>
                <a:spcPct val="90000"/>
              </a:lnSpc>
            </a:pPr>
            <a:endParaRPr lang="et-EE" altLang="et-EE" sz="2500" dirty="0"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et-EE" altLang="et-EE" sz="2500" dirty="0">
              <a:latin typeface="Georgia" pitchFamily="18" charset="0"/>
            </a:endParaRPr>
          </a:p>
          <a:p>
            <a:endParaRPr lang="et-EE" sz="2500" dirty="0"/>
          </a:p>
        </p:txBody>
      </p:sp>
    </p:spTree>
    <p:extLst>
      <p:ext uri="{BB962C8B-B14F-4D97-AF65-F5344CB8AC3E}">
        <p14:creationId xmlns:p14="http://schemas.microsoft.com/office/powerpoint/2010/main" val="27550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dirty="0" smtClean="0">
                <a:latin typeface="Georgia" panose="02040502050405020303" pitchFamily="18" charset="0"/>
              </a:rPr>
              <a:t>Rakenduskõrgharidusõppe erialad</a:t>
            </a:r>
            <a:endParaRPr lang="et-EE" dirty="0">
              <a:latin typeface="Georgia" panose="020405020504050203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500" b="1" dirty="0" smtClean="0">
                <a:latin typeface="Georgia" panose="02040502050405020303" pitchFamily="18" charset="0"/>
              </a:rPr>
              <a:t>Õde</a:t>
            </a:r>
            <a:r>
              <a:rPr lang="et-EE" sz="2500" dirty="0" smtClean="0">
                <a:latin typeface="Georgia" panose="02040502050405020303" pitchFamily="18" charset="0"/>
              </a:rPr>
              <a:t> – 3,5 a</a:t>
            </a:r>
          </a:p>
          <a:p>
            <a:r>
              <a:rPr lang="et-EE" sz="2500" b="1" dirty="0" smtClean="0">
                <a:latin typeface="Georgia" panose="02040502050405020303" pitchFamily="18" charset="0"/>
              </a:rPr>
              <a:t>Õe eriala koolitus </a:t>
            </a:r>
            <a:r>
              <a:rPr lang="et-EE" sz="2500" dirty="0" smtClean="0">
                <a:latin typeface="Georgia" panose="02040502050405020303" pitchFamily="18" charset="0"/>
              </a:rPr>
              <a:t>– 1 a</a:t>
            </a:r>
          </a:p>
          <a:p>
            <a:pPr lvl="1"/>
            <a:r>
              <a:rPr lang="et-EE" sz="2100" dirty="0" smtClean="0">
                <a:latin typeface="Georgia" panose="02040502050405020303" pitchFamily="18" charset="0"/>
              </a:rPr>
              <a:t>Kliiniline </a:t>
            </a:r>
            <a:r>
              <a:rPr lang="et-EE" sz="2100" dirty="0" err="1" smtClean="0">
                <a:latin typeface="Georgia" panose="02040502050405020303" pitchFamily="18" charset="0"/>
              </a:rPr>
              <a:t>õendus</a:t>
            </a:r>
            <a:r>
              <a:rPr lang="et-EE" sz="2100" dirty="0" smtClean="0">
                <a:latin typeface="Georgia" panose="02040502050405020303" pitchFamily="18" charset="0"/>
              </a:rPr>
              <a:t>, </a:t>
            </a:r>
            <a:r>
              <a:rPr lang="et-EE" sz="2100" dirty="0" err="1" smtClean="0">
                <a:latin typeface="Georgia" panose="02040502050405020303" pitchFamily="18" charset="0"/>
              </a:rPr>
              <a:t>terviseõendus</a:t>
            </a:r>
            <a:r>
              <a:rPr lang="et-EE" sz="2100" dirty="0" smtClean="0">
                <a:latin typeface="Georgia" panose="02040502050405020303" pitchFamily="18" charset="0"/>
              </a:rPr>
              <a:t>, vaimse tervise </a:t>
            </a:r>
            <a:r>
              <a:rPr lang="et-EE" sz="2100" dirty="0" err="1" smtClean="0">
                <a:latin typeface="Georgia" panose="02040502050405020303" pitchFamily="18" charset="0"/>
              </a:rPr>
              <a:t>õendus</a:t>
            </a:r>
            <a:r>
              <a:rPr lang="et-EE" sz="2100" dirty="0" smtClean="0">
                <a:latin typeface="Georgia" panose="02040502050405020303" pitchFamily="18" charset="0"/>
              </a:rPr>
              <a:t>, </a:t>
            </a:r>
            <a:r>
              <a:rPr lang="et-EE" sz="2100" dirty="0" err="1" smtClean="0">
                <a:latin typeface="Georgia" panose="02040502050405020303" pitchFamily="18" charset="0"/>
              </a:rPr>
              <a:t>intensiivõendus</a:t>
            </a:r>
            <a:endParaRPr lang="et-EE" sz="2100" dirty="0" smtClean="0">
              <a:latin typeface="Georgia" panose="02040502050405020303" pitchFamily="18" charset="0"/>
            </a:endParaRPr>
          </a:p>
          <a:p>
            <a:r>
              <a:rPr lang="et-EE" sz="2500" b="1" dirty="0" smtClean="0">
                <a:latin typeface="Georgia" panose="02040502050405020303" pitchFamily="18" charset="0"/>
              </a:rPr>
              <a:t>Ämmaemand</a:t>
            </a:r>
            <a:r>
              <a:rPr lang="et-EE" sz="2500" dirty="0" smtClean="0">
                <a:latin typeface="Georgia" panose="02040502050405020303" pitchFamily="18" charset="0"/>
              </a:rPr>
              <a:t> – 4,5 a</a:t>
            </a:r>
          </a:p>
          <a:p>
            <a:r>
              <a:rPr lang="et-EE" sz="2500" b="1" dirty="0" err="1" smtClean="0">
                <a:latin typeface="Georgia" panose="02040502050405020303" pitchFamily="18" charset="0"/>
              </a:rPr>
              <a:t>Optometrist</a:t>
            </a:r>
            <a:r>
              <a:rPr lang="et-EE" sz="2500" dirty="0" smtClean="0">
                <a:latin typeface="Georgia" panose="02040502050405020303" pitchFamily="18" charset="0"/>
              </a:rPr>
              <a:t> – 3,5 a</a:t>
            </a:r>
          </a:p>
          <a:p>
            <a:r>
              <a:rPr lang="et-EE" sz="2500" b="1" dirty="0" smtClean="0">
                <a:latin typeface="Georgia" panose="02040502050405020303" pitchFamily="18" charset="0"/>
              </a:rPr>
              <a:t>Farmatseut</a:t>
            </a:r>
            <a:r>
              <a:rPr lang="et-EE" sz="2500" dirty="0" smtClean="0">
                <a:latin typeface="Georgia" panose="02040502050405020303" pitchFamily="18" charset="0"/>
              </a:rPr>
              <a:t> – 3 a </a:t>
            </a:r>
          </a:p>
          <a:p>
            <a:r>
              <a:rPr lang="et-EE" sz="2500" b="1" dirty="0" smtClean="0">
                <a:latin typeface="Georgia" panose="02040502050405020303" pitchFamily="18" charset="0"/>
              </a:rPr>
              <a:t>Hambatehnik</a:t>
            </a:r>
            <a:r>
              <a:rPr lang="et-EE" sz="2500" dirty="0" smtClean="0">
                <a:latin typeface="Georgia" panose="02040502050405020303" pitchFamily="18" charset="0"/>
              </a:rPr>
              <a:t> – 3,5 a </a:t>
            </a:r>
          </a:p>
          <a:p>
            <a:r>
              <a:rPr lang="et-EE" sz="2500" b="1" dirty="0" smtClean="0">
                <a:latin typeface="Georgia" panose="02040502050405020303" pitchFamily="18" charset="0"/>
              </a:rPr>
              <a:t>Tegevusterapeut</a:t>
            </a:r>
            <a:r>
              <a:rPr lang="et-EE" sz="2500" dirty="0" smtClean="0">
                <a:latin typeface="Georgia" panose="02040502050405020303" pitchFamily="18" charset="0"/>
              </a:rPr>
              <a:t> – 4 a</a:t>
            </a:r>
          </a:p>
          <a:p>
            <a:r>
              <a:rPr lang="et-EE" sz="2500" b="1" dirty="0" smtClean="0">
                <a:latin typeface="Georgia" panose="02040502050405020303" pitchFamily="18" charset="0"/>
              </a:rPr>
              <a:t>Tervisedendaja</a:t>
            </a:r>
            <a:r>
              <a:rPr lang="et-EE" sz="2500" dirty="0" smtClean="0">
                <a:latin typeface="Georgia" panose="02040502050405020303" pitchFamily="18" charset="0"/>
              </a:rPr>
              <a:t> – 3 a</a:t>
            </a:r>
          </a:p>
          <a:p>
            <a:endParaRPr lang="et-EE" sz="2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6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Kutseõppe erialad</a:t>
            </a:r>
            <a:endParaRPr lang="et-EE" dirty="0">
              <a:latin typeface="Georgia" panose="020405020504050203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500" b="1" dirty="0" smtClean="0">
                <a:latin typeface="Georgia" panose="02040502050405020303" pitchFamily="18" charset="0"/>
              </a:rPr>
              <a:t>Hooldustöötaja</a:t>
            </a:r>
            <a:r>
              <a:rPr lang="et-EE" sz="2500" dirty="0" smtClean="0">
                <a:latin typeface="Georgia" panose="02040502050405020303" pitchFamily="18" charset="0"/>
              </a:rPr>
              <a:t> – 2 a</a:t>
            </a:r>
          </a:p>
          <a:p>
            <a:r>
              <a:rPr lang="et-EE" sz="2500" b="1" dirty="0" smtClean="0">
                <a:latin typeface="Georgia" panose="02040502050405020303" pitchFamily="18" charset="0"/>
              </a:rPr>
              <a:t>Erakorralise meditsiini tehnik </a:t>
            </a:r>
            <a:r>
              <a:rPr lang="et-EE" sz="2500" dirty="0" smtClean="0">
                <a:latin typeface="Georgia" panose="02040502050405020303" pitchFamily="18" charset="0"/>
              </a:rPr>
              <a:t>– 1 a</a:t>
            </a:r>
          </a:p>
          <a:p>
            <a:r>
              <a:rPr lang="et-EE" sz="2500" b="1" dirty="0" smtClean="0">
                <a:latin typeface="Georgia" panose="02040502050405020303" pitchFamily="18" charset="0"/>
              </a:rPr>
              <a:t>Lapsehoidja</a:t>
            </a:r>
            <a:r>
              <a:rPr lang="et-EE" sz="2500" dirty="0" smtClean="0">
                <a:latin typeface="Georgia" panose="02040502050405020303" pitchFamily="18" charset="0"/>
              </a:rPr>
              <a:t> – 1 a</a:t>
            </a:r>
          </a:p>
          <a:p>
            <a:r>
              <a:rPr lang="et-EE" sz="2500" b="1" dirty="0" smtClean="0">
                <a:latin typeface="Georgia" panose="02040502050405020303" pitchFamily="18" charset="0"/>
              </a:rPr>
              <a:t>Abivahendispetsialist</a:t>
            </a:r>
            <a:r>
              <a:rPr lang="et-EE" sz="2500" dirty="0" smtClean="0">
                <a:latin typeface="Georgia" panose="02040502050405020303" pitchFamily="18" charset="0"/>
              </a:rPr>
              <a:t> – 1 a</a:t>
            </a:r>
          </a:p>
          <a:p>
            <a:r>
              <a:rPr lang="et-EE" sz="2500" b="1" dirty="0" smtClean="0">
                <a:latin typeface="Georgia" panose="02040502050405020303" pitchFamily="18" charset="0"/>
              </a:rPr>
              <a:t>Tegevusjuhendaja</a:t>
            </a:r>
            <a:r>
              <a:rPr lang="et-EE" sz="2500" dirty="0" smtClean="0">
                <a:latin typeface="Georgia" panose="02040502050405020303" pitchFamily="18" charset="0"/>
              </a:rPr>
              <a:t> – 1 a</a:t>
            </a:r>
          </a:p>
          <a:p>
            <a:r>
              <a:rPr lang="et-EE" sz="2500" b="1" dirty="0" smtClean="0">
                <a:latin typeface="Georgia" panose="02040502050405020303" pitchFamily="18" charset="0"/>
              </a:rPr>
              <a:t>Sterilisatsioonitehnik</a:t>
            </a:r>
            <a:r>
              <a:rPr lang="et-EE" sz="2500" dirty="0" smtClean="0">
                <a:latin typeface="Georgia" panose="02040502050405020303" pitchFamily="18" charset="0"/>
              </a:rPr>
              <a:t> – 1 a</a:t>
            </a:r>
            <a:endParaRPr lang="et-EE" sz="2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9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Georgia" panose="02040502050405020303" pitchFamily="18" charset="0"/>
              </a:rPr>
              <a:t>Kohtla-Järve struktuuriüksus</a:t>
            </a:r>
            <a:endParaRPr lang="et-EE" dirty="0">
              <a:latin typeface="Georgia" panose="02040502050405020303" pitchFamily="18" charset="0"/>
            </a:endParaRPr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t-EE" altLang="et-EE" sz="2500" dirty="0">
                <a:latin typeface="Georgia" pitchFamily="18" charset="0"/>
              </a:rPr>
              <a:t>Kõrgkoolil on struktuuriüksus Kohtla-Järvel;</a:t>
            </a:r>
          </a:p>
          <a:p>
            <a:pPr>
              <a:defRPr/>
            </a:pPr>
            <a:r>
              <a:rPr lang="et-EE" altLang="et-EE" sz="2500" dirty="0">
                <a:latin typeface="Georgia" pitchFamily="18" charset="0"/>
              </a:rPr>
              <a:t>Kohtla-Järve struktuuriüksuse koordinaator - Olesja Zeel;</a:t>
            </a:r>
          </a:p>
          <a:p>
            <a:pPr>
              <a:defRPr/>
            </a:pPr>
            <a:r>
              <a:rPr lang="et-EE" altLang="et-EE" sz="2500" dirty="0">
                <a:latin typeface="Georgia" pitchFamily="18" charset="0"/>
              </a:rPr>
              <a:t>Kohtla-Järvel õpetatavad erialad: </a:t>
            </a:r>
          </a:p>
          <a:p>
            <a:pPr lvl="1">
              <a:defRPr/>
            </a:pPr>
            <a:r>
              <a:rPr lang="et-EE" altLang="et-EE" sz="2100" dirty="0">
                <a:latin typeface="Georgia" pitchFamily="18" charset="0"/>
              </a:rPr>
              <a:t>õe põhiõpe</a:t>
            </a:r>
            <a:r>
              <a:rPr lang="et-EE" altLang="et-EE" sz="2100" dirty="0" smtClean="0">
                <a:latin typeface="Georgia" pitchFamily="18" charset="0"/>
              </a:rPr>
              <a:t>;</a:t>
            </a:r>
          </a:p>
          <a:p>
            <a:pPr lvl="1">
              <a:defRPr/>
            </a:pPr>
            <a:r>
              <a:rPr lang="et-EE" altLang="et-EE" sz="2100" dirty="0">
                <a:latin typeface="Georgia" pitchFamily="18" charset="0"/>
              </a:rPr>
              <a:t>õ</a:t>
            </a:r>
            <a:r>
              <a:rPr lang="et-EE" altLang="et-EE" sz="2100" dirty="0" smtClean="0">
                <a:latin typeface="Georgia" pitchFamily="18" charset="0"/>
              </a:rPr>
              <a:t>e eriala koolitus – kliiniline </a:t>
            </a:r>
            <a:r>
              <a:rPr lang="et-EE" altLang="et-EE" sz="2100" dirty="0" err="1" smtClean="0">
                <a:latin typeface="Georgia" pitchFamily="18" charset="0"/>
              </a:rPr>
              <a:t>õendus</a:t>
            </a:r>
            <a:r>
              <a:rPr lang="et-EE" altLang="et-EE" sz="2100" dirty="0">
                <a:latin typeface="Georgia" pitchFamily="18" charset="0"/>
              </a:rPr>
              <a:t>;</a:t>
            </a:r>
          </a:p>
          <a:p>
            <a:pPr lvl="1">
              <a:defRPr/>
            </a:pPr>
            <a:r>
              <a:rPr lang="et-EE" altLang="et-EE" sz="2100" dirty="0">
                <a:latin typeface="Georgia" pitchFamily="18" charset="0"/>
              </a:rPr>
              <a:t>hooldustöötaja</a:t>
            </a:r>
            <a:r>
              <a:rPr lang="et-EE" altLang="et-EE" sz="2100" dirty="0" smtClean="0">
                <a:latin typeface="Georgia" pitchFamily="18" charset="0"/>
              </a:rPr>
              <a:t>.</a:t>
            </a:r>
            <a:endParaRPr lang="et-EE" altLang="et-EE" sz="2100" dirty="0">
              <a:latin typeface="Georgia" pitchFamily="18" charset="0"/>
            </a:endParaRPr>
          </a:p>
          <a:p>
            <a:pPr>
              <a:defRPr/>
            </a:pPr>
            <a:endParaRPr lang="et-EE" sz="2500" dirty="0">
              <a:latin typeface="Georgia" panose="02040502050405020303" pitchFamily="18" charset="0"/>
            </a:endParaRPr>
          </a:p>
          <a:p>
            <a:endParaRPr lang="et-EE" sz="2500" dirty="0">
              <a:latin typeface="Georgia" panose="02040502050405020303" pitchFamily="18" charset="0"/>
            </a:endParaRPr>
          </a:p>
        </p:txBody>
      </p:sp>
      <p:pic>
        <p:nvPicPr>
          <p:cNvPr id="4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191000"/>
            <a:ext cx="3810000" cy="24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510</Words>
  <Application>Microsoft Office PowerPoint</Application>
  <PresentationFormat>Ekraaniseanss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22</vt:i4>
      </vt:variant>
    </vt:vector>
  </HeadingPairs>
  <TitlesOfParts>
    <vt:vector size="23" baseType="lpstr">
      <vt:lpstr>Tarkvarakomplekti Office kujundus</vt:lpstr>
      <vt:lpstr>Tallinna  Tervishoiu Kõrgkool</vt:lpstr>
      <vt:lpstr>PowerPointi esitlus</vt:lpstr>
      <vt:lpstr>PowerPointi esitlus</vt:lpstr>
      <vt:lpstr>Missioon ja visioon</vt:lpstr>
      <vt:lpstr>Põhiväärtused</vt:lpstr>
      <vt:lpstr>Tallinna Tervishoiu Kõrgkool</vt:lpstr>
      <vt:lpstr>Rakenduskõrgharidusõppe erialad</vt:lpstr>
      <vt:lpstr>Kutseõppe erialad</vt:lpstr>
      <vt:lpstr>Kohtla-Järve struktuuriüksus</vt:lpstr>
      <vt:lpstr>Pärnu</vt:lpstr>
      <vt:lpstr>Üliõpilaskodu</vt:lpstr>
      <vt:lpstr>Raamatukogud</vt:lpstr>
      <vt:lpstr>PowerPointi esitlus</vt:lpstr>
      <vt:lpstr>Olulised sündmused</vt:lpstr>
      <vt:lpstr>Vastuvõetud õppurite regionaalne jaotus</vt:lpstr>
      <vt:lpstr>Vastuvõetud õppurite vanuseline jaotus</vt:lpstr>
      <vt:lpstr>Õpperuumid</vt:lpstr>
      <vt:lpstr>PowerPointi esitlus</vt:lpstr>
      <vt:lpstr>Õppetöö ja praktika</vt:lpstr>
      <vt:lpstr>Rahvusvahelistumine</vt:lpstr>
      <vt:lpstr>Programmid</vt:lpstr>
      <vt:lpstr>Aitäh!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kairi</dc:creator>
  <cp:lastModifiedBy>Andra</cp:lastModifiedBy>
  <cp:revision>36</cp:revision>
  <dcterms:created xsi:type="dcterms:W3CDTF">2017-01-19T09:24:17Z</dcterms:created>
  <dcterms:modified xsi:type="dcterms:W3CDTF">2018-01-05T11:07:03Z</dcterms:modified>
</cp:coreProperties>
</file>